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vml" ContentType="application/vnd.openxmlformats-officedocument.vmlDrawing"/>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sldIdLst>
    <p:sldId id="257" r:id="rId2"/>
    <p:sldId id="352" r:id="rId3"/>
    <p:sldId id="454" r:id="rId4"/>
    <p:sldId id="356" r:id="rId5"/>
    <p:sldId id="354" r:id="rId6"/>
    <p:sldId id="461" r:id="rId7"/>
    <p:sldId id="462" r:id="rId8"/>
    <p:sldId id="374" r:id="rId9"/>
    <p:sldId id="359" r:id="rId10"/>
    <p:sldId id="357" r:id="rId11"/>
    <p:sldId id="262" r:id="rId12"/>
    <p:sldId id="268" r:id="rId13"/>
    <p:sldId id="267" r:id="rId14"/>
    <p:sldId id="269" r:id="rId15"/>
    <p:sldId id="364" r:id="rId16"/>
    <p:sldId id="390" r:id="rId17"/>
    <p:sldId id="379" r:id="rId18"/>
    <p:sldId id="378" r:id="rId19"/>
    <p:sldId id="396" r:id="rId20"/>
    <p:sldId id="397" r:id="rId21"/>
    <p:sldId id="358" r:id="rId22"/>
    <p:sldId id="263" r:id="rId23"/>
    <p:sldId id="271" r:id="rId24"/>
    <p:sldId id="273" r:id="rId25"/>
    <p:sldId id="272" r:id="rId26"/>
    <p:sldId id="366" r:id="rId27"/>
    <p:sldId id="382" r:id="rId28"/>
    <p:sldId id="380" r:id="rId29"/>
    <p:sldId id="292" r:id="rId30"/>
    <p:sldId id="294" r:id="rId31"/>
    <p:sldId id="293" r:id="rId32"/>
    <p:sldId id="297" r:id="rId33"/>
    <p:sldId id="384" r:id="rId34"/>
    <p:sldId id="385" r:id="rId35"/>
    <p:sldId id="448" r:id="rId36"/>
    <p:sldId id="386" r:id="rId37"/>
    <p:sldId id="307" r:id="rId38"/>
    <p:sldId id="370" r:id="rId39"/>
    <p:sldId id="371" r:id="rId40"/>
    <p:sldId id="392" r:id="rId41"/>
    <p:sldId id="393" r:id="rId42"/>
    <p:sldId id="394" r:id="rId43"/>
    <p:sldId id="439" r:id="rId44"/>
    <p:sldId id="440" r:id="rId45"/>
    <p:sldId id="433" r:id="rId46"/>
    <p:sldId id="441" r:id="rId47"/>
    <p:sldId id="434" r:id="rId48"/>
    <p:sldId id="445" r:id="rId49"/>
    <p:sldId id="444" r:id="rId50"/>
    <p:sldId id="460" r:id="rId51"/>
    <p:sldId id="457" r:id="rId52"/>
    <p:sldId id="459" r:id="rId53"/>
    <p:sldId id="446" r:id="rId54"/>
    <p:sldId id="447" r:id="rId55"/>
    <p:sldId id="453" r:id="rId56"/>
    <p:sldId id="399" r:id="rId57"/>
    <p:sldId id="398" r:id="rId58"/>
    <p:sldId id="435"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48"/>
    <p:restoredTop sz="91292"/>
  </p:normalViewPr>
  <p:slideViewPr>
    <p:cSldViewPr snapToGrid="0" snapToObjects="1">
      <p:cViewPr>
        <p:scale>
          <a:sx n="123" d="100"/>
          <a:sy n="123" d="100"/>
        </p:scale>
        <p:origin x="-1504" y="-224"/>
      </p:cViewPr>
      <p:guideLst/>
    </p:cSldViewPr>
  </p:slideViewPr>
  <p:outlineViewPr>
    <p:cViewPr>
      <p:scale>
        <a:sx n="33" d="100"/>
        <a:sy n="33" d="100"/>
      </p:scale>
      <p:origin x="0" y="-399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143"/>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explosion val="8"/>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75B7-4B46-A429-4D4B7D091AFA}"/>
              </c:ext>
            </c:extLst>
          </c:dPt>
          <c:dPt>
            <c:idx val="1"/>
            <c:bubble3D val="0"/>
            <c:spPr>
              <a:solidFill>
                <a:srgbClr val="0089EE">
                  <a:alpha val="45000"/>
                </a:srgbClr>
              </a:solidFill>
              <a:ln w="19050">
                <a:solidFill>
                  <a:schemeClr val="accent5">
                    <a:lumMod val="50000"/>
                  </a:schemeClr>
                </a:solidFill>
              </a:ln>
              <a:effectLst>
                <a:innerShdw blurRad="114300">
                  <a:schemeClr val="accent2">
                    <a:lumMod val="75000"/>
                  </a:schemeClr>
                </a:innerShdw>
              </a:effectLst>
              <a:scene3d>
                <a:camera prst="orthographicFront"/>
                <a:lightRig rig="threePt" dir="t"/>
              </a:scene3d>
              <a:sp3d contourW="19050" prstMaterial="flat">
                <a:contourClr>
                  <a:schemeClr val="accent5">
                    <a:lumMod val="50000"/>
                  </a:schemeClr>
                </a:contourClr>
              </a:sp3d>
            </c:spPr>
            <c:extLst>
              <c:ext xmlns:c16="http://schemas.microsoft.com/office/drawing/2014/chart" uri="{C3380CC4-5D6E-409C-BE32-E72D297353CC}">
                <c16:uniqueId val="{00000003-75B7-4B46-A429-4D4B7D091AFA}"/>
              </c:ext>
            </c:extLst>
          </c:dPt>
          <c:dPt>
            <c:idx val="2"/>
            <c:bubble3D val="0"/>
            <c:spPr>
              <a:solidFill>
                <a:schemeClr val="bg1">
                  <a:lumMod val="95000"/>
                </a:schemeClr>
              </a:solidFill>
              <a:ln w="31750">
                <a:solidFill>
                  <a:schemeClr val="tx1"/>
                </a:solidFill>
              </a:ln>
              <a:effectLst>
                <a:innerShdw blurRad="114300">
                  <a:schemeClr val="accent3">
                    <a:lumMod val="75000"/>
                  </a:schemeClr>
                </a:innerShdw>
              </a:effectLst>
              <a:scene3d>
                <a:camera prst="orthographicFront"/>
                <a:lightRig rig="threePt" dir="t"/>
              </a:scene3d>
              <a:sp3d contourW="31750" prstMaterial="flat">
                <a:contourClr>
                  <a:schemeClr val="tx1"/>
                </a:contourClr>
              </a:sp3d>
            </c:spPr>
            <c:extLst>
              <c:ext xmlns:c16="http://schemas.microsoft.com/office/drawing/2014/chart" uri="{C3380CC4-5D6E-409C-BE32-E72D297353CC}">
                <c16:uniqueId val="{00000005-75B7-4B46-A429-4D4B7D091AFA}"/>
              </c:ext>
            </c:extLst>
          </c:dPt>
          <c:dLbls>
            <c:delete val="1"/>
          </c:dLbls>
          <c:cat>
            <c:strRef>
              <c:f>Sheet1!$A$2:$A$4</c:f>
              <c:strCache>
                <c:ptCount val="3"/>
                <c:pt idx="0">
                  <c:v>1st Qtr</c:v>
                </c:pt>
                <c:pt idx="1">
                  <c:v>2nd Qtr</c:v>
                </c:pt>
                <c:pt idx="2">
                  <c:v>3rd Qtr</c:v>
                </c:pt>
              </c:strCache>
            </c:strRef>
          </c:cat>
          <c:val>
            <c:numRef>
              <c:f>Sheet1!$B$2:$B$4</c:f>
              <c:numCache>
                <c:formatCode>General</c:formatCode>
                <c:ptCount val="3"/>
                <c:pt idx="0">
                  <c:v>60</c:v>
                </c:pt>
                <c:pt idx="1">
                  <c:v>39</c:v>
                </c:pt>
                <c:pt idx="2">
                  <c:v>1</c:v>
                </c:pt>
              </c:numCache>
            </c:numRef>
          </c:val>
          <c:extLst>
            <c:ext xmlns:c16="http://schemas.microsoft.com/office/drawing/2014/chart" uri="{C3380CC4-5D6E-409C-BE32-E72D297353CC}">
              <c16:uniqueId val="{00000006-75B7-4B46-A429-4D4B7D091AFA}"/>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143"/>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explosion val="8"/>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A1E4-9F4A-82B2-D4C1B2641BED}"/>
              </c:ext>
            </c:extLst>
          </c:dPt>
          <c:dPt>
            <c:idx val="1"/>
            <c:bubble3D val="0"/>
            <c:spPr>
              <a:solidFill>
                <a:srgbClr val="0089EE">
                  <a:alpha val="90000"/>
                </a:srgbClr>
              </a:solidFill>
              <a:ln w="19050">
                <a:solidFill>
                  <a:schemeClr val="accent5">
                    <a:lumMod val="50000"/>
                  </a:schemeClr>
                </a:solidFill>
              </a:ln>
              <a:effectLst>
                <a:innerShdw blurRad="114300">
                  <a:schemeClr val="accent2">
                    <a:lumMod val="75000"/>
                  </a:schemeClr>
                </a:innerShdw>
              </a:effectLst>
              <a:scene3d>
                <a:camera prst="orthographicFront"/>
                <a:lightRig rig="threePt" dir="t"/>
              </a:scene3d>
              <a:sp3d contourW="19050" prstMaterial="flat">
                <a:contourClr>
                  <a:schemeClr val="accent5">
                    <a:lumMod val="50000"/>
                  </a:schemeClr>
                </a:contourClr>
              </a:sp3d>
            </c:spPr>
            <c:extLst>
              <c:ext xmlns:c16="http://schemas.microsoft.com/office/drawing/2014/chart" uri="{C3380CC4-5D6E-409C-BE32-E72D297353CC}">
                <c16:uniqueId val="{00000003-A1E4-9F4A-82B2-D4C1B2641BED}"/>
              </c:ext>
            </c:extLst>
          </c:dPt>
          <c:dPt>
            <c:idx val="2"/>
            <c:bubble3D val="0"/>
            <c:spPr>
              <a:solidFill>
                <a:schemeClr val="bg1">
                  <a:lumMod val="95000"/>
                </a:schemeClr>
              </a:solidFill>
              <a:ln w="31750">
                <a:solidFill>
                  <a:schemeClr val="tx1"/>
                </a:solidFill>
              </a:ln>
              <a:effectLst>
                <a:innerShdw blurRad="114300">
                  <a:schemeClr val="accent3">
                    <a:lumMod val="75000"/>
                  </a:schemeClr>
                </a:innerShdw>
              </a:effectLst>
              <a:scene3d>
                <a:camera prst="orthographicFront"/>
                <a:lightRig rig="threePt" dir="t"/>
              </a:scene3d>
              <a:sp3d contourW="31750" prstMaterial="flat">
                <a:contourClr>
                  <a:schemeClr val="tx1"/>
                </a:contourClr>
              </a:sp3d>
            </c:spPr>
            <c:extLst>
              <c:ext xmlns:c16="http://schemas.microsoft.com/office/drawing/2014/chart" uri="{C3380CC4-5D6E-409C-BE32-E72D297353CC}">
                <c16:uniqueId val="{00000005-A1E4-9F4A-82B2-D4C1B2641BED}"/>
              </c:ext>
            </c:extLst>
          </c:dPt>
          <c:dLbls>
            <c:delete val="1"/>
          </c:dLbls>
          <c:cat>
            <c:strRef>
              <c:f>Sheet1!$A$2:$A$4</c:f>
              <c:strCache>
                <c:ptCount val="3"/>
                <c:pt idx="0">
                  <c:v>1st Qtr</c:v>
                </c:pt>
                <c:pt idx="1">
                  <c:v>2nd Qtr</c:v>
                </c:pt>
                <c:pt idx="2">
                  <c:v>3rd Qtr</c:v>
                </c:pt>
              </c:strCache>
            </c:strRef>
          </c:cat>
          <c:val>
            <c:numRef>
              <c:f>Sheet1!$B$2:$B$4</c:f>
              <c:numCache>
                <c:formatCode>General</c:formatCode>
                <c:ptCount val="3"/>
                <c:pt idx="0">
                  <c:v>60</c:v>
                </c:pt>
                <c:pt idx="1">
                  <c:v>1</c:v>
                </c:pt>
                <c:pt idx="2">
                  <c:v>39</c:v>
                </c:pt>
              </c:numCache>
            </c:numRef>
          </c:val>
          <c:extLst>
            <c:ext xmlns:c16="http://schemas.microsoft.com/office/drawing/2014/chart" uri="{C3380CC4-5D6E-409C-BE32-E72D297353CC}">
              <c16:uniqueId val="{00000006-A1E4-9F4A-82B2-D4C1B2641BED}"/>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155"/>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spPr>
            <a:ln>
              <a:solidFill>
                <a:schemeClr val="tx1">
                  <a:lumMod val="95000"/>
                  <a:lumOff val="5000"/>
                </a:schemeClr>
              </a:solidFill>
            </a:ln>
          </c:spPr>
          <c:explosion val="11"/>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79FC-614E-B2E8-02D85F7C315D}"/>
              </c:ext>
            </c:extLst>
          </c:dPt>
          <c:dPt>
            <c:idx val="1"/>
            <c:bubble3D val="0"/>
            <c:spPr>
              <a:solidFill>
                <a:srgbClr val="0089EE"/>
              </a:solidFill>
              <a:ln w="19050">
                <a:solidFill>
                  <a:schemeClr val="tx1">
                    <a:lumMod val="95000"/>
                    <a:lumOff val="5000"/>
                  </a:schemeClr>
                </a:solidFill>
              </a:ln>
              <a:effectLst>
                <a:innerShdw blurRad="114300">
                  <a:schemeClr val="accent2">
                    <a:lumMod val="75000"/>
                  </a:schemeClr>
                </a:innerShdw>
              </a:effectLst>
              <a:scene3d>
                <a:camera prst="orthographicFront"/>
                <a:lightRig rig="threePt" dir="t"/>
              </a:scene3d>
              <a:sp3d contourW="19050" prstMaterial="flat">
                <a:contourClr>
                  <a:schemeClr val="tx1">
                    <a:lumMod val="95000"/>
                    <a:lumOff val="5000"/>
                  </a:schemeClr>
                </a:contourClr>
              </a:sp3d>
            </c:spPr>
            <c:extLst>
              <c:ext xmlns:c16="http://schemas.microsoft.com/office/drawing/2014/chart" uri="{C3380CC4-5D6E-409C-BE32-E72D297353CC}">
                <c16:uniqueId val="{00000003-79FC-614E-B2E8-02D85F7C315D}"/>
              </c:ext>
            </c:extLst>
          </c:dPt>
          <c:dPt>
            <c:idx val="2"/>
            <c:bubble3D val="0"/>
            <c:spPr>
              <a:gradFill>
                <a:gsLst>
                  <a:gs pos="48000">
                    <a:schemeClr val="accent1">
                      <a:lumMod val="5000"/>
                      <a:lumOff val="95000"/>
                    </a:schemeClr>
                  </a:gs>
                  <a:gs pos="95000">
                    <a:srgbClr val="0089EE"/>
                  </a:gs>
                </a:gsLst>
                <a:lin ang="13200000" scaled="0"/>
              </a:gradFill>
              <a:ln w="31750">
                <a:solidFill>
                  <a:schemeClr val="accent5">
                    <a:lumMod val="50000"/>
                  </a:schemeClr>
                </a:solidFill>
              </a:ln>
              <a:effectLst>
                <a:innerShdw blurRad="114300">
                  <a:schemeClr val="accent3">
                    <a:lumMod val="75000"/>
                  </a:schemeClr>
                </a:innerShdw>
              </a:effectLst>
              <a:scene3d>
                <a:camera prst="orthographicFront"/>
                <a:lightRig rig="threePt" dir="t"/>
              </a:scene3d>
              <a:sp3d contourW="31750" prstMaterial="flat">
                <a:contourClr>
                  <a:schemeClr val="accent5">
                    <a:lumMod val="50000"/>
                  </a:schemeClr>
                </a:contourClr>
              </a:sp3d>
            </c:spPr>
            <c:extLst>
              <c:ext xmlns:c16="http://schemas.microsoft.com/office/drawing/2014/chart" uri="{C3380CC4-5D6E-409C-BE32-E72D297353CC}">
                <c16:uniqueId val="{00000005-79FC-614E-B2E8-02D85F7C315D}"/>
              </c:ext>
            </c:extLst>
          </c:dPt>
          <c:dPt>
            <c:idx val="3"/>
            <c:bubble3D val="0"/>
            <c:explosion val="22"/>
            <c:spPr>
              <a:solidFill>
                <a:schemeClr val="bg1">
                  <a:lumMod val="95000"/>
                </a:schemeClr>
              </a:solidFill>
              <a:ln w="31750">
                <a:solidFill>
                  <a:schemeClr val="tx1">
                    <a:lumMod val="95000"/>
                    <a:lumOff val="5000"/>
                  </a:schemeClr>
                </a:solidFill>
              </a:ln>
              <a:effectLst>
                <a:innerShdw blurRad="114300">
                  <a:schemeClr val="accent4">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7-79FC-614E-B2E8-02D85F7C315D}"/>
              </c:ext>
            </c:extLst>
          </c:dPt>
          <c:dPt>
            <c:idx val="4"/>
            <c:bubble3D val="0"/>
            <c:spPr>
              <a:gradFill>
                <a:gsLst>
                  <a:gs pos="41000">
                    <a:schemeClr val="accent1">
                      <a:lumMod val="5000"/>
                      <a:lumOff val="95000"/>
                    </a:schemeClr>
                  </a:gs>
                  <a:gs pos="95000">
                    <a:srgbClr val="C00000"/>
                  </a:gs>
                </a:gsLst>
                <a:lin ang="7200000" scaled="0"/>
              </a:gradFill>
              <a:ln w="31750">
                <a:solidFill>
                  <a:schemeClr val="accent4">
                    <a:lumMod val="50000"/>
                  </a:schemeClr>
                </a:solidFill>
              </a:ln>
              <a:effectLst>
                <a:innerShdw blurRad="114300">
                  <a:schemeClr val="accent5">
                    <a:lumMod val="75000"/>
                  </a:schemeClr>
                </a:innerShdw>
              </a:effectLst>
              <a:scene3d>
                <a:camera prst="orthographicFront"/>
                <a:lightRig rig="threePt" dir="t"/>
              </a:scene3d>
              <a:sp3d contourW="31750" prstMaterial="flat">
                <a:contourClr>
                  <a:schemeClr val="accent4">
                    <a:lumMod val="50000"/>
                  </a:schemeClr>
                </a:contourClr>
              </a:sp3d>
            </c:spPr>
            <c:extLst>
              <c:ext xmlns:c16="http://schemas.microsoft.com/office/drawing/2014/chart" uri="{C3380CC4-5D6E-409C-BE32-E72D297353CC}">
                <c16:uniqueId val="{00000009-79FC-614E-B2E8-02D85F7C315D}"/>
              </c:ext>
            </c:extLst>
          </c:dPt>
          <c:dLbls>
            <c:delete val="1"/>
          </c:dLbls>
          <c:cat>
            <c:strRef>
              <c:f>Sheet1!$A$2:$A$6</c:f>
              <c:strCache>
                <c:ptCount val="5"/>
                <c:pt idx="0">
                  <c:v>1st Qtr</c:v>
                </c:pt>
                <c:pt idx="1">
                  <c:v>5th</c:v>
                </c:pt>
                <c:pt idx="2">
                  <c:v>2nd Qtr</c:v>
                </c:pt>
                <c:pt idx="3">
                  <c:v>3rd Qtr</c:v>
                </c:pt>
                <c:pt idx="4">
                  <c:v>4th</c:v>
                </c:pt>
              </c:strCache>
            </c:strRef>
          </c:cat>
          <c:val>
            <c:numRef>
              <c:f>Sheet1!$B$2:$B$6</c:f>
              <c:numCache>
                <c:formatCode>General</c:formatCode>
                <c:ptCount val="5"/>
                <c:pt idx="0">
                  <c:v>60</c:v>
                </c:pt>
                <c:pt idx="1">
                  <c:v>1</c:v>
                </c:pt>
                <c:pt idx="2">
                  <c:v>10</c:v>
                </c:pt>
                <c:pt idx="3">
                  <c:v>19</c:v>
                </c:pt>
                <c:pt idx="4">
                  <c:v>10</c:v>
                </c:pt>
              </c:numCache>
            </c:numRef>
          </c:val>
          <c:extLst>
            <c:ext xmlns:c16="http://schemas.microsoft.com/office/drawing/2014/chart" uri="{C3380CC4-5D6E-409C-BE32-E72D297353CC}">
              <c16:uniqueId val="{0000000A-79FC-614E-B2E8-02D85F7C315D}"/>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52"/>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2F78-494B-AE20-2CBED595979A}"/>
              </c:ext>
            </c:extLst>
          </c:dPt>
          <c:dPt>
            <c:idx val="1"/>
            <c:bubble3D val="0"/>
            <c:spPr>
              <a:solidFill>
                <a:srgbClr val="0089EE">
                  <a:alpha val="90000"/>
                </a:srgbClr>
              </a:solidFill>
              <a:ln w="19050">
                <a:solidFill>
                  <a:schemeClr val="accent5">
                    <a:lumMod val="50000"/>
                  </a:schemeClr>
                </a:solidFill>
              </a:ln>
              <a:effectLst>
                <a:innerShdw blurRad="114300">
                  <a:schemeClr val="accent2">
                    <a:lumMod val="75000"/>
                  </a:schemeClr>
                </a:innerShdw>
              </a:effectLst>
              <a:scene3d>
                <a:camera prst="orthographicFront"/>
                <a:lightRig rig="threePt" dir="t"/>
              </a:scene3d>
              <a:sp3d contourW="19050" prstMaterial="flat">
                <a:contourClr>
                  <a:schemeClr val="accent5">
                    <a:lumMod val="50000"/>
                  </a:schemeClr>
                </a:contourClr>
              </a:sp3d>
            </c:spPr>
            <c:extLst>
              <c:ext xmlns:c16="http://schemas.microsoft.com/office/drawing/2014/chart" uri="{C3380CC4-5D6E-409C-BE32-E72D297353CC}">
                <c16:uniqueId val="{00000003-2F78-494B-AE20-2CBED595979A}"/>
              </c:ext>
            </c:extLst>
          </c:dPt>
          <c:dPt>
            <c:idx val="2"/>
            <c:bubble3D val="0"/>
            <c:spPr>
              <a:solidFill>
                <a:schemeClr val="bg1">
                  <a:lumMod val="95000"/>
                </a:schemeClr>
              </a:solidFill>
              <a:ln w="31750">
                <a:solidFill>
                  <a:schemeClr val="tx1"/>
                </a:solidFill>
              </a:ln>
              <a:effectLst>
                <a:innerShdw blurRad="114300">
                  <a:schemeClr val="accent3">
                    <a:lumMod val="75000"/>
                  </a:schemeClr>
                </a:innerShdw>
              </a:effectLst>
              <a:scene3d>
                <a:camera prst="orthographicFront"/>
                <a:lightRig rig="threePt" dir="t"/>
              </a:scene3d>
              <a:sp3d contourW="31750" prstMaterial="flat">
                <a:contourClr>
                  <a:schemeClr val="tx1"/>
                </a:contourClr>
              </a:sp3d>
            </c:spPr>
            <c:extLst>
              <c:ext xmlns:c16="http://schemas.microsoft.com/office/drawing/2014/chart" uri="{C3380CC4-5D6E-409C-BE32-E72D297353CC}">
                <c16:uniqueId val="{00000005-2F78-494B-AE20-2CBED595979A}"/>
              </c:ext>
            </c:extLst>
          </c:dPt>
          <c:dLbls>
            <c:delete val="1"/>
          </c:dLbls>
          <c:cat>
            <c:strRef>
              <c:f>Sheet1!$A$2:$A$4</c:f>
              <c:strCache>
                <c:ptCount val="3"/>
                <c:pt idx="0">
                  <c:v>1st Qtr</c:v>
                </c:pt>
                <c:pt idx="1">
                  <c:v>2nd Qtr</c:v>
                </c:pt>
                <c:pt idx="2">
                  <c:v>3rd Qtr</c:v>
                </c:pt>
              </c:strCache>
            </c:strRef>
          </c:cat>
          <c:val>
            <c:numRef>
              <c:f>Sheet1!$B$2:$B$4</c:f>
              <c:numCache>
                <c:formatCode>General</c:formatCode>
                <c:ptCount val="3"/>
                <c:pt idx="0">
                  <c:v>80</c:v>
                </c:pt>
                <c:pt idx="1">
                  <c:v>1</c:v>
                </c:pt>
                <c:pt idx="2">
                  <c:v>19</c:v>
                </c:pt>
              </c:numCache>
            </c:numRef>
          </c:val>
          <c:extLst>
            <c:ext xmlns:c16="http://schemas.microsoft.com/office/drawing/2014/chart" uri="{C3380CC4-5D6E-409C-BE32-E72D297353CC}">
              <c16:uniqueId val="{00000006-2F78-494B-AE20-2CBED595979A}"/>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52"/>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dLbls>
          <c:dLblPos val="inEnd"/>
          <c:showLegendKey val="0"/>
          <c:showVal val="0"/>
          <c:showCatName val="1"/>
          <c:showSerName val="0"/>
          <c:showPercent val="0"/>
          <c:showBubbleSize val="0"/>
          <c:showLeaderLines val="0"/>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143"/>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6417-7C47-9A05-F1C894A73DDC}"/>
              </c:ext>
            </c:extLst>
          </c:dPt>
          <c:dPt>
            <c:idx val="1"/>
            <c:bubble3D val="0"/>
            <c:spPr>
              <a:solidFill>
                <a:srgbClr val="0089EE">
                  <a:alpha val="90000"/>
                </a:srgbClr>
              </a:solidFill>
              <a:ln w="19050">
                <a:solidFill>
                  <a:schemeClr val="accent5">
                    <a:lumMod val="50000"/>
                  </a:schemeClr>
                </a:solidFill>
              </a:ln>
              <a:effectLst>
                <a:innerShdw blurRad="114300">
                  <a:schemeClr val="accent2">
                    <a:lumMod val="75000"/>
                  </a:schemeClr>
                </a:innerShdw>
              </a:effectLst>
              <a:scene3d>
                <a:camera prst="orthographicFront"/>
                <a:lightRig rig="threePt" dir="t"/>
              </a:scene3d>
              <a:sp3d contourW="19050" prstMaterial="flat">
                <a:contourClr>
                  <a:schemeClr val="accent5">
                    <a:lumMod val="50000"/>
                  </a:schemeClr>
                </a:contourClr>
              </a:sp3d>
            </c:spPr>
            <c:extLst>
              <c:ext xmlns:c16="http://schemas.microsoft.com/office/drawing/2014/chart" uri="{C3380CC4-5D6E-409C-BE32-E72D297353CC}">
                <c16:uniqueId val="{00000003-6417-7C47-9A05-F1C894A73DDC}"/>
              </c:ext>
            </c:extLst>
          </c:dPt>
          <c:dPt>
            <c:idx val="2"/>
            <c:bubble3D val="0"/>
            <c:spPr>
              <a:solidFill>
                <a:schemeClr val="bg1">
                  <a:lumMod val="95000"/>
                </a:schemeClr>
              </a:solidFill>
              <a:ln w="31750">
                <a:solidFill>
                  <a:schemeClr val="tx1"/>
                </a:solidFill>
              </a:ln>
              <a:effectLst>
                <a:innerShdw blurRad="114300">
                  <a:schemeClr val="accent3">
                    <a:lumMod val="75000"/>
                  </a:schemeClr>
                </a:innerShdw>
              </a:effectLst>
              <a:scene3d>
                <a:camera prst="orthographicFront"/>
                <a:lightRig rig="threePt" dir="t"/>
              </a:scene3d>
              <a:sp3d contourW="31750" prstMaterial="flat">
                <a:contourClr>
                  <a:schemeClr val="tx1"/>
                </a:contourClr>
              </a:sp3d>
            </c:spPr>
            <c:extLst>
              <c:ext xmlns:c16="http://schemas.microsoft.com/office/drawing/2014/chart" uri="{C3380CC4-5D6E-409C-BE32-E72D297353CC}">
                <c16:uniqueId val="{00000005-6417-7C47-9A05-F1C894A73DDC}"/>
              </c:ext>
            </c:extLst>
          </c:dPt>
          <c:dLbls>
            <c:delete val="1"/>
          </c:dLbls>
          <c:cat>
            <c:strRef>
              <c:f>Sheet1!$A$2:$A$4</c:f>
              <c:strCache>
                <c:ptCount val="3"/>
                <c:pt idx="0">
                  <c:v>1st Qtr</c:v>
                </c:pt>
                <c:pt idx="1">
                  <c:v>2nd Qtr</c:v>
                </c:pt>
                <c:pt idx="2">
                  <c:v>3rd Qtr</c:v>
                </c:pt>
              </c:strCache>
            </c:strRef>
          </c:cat>
          <c:val>
            <c:numRef>
              <c:f>Sheet1!$B$2:$B$4</c:f>
              <c:numCache>
                <c:formatCode>General</c:formatCode>
                <c:ptCount val="3"/>
                <c:pt idx="0">
                  <c:v>55</c:v>
                </c:pt>
                <c:pt idx="1">
                  <c:v>1</c:v>
                </c:pt>
                <c:pt idx="2">
                  <c:v>44</c:v>
                </c:pt>
              </c:numCache>
            </c:numRef>
          </c:val>
          <c:extLst>
            <c:ext xmlns:c16="http://schemas.microsoft.com/office/drawing/2014/chart" uri="{C3380CC4-5D6E-409C-BE32-E72D297353CC}">
              <c16:uniqueId val="{00000006-6417-7C47-9A05-F1C894A73DDC}"/>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0"/>
      <c:rotY val="155"/>
      <c:depthPercent val="10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spPr>
            <a:ln>
              <a:solidFill>
                <a:schemeClr val="tx1">
                  <a:lumMod val="95000"/>
                  <a:lumOff val="5000"/>
                </a:schemeClr>
              </a:solidFill>
            </a:ln>
          </c:spPr>
          <c:explosion val="11"/>
          <c:dPt>
            <c:idx val="0"/>
            <c:bubble3D val="0"/>
            <c:spPr>
              <a:solidFill>
                <a:srgbClr val="C00000">
                  <a:alpha val="60000"/>
                </a:srgbClr>
              </a:solidFill>
              <a:ln w="31750">
                <a:solidFill>
                  <a:schemeClr val="tx1">
                    <a:lumMod val="95000"/>
                    <a:lumOff val="5000"/>
                  </a:schemeClr>
                </a:solidFill>
              </a:ln>
              <a:effectLst>
                <a:innerShdw blurRad="114300">
                  <a:schemeClr val="accent1">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1-681D-724B-8E0E-79B314371223}"/>
              </c:ext>
            </c:extLst>
          </c:dPt>
          <c:dPt>
            <c:idx val="1"/>
            <c:bubble3D val="0"/>
            <c:spPr>
              <a:solidFill>
                <a:srgbClr val="0089EE"/>
              </a:solidFill>
              <a:ln w="19050">
                <a:solidFill>
                  <a:schemeClr val="tx1">
                    <a:lumMod val="95000"/>
                    <a:lumOff val="5000"/>
                  </a:schemeClr>
                </a:solidFill>
              </a:ln>
              <a:effectLst>
                <a:innerShdw blurRad="114300">
                  <a:schemeClr val="accent2">
                    <a:lumMod val="75000"/>
                  </a:schemeClr>
                </a:innerShdw>
              </a:effectLst>
              <a:scene3d>
                <a:camera prst="orthographicFront"/>
                <a:lightRig rig="threePt" dir="t"/>
              </a:scene3d>
              <a:sp3d contourW="19050" prstMaterial="flat">
                <a:contourClr>
                  <a:schemeClr val="tx1">
                    <a:lumMod val="95000"/>
                    <a:lumOff val="5000"/>
                  </a:schemeClr>
                </a:contourClr>
              </a:sp3d>
            </c:spPr>
            <c:extLst>
              <c:ext xmlns:c16="http://schemas.microsoft.com/office/drawing/2014/chart" uri="{C3380CC4-5D6E-409C-BE32-E72D297353CC}">
                <c16:uniqueId val="{00000003-681D-724B-8E0E-79B314371223}"/>
              </c:ext>
            </c:extLst>
          </c:dPt>
          <c:dPt>
            <c:idx val="2"/>
            <c:bubble3D val="0"/>
            <c:spPr>
              <a:gradFill>
                <a:gsLst>
                  <a:gs pos="48000">
                    <a:schemeClr val="accent1">
                      <a:lumMod val="5000"/>
                      <a:lumOff val="95000"/>
                    </a:schemeClr>
                  </a:gs>
                  <a:gs pos="95000">
                    <a:srgbClr val="0089EE"/>
                  </a:gs>
                </a:gsLst>
                <a:lin ang="13200000" scaled="0"/>
              </a:gradFill>
              <a:ln w="31750">
                <a:solidFill>
                  <a:schemeClr val="accent5">
                    <a:lumMod val="50000"/>
                  </a:schemeClr>
                </a:solidFill>
              </a:ln>
              <a:effectLst>
                <a:innerShdw blurRad="114300">
                  <a:schemeClr val="accent3">
                    <a:lumMod val="75000"/>
                  </a:schemeClr>
                </a:innerShdw>
              </a:effectLst>
              <a:scene3d>
                <a:camera prst="orthographicFront"/>
                <a:lightRig rig="threePt" dir="t"/>
              </a:scene3d>
              <a:sp3d contourW="31750" prstMaterial="flat">
                <a:contourClr>
                  <a:schemeClr val="accent5">
                    <a:lumMod val="50000"/>
                  </a:schemeClr>
                </a:contourClr>
              </a:sp3d>
            </c:spPr>
            <c:extLst>
              <c:ext xmlns:c16="http://schemas.microsoft.com/office/drawing/2014/chart" uri="{C3380CC4-5D6E-409C-BE32-E72D297353CC}">
                <c16:uniqueId val="{00000005-681D-724B-8E0E-79B314371223}"/>
              </c:ext>
            </c:extLst>
          </c:dPt>
          <c:dPt>
            <c:idx val="3"/>
            <c:bubble3D val="0"/>
            <c:explosion val="22"/>
            <c:spPr>
              <a:solidFill>
                <a:schemeClr val="bg1">
                  <a:lumMod val="95000"/>
                </a:schemeClr>
              </a:solidFill>
              <a:ln w="31750">
                <a:solidFill>
                  <a:schemeClr val="tx1">
                    <a:lumMod val="95000"/>
                    <a:lumOff val="5000"/>
                  </a:schemeClr>
                </a:solidFill>
              </a:ln>
              <a:effectLst>
                <a:innerShdw blurRad="114300">
                  <a:schemeClr val="accent4">
                    <a:lumMod val="75000"/>
                  </a:schemeClr>
                </a:innerShdw>
              </a:effectLst>
              <a:scene3d>
                <a:camera prst="orthographicFront"/>
                <a:lightRig rig="threePt" dir="t"/>
              </a:scene3d>
              <a:sp3d contourW="31750" prstMaterial="flat">
                <a:contourClr>
                  <a:schemeClr val="tx1">
                    <a:lumMod val="95000"/>
                    <a:lumOff val="5000"/>
                  </a:schemeClr>
                </a:contourClr>
              </a:sp3d>
            </c:spPr>
            <c:extLst>
              <c:ext xmlns:c16="http://schemas.microsoft.com/office/drawing/2014/chart" uri="{C3380CC4-5D6E-409C-BE32-E72D297353CC}">
                <c16:uniqueId val="{00000007-681D-724B-8E0E-79B314371223}"/>
              </c:ext>
            </c:extLst>
          </c:dPt>
          <c:dPt>
            <c:idx val="4"/>
            <c:bubble3D val="0"/>
            <c:spPr>
              <a:gradFill>
                <a:gsLst>
                  <a:gs pos="41000">
                    <a:schemeClr val="accent1">
                      <a:lumMod val="5000"/>
                      <a:lumOff val="95000"/>
                    </a:schemeClr>
                  </a:gs>
                  <a:gs pos="95000">
                    <a:srgbClr val="C00000"/>
                  </a:gs>
                </a:gsLst>
                <a:lin ang="7200000" scaled="0"/>
              </a:gradFill>
              <a:ln w="31750">
                <a:solidFill>
                  <a:schemeClr val="accent4">
                    <a:lumMod val="50000"/>
                  </a:schemeClr>
                </a:solidFill>
              </a:ln>
              <a:effectLst>
                <a:innerShdw blurRad="114300">
                  <a:schemeClr val="accent5">
                    <a:lumMod val="75000"/>
                  </a:schemeClr>
                </a:innerShdw>
              </a:effectLst>
              <a:scene3d>
                <a:camera prst="orthographicFront"/>
                <a:lightRig rig="threePt" dir="t"/>
              </a:scene3d>
              <a:sp3d contourW="31750" prstMaterial="flat">
                <a:contourClr>
                  <a:schemeClr val="accent4">
                    <a:lumMod val="50000"/>
                  </a:schemeClr>
                </a:contourClr>
              </a:sp3d>
            </c:spPr>
            <c:extLst>
              <c:ext xmlns:c16="http://schemas.microsoft.com/office/drawing/2014/chart" uri="{C3380CC4-5D6E-409C-BE32-E72D297353CC}">
                <c16:uniqueId val="{00000009-681D-724B-8E0E-79B314371223}"/>
              </c:ext>
            </c:extLst>
          </c:dPt>
          <c:dLbls>
            <c:delete val="1"/>
          </c:dLbls>
          <c:cat>
            <c:strRef>
              <c:f>Sheet1!$A$2:$A$6</c:f>
              <c:strCache>
                <c:ptCount val="5"/>
                <c:pt idx="0">
                  <c:v>1st Qtr</c:v>
                </c:pt>
                <c:pt idx="1">
                  <c:v>5th</c:v>
                </c:pt>
                <c:pt idx="2">
                  <c:v>2nd Qtr</c:v>
                </c:pt>
                <c:pt idx="3">
                  <c:v>3rd Qtr</c:v>
                </c:pt>
                <c:pt idx="4">
                  <c:v>4th</c:v>
                </c:pt>
              </c:strCache>
            </c:strRef>
          </c:cat>
          <c:val>
            <c:numRef>
              <c:f>Sheet1!$B$2:$B$6</c:f>
              <c:numCache>
                <c:formatCode>General</c:formatCode>
                <c:ptCount val="5"/>
                <c:pt idx="0">
                  <c:v>60</c:v>
                </c:pt>
                <c:pt idx="1">
                  <c:v>1</c:v>
                </c:pt>
                <c:pt idx="2">
                  <c:v>10</c:v>
                </c:pt>
                <c:pt idx="3">
                  <c:v>19</c:v>
                </c:pt>
                <c:pt idx="4">
                  <c:v>10</c:v>
                </c:pt>
              </c:numCache>
            </c:numRef>
          </c:val>
          <c:extLst>
            <c:ext xmlns:c16="http://schemas.microsoft.com/office/drawing/2014/chart" uri="{C3380CC4-5D6E-409C-BE32-E72D297353CC}">
              <c16:uniqueId val="{0000000A-681D-724B-8E0E-79B314371223}"/>
            </c:ext>
          </c:extLst>
        </c:ser>
        <c:dLbls>
          <c:dLblPos val="in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drawings/_rels/vmlDrawing1.v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image" Target="../media/image16.emf"/><Relationship Id="rId4"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0.emf"/></Relationships>
</file>

<file path=ppt/media/hdphoto1.wdp>
</file>

<file path=ppt/media/image1.png>
</file>

<file path=ppt/media/image10.png>
</file>

<file path=ppt/media/image11.png>
</file>

<file path=ppt/media/image12.png>
</file>

<file path=ppt/media/image13.jpeg>
</file>

<file path=ppt/media/image14.jpeg>
</file>

<file path=ppt/media/image15.png>
</file>

<file path=ppt/media/image2.png>
</file>

<file path=ppt/media/image33.png>
</file>

<file path=ppt/media/image34.png>
</file>

<file path=ppt/media/image35.svg>
</file>

<file path=ppt/media/image37.jpeg>
</file>

<file path=ppt/media/image5.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39C19C-7F98-7744-B6EF-3FEC02212B49}" type="datetimeFigureOut">
              <a:rPr lang="en-US" smtClean="0"/>
              <a:t>11/1/22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BC5AED-ECA0-5641-A8A9-07760D3F661A}" type="slidenum">
              <a:rPr lang="en-US" smtClean="0"/>
              <a:t>‹#›</a:t>
            </a:fld>
            <a:endParaRPr lang="en-US"/>
          </a:p>
        </p:txBody>
      </p:sp>
    </p:spTree>
    <p:extLst>
      <p:ext uri="{BB962C8B-B14F-4D97-AF65-F5344CB8AC3E}">
        <p14:creationId xmlns:p14="http://schemas.microsoft.com/office/powerpoint/2010/main" val="2832555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Molecular_clock"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Natural_selection"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en.wikipedia.org/wiki/Genetics"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8BC5AED-ECA0-5641-A8A9-07760D3F661A}" type="slidenum">
              <a:rPr lang="en-US" smtClean="0"/>
              <a:t>1</a:t>
            </a:fld>
            <a:endParaRPr lang="en-US"/>
          </a:p>
        </p:txBody>
      </p:sp>
    </p:spTree>
    <p:extLst>
      <p:ext uri="{BB962C8B-B14F-4D97-AF65-F5344CB8AC3E}">
        <p14:creationId xmlns:p14="http://schemas.microsoft.com/office/powerpoint/2010/main" val="3052316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sz="1200" b="0" i="0" kern="1200" dirty="0">
                <a:solidFill>
                  <a:schemeClr val="tx1"/>
                </a:solidFill>
                <a:effectLst/>
                <a:latin typeface="+mn-lt"/>
                <a:ea typeface="+mn-ea"/>
                <a:cs typeface="+mn-cs"/>
              </a:rPr>
              <a:t> the</a:t>
            </a:r>
            <a:r>
              <a:rPr lang="en-CA" sz="1200" b="1" i="0" kern="1200" dirty="0">
                <a:solidFill>
                  <a:schemeClr val="tx1"/>
                </a:solidFill>
                <a:effectLst/>
                <a:latin typeface="+mn-lt"/>
                <a:ea typeface="+mn-ea"/>
                <a:cs typeface="+mn-cs"/>
              </a:rPr>
              <a:t> rate at which fixed differences accumulate </a:t>
            </a:r>
            <a:r>
              <a:rPr lang="en-CA" sz="1200" b="0" i="0" kern="1200" dirty="0">
                <a:solidFill>
                  <a:schemeClr val="tx1"/>
                </a:solidFill>
                <a:effectLst/>
                <a:latin typeface="+mn-lt"/>
                <a:ea typeface="+mn-ea"/>
                <a:cs typeface="+mn-cs"/>
              </a:rPr>
              <a:t>between divergent populations is predicted to be </a:t>
            </a:r>
            <a:r>
              <a:rPr lang="en-CA" sz="1200" b="1" i="0" kern="1200" dirty="0">
                <a:solidFill>
                  <a:schemeClr val="tx1"/>
                </a:solidFill>
                <a:effectLst/>
                <a:latin typeface="+mn-lt"/>
                <a:ea typeface="+mn-ea"/>
                <a:cs typeface="+mn-cs"/>
              </a:rPr>
              <a:t>equal to the PER-INDIVIDUAL mutation rat</a:t>
            </a:r>
            <a:r>
              <a:rPr lang="en-CA" sz="1200" b="0" i="0" kern="1200" dirty="0">
                <a:solidFill>
                  <a:schemeClr val="tx1"/>
                </a:solidFill>
                <a:effectLst/>
                <a:latin typeface="+mn-lt"/>
                <a:ea typeface="+mn-ea"/>
                <a:cs typeface="+mn-cs"/>
              </a:rPr>
              <a:t>e, independent of population size. When the proportion of mutations that are neutral is constant, so is the divergence rate between populations. This provides a rationale for the </a:t>
            </a:r>
            <a:r>
              <a:rPr lang="en-CA" sz="1200" b="0" i="0" u="none" strike="noStrike" kern="1200" dirty="0">
                <a:solidFill>
                  <a:schemeClr val="tx1"/>
                </a:solidFill>
                <a:effectLst/>
                <a:latin typeface="+mn-lt"/>
                <a:ea typeface="+mn-ea"/>
                <a:cs typeface="+mn-cs"/>
                <a:hlinkClick r:id="rId3" tooltip="Molecular clock"/>
              </a:rPr>
              <a:t>molecular clock</a:t>
            </a:r>
            <a:r>
              <a:rPr lang="en-CA" sz="1200" b="0" i="0" kern="1200" dirty="0">
                <a:solidFill>
                  <a:schemeClr val="tx1"/>
                </a:solidFill>
                <a:effectLst/>
                <a:latin typeface="+mn-lt"/>
                <a:ea typeface="+mn-ea"/>
                <a:cs typeface="+mn-cs"/>
              </a:rPr>
              <a:t> - which predated neutral theory.</a:t>
            </a:r>
            <a:endParaRPr lang="en-CA" sz="1200" b="0" i="0" u="none" strike="noStrike" kern="1200" baseline="30000" dirty="0">
              <a:solidFill>
                <a:schemeClr val="tx1"/>
              </a:solidFill>
              <a:effectLst/>
              <a:latin typeface="+mn-lt"/>
              <a:ea typeface="+mn-ea"/>
              <a:cs typeface="+mn-cs"/>
            </a:endParaRPr>
          </a:p>
          <a:p>
            <a:pPr marL="171450" indent="-171450">
              <a:buFontTx/>
              <a:buChar char="-"/>
            </a:pPr>
            <a:endParaRPr lang="en-CA"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13</a:t>
            </a:fld>
            <a:endParaRPr lang="en-US"/>
          </a:p>
        </p:txBody>
      </p:sp>
    </p:spTree>
    <p:extLst>
      <p:ext uri="{BB962C8B-B14F-4D97-AF65-F5344CB8AC3E}">
        <p14:creationId xmlns:p14="http://schemas.microsoft.com/office/powerpoint/2010/main" val="1508362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14</a:t>
            </a:fld>
            <a:endParaRPr lang="en-US"/>
          </a:p>
        </p:txBody>
      </p:sp>
    </p:spTree>
    <p:extLst>
      <p:ext uri="{BB962C8B-B14F-4D97-AF65-F5344CB8AC3E}">
        <p14:creationId xmlns:p14="http://schemas.microsoft.com/office/powerpoint/2010/main" val="1661302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Potential </a:t>
            </a:r>
            <a:r>
              <a:rPr lang="en-US" dirty="0"/>
              <a:t>scale is from + to – infinity</a:t>
            </a:r>
          </a:p>
          <a:p>
            <a:endParaRPr lang="en-US" dirty="0"/>
          </a:p>
          <a:p>
            <a:r>
              <a:rPr lang="en-US" dirty="0"/>
              <a:t>Often rescales + to – 1.0</a:t>
            </a:r>
          </a:p>
          <a:p>
            <a:endParaRPr lang="en-US" dirty="0"/>
          </a:p>
          <a:p>
            <a:r>
              <a:rPr lang="en-US" dirty="0"/>
              <a:t>Here, scaled from + to – 10 to make the figure easier to discuss.</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15</a:t>
            </a:fld>
            <a:endParaRPr lang="en-US"/>
          </a:p>
        </p:txBody>
      </p:sp>
    </p:spTree>
    <p:extLst>
      <p:ext uri="{BB962C8B-B14F-4D97-AF65-F5344CB8AC3E}">
        <p14:creationId xmlns:p14="http://schemas.microsoft.com/office/powerpoint/2010/main" val="1208713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16</a:t>
            </a:fld>
            <a:endParaRPr lang="en-US"/>
          </a:p>
        </p:txBody>
      </p:sp>
    </p:spTree>
    <p:extLst>
      <p:ext uri="{BB962C8B-B14F-4D97-AF65-F5344CB8AC3E}">
        <p14:creationId xmlns:p14="http://schemas.microsoft.com/office/powerpoint/2010/main" val="737051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17</a:t>
            </a:fld>
            <a:endParaRPr lang="en-US"/>
          </a:p>
        </p:txBody>
      </p:sp>
    </p:spTree>
    <p:extLst>
      <p:ext uri="{BB962C8B-B14F-4D97-AF65-F5344CB8AC3E}">
        <p14:creationId xmlns:p14="http://schemas.microsoft.com/office/powerpoint/2010/main" val="26166582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SELECTION DETERMINES THE RATE OF EVOLUTION</a:t>
            </a:r>
          </a:p>
        </p:txBody>
      </p:sp>
      <p:sp>
        <p:nvSpPr>
          <p:cNvPr id="4" name="Slide Number Placeholder 3"/>
          <p:cNvSpPr>
            <a:spLocks noGrp="1"/>
          </p:cNvSpPr>
          <p:nvPr>
            <p:ph type="sldNum" sz="quarter" idx="5"/>
          </p:nvPr>
        </p:nvSpPr>
        <p:spPr/>
        <p:txBody>
          <a:bodyPr/>
          <a:lstStyle/>
          <a:p>
            <a:fld id="{38BC5AED-ECA0-5641-A8A9-07760D3F661A}" type="slidenum">
              <a:rPr lang="en-US" smtClean="0"/>
              <a:t>18</a:t>
            </a:fld>
            <a:endParaRPr lang="en-US"/>
          </a:p>
        </p:txBody>
      </p:sp>
    </p:spTree>
    <p:extLst>
      <p:ext uri="{BB962C8B-B14F-4D97-AF65-F5344CB8AC3E}">
        <p14:creationId xmlns:p14="http://schemas.microsoft.com/office/powerpoint/2010/main" val="10311199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19</a:t>
            </a:fld>
            <a:endParaRPr lang="en-US"/>
          </a:p>
        </p:txBody>
      </p:sp>
    </p:spTree>
    <p:extLst>
      <p:ext uri="{BB962C8B-B14F-4D97-AF65-F5344CB8AC3E}">
        <p14:creationId xmlns:p14="http://schemas.microsoft.com/office/powerpoint/2010/main" val="3818422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20</a:t>
            </a:fld>
            <a:endParaRPr lang="en-US"/>
          </a:p>
        </p:txBody>
      </p:sp>
    </p:spTree>
    <p:extLst>
      <p:ext uri="{BB962C8B-B14F-4D97-AF65-F5344CB8AC3E}">
        <p14:creationId xmlns:p14="http://schemas.microsoft.com/office/powerpoint/2010/main" val="2633435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Darwin:</a:t>
            </a:r>
          </a:p>
          <a:p>
            <a:r>
              <a:rPr lang="en-US" dirty="0"/>
              <a:t>https://</a:t>
            </a:r>
            <a:r>
              <a:rPr lang="en-US" dirty="0" err="1"/>
              <a:t>www.biography.com</a:t>
            </a:r>
            <a:r>
              <a:rPr lang="en-US" dirty="0"/>
              <a:t>/scientist/</a:t>
            </a:r>
            <a:r>
              <a:rPr lang="en-US" dirty="0" err="1"/>
              <a:t>charles</a:t>
            </a:r>
            <a:r>
              <a:rPr lang="en-US" dirty="0"/>
              <a:t>-Darwin</a:t>
            </a:r>
          </a:p>
          <a:p>
            <a:r>
              <a:rPr lang="en-CA" sz="1200" b="0" i="1" u="none" strike="noStrike" kern="1200" dirty="0">
                <a:solidFill>
                  <a:schemeClr val="tx1"/>
                </a:solidFill>
                <a:effectLst/>
                <a:latin typeface="+mn-lt"/>
                <a:ea typeface="+mn-ea"/>
                <a:cs typeface="+mn-cs"/>
              </a:rPr>
              <a:t>Photo: Bob Thomas/</a:t>
            </a:r>
            <a:r>
              <a:rPr lang="en-CA" sz="1200" b="0" i="1" u="none" strike="noStrike" kern="1200" dirty="0" err="1">
                <a:solidFill>
                  <a:schemeClr val="tx1"/>
                </a:solidFill>
                <a:effectLst/>
                <a:latin typeface="+mn-lt"/>
                <a:ea typeface="+mn-ea"/>
                <a:cs typeface="+mn-cs"/>
              </a:rPr>
              <a:t>Popperfoto</a:t>
            </a:r>
            <a:r>
              <a:rPr lang="en-CA" sz="1200" b="0" i="1" u="none" strike="noStrike" kern="1200" dirty="0">
                <a:solidFill>
                  <a:schemeClr val="tx1"/>
                </a:solidFill>
                <a:effectLst/>
                <a:latin typeface="+mn-lt"/>
                <a:ea typeface="+mn-ea"/>
                <a:cs typeface="+mn-cs"/>
              </a:rPr>
              <a:t> via Getty Images/Getty Images</a:t>
            </a:r>
          </a:p>
          <a:p>
            <a:endParaRPr lang="en-CA" sz="1200" b="0" i="1"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Kimura:</a:t>
            </a:r>
          </a:p>
          <a:p>
            <a:r>
              <a:rPr lang="en-US" dirty="0"/>
              <a:t>https://</a:t>
            </a:r>
            <a:r>
              <a:rPr lang="en-US" dirty="0" err="1"/>
              <a:t>en.wikipedia.org</a:t>
            </a:r>
            <a:r>
              <a:rPr lang="en-US" dirty="0"/>
              <a:t>/wiki/</a:t>
            </a:r>
            <a:r>
              <a:rPr lang="en-US" dirty="0" err="1"/>
              <a:t>Motoo_Kimura</a:t>
            </a:r>
            <a:endParaRPr lang="en-US" dirty="0"/>
          </a:p>
          <a:p>
            <a:endParaRPr lang="en-US" dirty="0"/>
          </a:p>
          <a:p>
            <a:r>
              <a:rPr lang="en-US" dirty="0" err="1"/>
              <a:t>Ohta</a:t>
            </a:r>
            <a:r>
              <a:rPr lang="en-US" dirty="0"/>
              <a:t>:</a:t>
            </a:r>
          </a:p>
          <a:p>
            <a:r>
              <a:rPr lang="en-US" dirty="0"/>
              <a:t>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21</a:t>
            </a:fld>
            <a:endParaRPr lang="en-US"/>
          </a:p>
        </p:txBody>
      </p:sp>
    </p:spTree>
    <p:extLst>
      <p:ext uri="{BB962C8B-B14F-4D97-AF65-F5344CB8AC3E}">
        <p14:creationId xmlns:p14="http://schemas.microsoft.com/office/powerpoint/2010/main" val="1572473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22</a:t>
            </a:fld>
            <a:endParaRPr lang="en-US"/>
          </a:p>
        </p:txBody>
      </p:sp>
    </p:spTree>
    <p:extLst>
      <p:ext uri="{BB962C8B-B14F-4D97-AF65-F5344CB8AC3E}">
        <p14:creationId xmlns:p14="http://schemas.microsoft.com/office/powerpoint/2010/main" val="4191239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Here, I am talking about a kind of model that is BOTH (1) A conceptual model, and at the same time (2) capable of making very explicit statements about the </a:t>
            </a:r>
            <a:r>
              <a:rPr lang="en-CA" sz="1200" b="1" i="0" u="none" strike="noStrike" kern="1200" dirty="0">
                <a:solidFill>
                  <a:schemeClr val="tx1"/>
                </a:solidFill>
                <a:effectLst/>
                <a:latin typeface="+mn-lt"/>
                <a:ea typeface="+mn-ea"/>
                <a:cs typeface="+mn-cs"/>
              </a:rPr>
              <a:t>CAUSAL MECHANISMS</a:t>
            </a:r>
            <a:r>
              <a:rPr lang="en-CA" sz="1200" b="0" i="0" u="none" strike="noStrike" kern="1200" dirty="0">
                <a:solidFill>
                  <a:schemeClr val="tx1"/>
                </a:solidFill>
                <a:effectLst/>
                <a:latin typeface="+mn-lt"/>
                <a:ea typeface="+mn-ea"/>
                <a:cs typeface="+mn-cs"/>
              </a:rPr>
              <a:t> responsible for the patterns of diversity the we see within species and between species.   </a:t>
            </a:r>
          </a:p>
          <a:p>
            <a:endParaRPr lang="en-CA"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a:t>
            </a:fld>
            <a:endParaRPr lang="en-US"/>
          </a:p>
        </p:txBody>
      </p:sp>
    </p:spTree>
    <p:extLst>
      <p:ext uri="{BB962C8B-B14F-4D97-AF65-F5344CB8AC3E}">
        <p14:creationId xmlns:p14="http://schemas.microsoft.com/office/powerpoint/2010/main" val="30680022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Determine rate of </a:t>
            </a:r>
            <a:r>
              <a:rPr lang="en-US" dirty="0" err="1"/>
              <a:t>evol</a:t>
            </a:r>
            <a:r>
              <a:rPr lang="en-US" dirty="0"/>
              <a:t> AND patterns of divergence)</a:t>
            </a:r>
          </a:p>
        </p:txBody>
      </p:sp>
      <p:sp>
        <p:nvSpPr>
          <p:cNvPr id="4" name="Slide Number Placeholder 3"/>
          <p:cNvSpPr>
            <a:spLocks noGrp="1"/>
          </p:cNvSpPr>
          <p:nvPr>
            <p:ph type="sldNum" sz="quarter" idx="5"/>
          </p:nvPr>
        </p:nvSpPr>
        <p:spPr/>
        <p:txBody>
          <a:bodyPr/>
          <a:lstStyle/>
          <a:p>
            <a:fld id="{38BC5AED-ECA0-5641-A8A9-07760D3F661A}" type="slidenum">
              <a:rPr lang="en-US" smtClean="0"/>
              <a:t>23</a:t>
            </a:fld>
            <a:endParaRPr lang="en-US"/>
          </a:p>
        </p:txBody>
      </p:sp>
    </p:spTree>
    <p:extLst>
      <p:ext uri="{BB962C8B-B14F-4D97-AF65-F5344CB8AC3E}">
        <p14:creationId xmlns:p14="http://schemas.microsoft.com/office/powerpoint/2010/main" val="40300600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u="none" strike="noStrike" kern="1200" dirty="0">
                <a:solidFill>
                  <a:schemeClr val="tx1"/>
                </a:solidFill>
                <a:effectLst/>
                <a:latin typeface="+mn-lt"/>
                <a:ea typeface="+mn-ea"/>
                <a:cs typeface="+mn-cs"/>
              </a:rPr>
              <a:t>Image information: </a:t>
            </a:r>
            <a:endParaRPr lang="en-US" dirty="0"/>
          </a:p>
          <a:p>
            <a:pPr marL="171450" indent="-171450">
              <a:buFontTx/>
              <a:buChar char="-"/>
            </a:pPr>
            <a:r>
              <a:rPr lang="en-US" dirty="0"/>
              <a:t>The histogram is </a:t>
            </a:r>
            <a:r>
              <a:rPr lang="en-US" b="1" dirty="0"/>
              <a:t>PUBLISHED</a:t>
            </a:r>
            <a:r>
              <a:rPr lang="en-US" dirty="0"/>
              <a:t> in </a:t>
            </a:r>
            <a:r>
              <a:rPr lang="en-US" b="1" dirty="0" err="1"/>
              <a:t>Tamuri</a:t>
            </a:r>
            <a:r>
              <a:rPr lang="en-US" b="1" dirty="0"/>
              <a:t>, A. U., dos Reis, M., &amp; Goldstein, R. A. (2012). Estimating the distribution of selection coefficients from phylogenetic data using </a:t>
            </a:r>
            <a:r>
              <a:rPr lang="en-US" b="1" dirty="0" err="1"/>
              <a:t>sitewise</a:t>
            </a:r>
            <a:r>
              <a:rPr lang="en-US" b="1" dirty="0"/>
              <a:t> mutation-selection models. Genetics, 190(3), 1101-1115.</a:t>
            </a:r>
          </a:p>
          <a:p>
            <a:pPr marL="171450" indent="-171450">
              <a:buFontTx/>
              <a:buChar char="-"/>
            </a:pPr>
            <a:r>
              <a:rPr lang="en-US" dirty="0"/>
              <a:t>I modified and annotated the image in PowerPoint.</a:t>
            </a:r>
          </a:p>
          <a:p>
            <a:pPr marL="171450" indent="-171450">
              <a:buFontTx/>
              <a:buChar char="-"/>
            </a:pPr>
            <a:r>
              <a:rPr lang="en-US" dirty="0"/>
              <a:t>The modified version of the image is unpublished.</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24</a:t>
            </a:fld>
            <a:endParaRPr lang="en-US"/>
          </a:p>
        </p:txBody>
      </p:sp>
    </p:spTree>
    <p:extLst>
      <p:ext uri="{BB962C8B-B14F-4D97-AF65-F5344CB8AC3E}">
        <p14:creationId xmlns:p14="http://schemas.microsoft.com/office/powerpoint/2010/main" val="3272410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25</a:t>
            </a:fld>
            <a:endParaRPr lang="en-US"/>
          </a:p>
        </p:txBody>
      </p:sp>
    </p:spTree>
    <p:extLst>
      <p:ext uri="{BB962C8B-B14F-4D97-AF65-F5344CB8AC3E}">
        <p14:creationId xmlns:p14="http://schemas.microsoft.com/office/powerpoint/2010/main" val="42487738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CA" sz="1200" b="0" i="0" u="none" strike="noStrike" kern="1200" dirty="0">
              <a:solidFill>
                <a:schemeClr val="tx1"/>
              </a:solidFill>
              <a:effectLst/>
              <a:latin typeface="+mn-lt"/>
              <a:ea typeface="+mn-ea"/>
              <a:cs typeface="+mn-cs"/>
            </a:endParaRPr>
          </a:p>
          <a:p>
            <a:pPr marL="171450" indent="-171450">
              <a:buFontTx/>
              <a:buChar char="-"/>
            </a:pPr>
            <a:r>
              <a:rPr lang="en-US" sz="1200" b="1" dirty="0">
                <a:latin typeface="Avenir Next" panose="020B0503020202020204" pitchFamily="34" charset="0"/>
              </a:rPr>
              <a:t>DFEs</a:t>
            </a:r>
            <a:r>
              <a:rPr lang="en-US" sz="1200" dirty="0">
                <a:latin typeface="Avenir Next" panose="020B0503020202020204" pitchFamily="34" charset="0"/>
              </a:rPr>
              <a:t>:  Note that some estimates put the fraction of neutral and nearly neutral mutations very high for some protein coding genes</a:t>
            </a:r>
          </a:p>
          <a:p>
            <a:pPr marL="171450" indent="-171450">
              <a:buFontTx/>
              <a:buChar char="-"/>
            </a:pPr>
            <a:endParaRPr lang="en-CA"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26</a:t>
            </a:fld>
            <a:endParaRPr lang="en-US"/>
          </a:p>
        </p:txBody>
      </p:sp>
    </p:spTree>
    <p:extLst>
      <p:ext uri="{BB962C8B-B14F-4D97-AF65-F5344CB8AC3E}">
        <p14:creationId xmlns:p14="http://schemas.microsoft.com/office/powerpoint/2010/main" val="19473289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Image information: </a:t>
            </a:r>
          </a:p>
          <a:p>
            <a:pPr marL="171450" indent="-171450">
              <a:buFontTx/>
              <a:buChar char="-"/>
            </a:pPr>
            <a:r>
              <a:rPr lang="en-US" dirty="0" err="1"/>
              <a:t>Ohta</a:t>
            </a:r>
            <a:r>
              <a:rPr lang="en-US" dirty="0"/>
              <a:t> photo: 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27</a:t>
            </a:fld>
            <a:endParaRPr lang="en-US"/>
          </a:p>
        </p:txBody>
      </p:sp>
    </p:spTree>
    <p:extLst>
      <p:ext uri="{BB962C8B-B14F-4D97-AF65-F5344CB8AC3E}">
        <p14:creationId xmlns:p14="http://schemas.microsoft.com/office/powerpoint/2010/main" val="12709288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29</a:t>
            </a:fld>
            <a:endParaRPr lang="en-US"/>
          </a:p>
        </p:txBody>
      </p:sp>
    </p:spTree>
    <p:extLst>
      <p:ext uri="{BB962C8B-B14F-4D97-AF65-F5344CB8AC3E}">
        <p14:creationId xmlns:p14="http://schemas.microsoft.com/office/powerpoint/2010/main" val="10727723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30</a:t>
            </a:fld>
            <a:endParaRPr lang="en-US"/>
          </a:p>
        </p:txBody>
      </p:sp>
    </p:spTree>
    <p:extLst>
      <p:ext uri="{BB962C8B-B14F-4D97-AF65-F5344CB8AC3E}">
        <p14:creationId xmlns:p14="http://schemas.microsoft.com/office/powerpoint/2010/main" val="2284589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31</a:t>
            </a:fld>
            <a:endParaRPr lang="en-US"/>
          </a:p>
        </p:txBody>
      </p:sp>
    </p:spTree>
    <p:extLst>
      <p:ext uri="{BB962C8B-B14F-4D97-AF65-F5344CB8AC3E}">
        <p14:creationId xmlns:p14="http://schemas.microsoft.com/office/powerpoint/2010/main" val="12675512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32</a:t>
            </a:fld>
            <a:endParaRPr lang="en-US"/>
          </a:p>
        </p:txBody>
      </p:sp>
    </p:spTree>
    <p:extLst>
      <p:ext uri="{BB962C8B-B14F-4D97-AF65-F5344CB8AC3E}">
        <p14:creationId xmlns:p14="http://schemas.microsoft.com/office/powerpoint/2010/main" val="15361039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Both"/>
            </a:pPr>
            <a:r>
              <a:rPr lang="en-US" dirty="0"/>
              <a:t>RATE here is phenotypic evolution!</a:t>
            </a:r>
          </a:p>
          <a:p>
            <a:pPr marL="228600" indent="-228600">
              <a:buAutoNum type="arabicParenBoth"/>
            </a:pPr>
            <a:r>
              <a:rPr lang="en-US" dirty="0"/>
              <a:t> This is, possibly trivial, point in relation to the selective models (effect size selection &gt;&gt; effect size drift) that explain </a:t>
            </a:r>
            <a:r>
              <a:rPr lang="en-US" b="1" dirty="0"/>
              <a:t>the origin and maintenance via ongoing environmental changes that drive CONSTANT (ON-GOING)evolution</a:t>
            </a:r>
            <a:r>
              <a:rPr lang="en-US" dirty="0"/>
              <a:t>. (see this, as a contrast in part two when we look at the effects of </a:t>
            </a:r>
            <a:r>
              <a:rPr lang="en-US" dirty="0" err="1"/>
              <a:t>freq</a:t>
            </a:r>
            <a:r>
              <a:rPr lang="en-US" dirty="0"/>
              <a:t> dependent selection on the substation rate). … i.e., </a:t>
            </a:r>
            <a:r>
              <a:rPr lang="en-US" dirty="0" err="1"/>
              <a:t>thei</a:t>
            </a:r>
            <a:r>
              <a:rPr lang="en-US" dirty="0"/>
              <a:t> point is about EVOLUTION ON A FIXED LANDSCAPE.</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33</a:t>
            </a:fld>
            <a:endParaRPr lang="en-US"/>
          </a:p>
        </p:txBody>
      </p:sp>
    </p:spTree>
    <p:extLst>
      <p:ext uri="{BB962C8B-B14F-4D97-AF65-F5344CB8AC3E}">
        <p14:creationId xmlns:p14="http://schemas.microsoft.com/office/powerpoint/2010/main" val="3111057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information:</a:t>
            </a:r>
          </a:p>
          <a:p>
            <a:pPr marL="171450" indent="-171450">
              <a:buFontTx/>
              <a:buChar char="-"/>
            </a:pPr>
            <a:r>
              <a:rPr lang="en-CA" sz="1200" b="0" i="0" u="none" strike="noStrike" kern="1200" dirty="0">
                <a:solidFill>
                  <a:schemeClr val="tx1"/>
                </a:solidFill>
                <a:effectLst/>
                <a:latin typeface="+mn-lt"/>
                <a:ea typeface="+mn-ea"/>
                <a:cs typeface="+mn-cs"/>
              </a:rPr>
              <a:t>I created the images within PowerPoint. </a:t>
            </a:r>
          </a:p>
          <a:p>
            <a:pPr marL="171450" indent="-171450">
              <a:buFontTx/>
              <a:buChar char="-"/>
            </a:pPr>
            <a:r>
              <a:rPr lang="en-CA" sz="1200" b="0" i="0" u="none" strike="noStrike" kern="1200" dirty="0">
                <a:solidFill>
                  <a:schemeClr val="tx1"/>
                </a:solidFill>
                <a:effectLst/>
                <a:latin typeface="+mn-lt"/>
                <a:ea typeface="+mn-ea"/>
                <a:cs typeface="+mn-cs"/>
              </a:rPr>
              <a:t>The gene frequency trajectory was generated using the AlleleA1 simulation software.</a:t>
            </a:r>
          </a:p>
          <a:p>
            <a:pPr marL="171450" indent="-171450">
              <a:buFontTx/>
              <a:buChar char="-"/>
            </a:pPr>
            <a:r>
              <a:rPr lang="en-CA" sz="1200" b="0" i="0" u="none" strike="noStrike" kern="1200" dirty="0">
                <a:solidFill>
                  <a:schemeClr val="tx1"/>
                </a:solidFill>
                <a:effectLst/>
                <a:latin typeface="+mn-lt"/>
                <a:ea typeface="+mn-ea"/>
                <a:cs typeface="+mn-cs"/>
              </a:rPr>
              <a:t>These images are unpublished.</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a:t>
            </a:fld>
            <a:endParaRPr lang="en-US"/>
          </a:p>
        </p:txBody>
      </p:sp>
    </p:spTree>
    <p:extLst>
      <p:ext uri="{BB962C8B-B14F-4D97-AF65-F5344CB8AC3E}">
        <p14:creationId xmlns:p14="http://schemas.microsoft.com/office/powerpoint/2010/main" val="572930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why some forms of Nearly-Neutral models are sometimes called “</a:t>
            </a:r>
            <a:r>
              <a:rPr lang="en-US" b="1" dirty="0"/>
              <a:t>steady state models</a:t>
            </a:r>
            <a:r>
              <a:rPr lang="en-US" dirty="0"/>
              <a:t>” or “</a:t>
            </a:r>
            <a:r>
              <a:rPr lang="en-US" b="1" dirty="0"/>
              <a:t>balance mutation models</a:t>
            </a:r>
            <a:r>
              <a:rPr lang="en-US" dirty="0"/>
              <a:t>” </a:t>
            </a:r>
          </a:p>
          <a:p>
            <a:endParaRPr lang="en-US" dirty="0"/>
          </a:p>
          <a:p>
            <a:pPr marL="171450" indent="-171450">
              <a:buFontTx/>
              <a:buChar char="-"/>
            </a:pPr>
            <a:r>
              <a:rPr lang="en-US" dirty="0"/>
              <a:t>Sella and </a:t>
            </a:r>
            <a:r>
              <a:rPr lang="en-US" dirty="0" err="1"/>
              <a:t>Hirch</a:t>
            </a:r>
            <a:r>
              <a:rPr lang="en-US" dirty="0"/>
              <a:t> 2005</a:t>
            </a:r>
          </a:p>
          <a:p>
            <a:pPr marL="171450" indent="-171450">
              <a:buFontTx/>
              <a:buChar char="-"/>
            </a:pPr>
            <a:r>
              <a:rPr lang="en-US" dirty="0" err="1"/>
              <a:t>Hartle</a:t>
            </a:r>
            <a:r>
              <a:rPr lang="en-US" dirty="0"/>
              <a:t> and Taubes 1996</a:t>
            </a:r>
          </a:p>
          <a:p>
            <a:pPr marL="171450" indent="-171450">
              <a:buFontTx/>
              <a:buChar char="-"/>
            </a:pPr>
            <a:r>
              <a:rPr lang="en-US" dirty="0" err="1"/>
              <a:t>Razzeto</a:t>
            </a:r>
            <a:r>
              <a:rPr lang="en-US" dirty="0"/>
              <a:t>-Barry et al. 2012</a:t>
            </a:r>
          </a:p>
        </p:txBody>
      </p:sp>
      <p:sp>
        <p:nvSpPr>
          <p:cNvPr id="4" name="Slide Number Placeholder 3"/>
          <p:cNvSpPr>
            <a:spLocks noGrp="1"/>
          </p:cNvSpPr>
          <p:nvPr>
            <p:ph type="sldNum" sz="quarter" idx="5"/>
          </p:nvPr>
        </p:nvSpPr>
        <p:spPr/>
        <p:txBody>
          <a:bodyPr/>
          <a:lstStyle/>
          <a:p>
            <a:fld id="{38BC5AED-ECA0-5641-A8A9-07760D3F661A}" type="slidenum">
              <a:rPr lang="en-US" smtClean="0"/>
              <a:t>34</a:t>
            </a:fld>
            <a:endParaRPr lang="en-US"/>
          </a:p>
        </p:txBody>
      </p:sp>
    </p:spTree>
    <p:extLst>
      <p:ext uri="{BB962C8B-B14F-4D97-AF65-F5344CB8AC3E}">
        <p14:creationId xmlns:p14="http://schemas.microsoft.com/office/powerpoint/2010/main" val="4273537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36</a:t>
            </a:fld>
            <a:endParaRPr lang="en-US"/>
          </a:p>
        </p:txBody>
      </p:sp>
    </p:spTree>
    <p:extLst>
      <p:ext uri="{BB962C8B-B14F-4D97-AF65-F5344CB8AC3E}">
        <p14:creationId xmlns:p14="http://schemas.microsoft.com/office/powerpoint/2010/main" val="5464665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why some forms of Nearly-Neutral models are sometimes called “</a:t>
            </a:r>
            <a:r>
              <a:rPr lang="en-US" b="1" dirty="0"/>
              <a:t>steady state models</a:t>
            </a:r>
            <a:r>
              <a:rPr lang="en-US" dirty="0"/>
              <a:t>” or “</a:t>
            </a:r>
            <a:r>
              <a:rPr lang="en-US" b="1" dirty="0"/>
              <a:t>balance mutation models</a:t>
            </a:r>
            <a:r>
              <a:rPr lang="en-US" dirty="0"/>
              <a:t>” </a:t>
            </a:r>
          </a:p>
          <a:p>
            <a:endParaRPr lang="en-US" dirty="0"/>
          </a:p>
          <a:p>
            <a:pPr marL="171450" indent="-171450">
              <a:buFontTx/>
              <a:buChar char="-"/>
            </a:pPr>
            <a:r>
              <a:rPr lang="en-US" dirty="0"/>
              <a:t>Sella and </a:t>
            </a:r>
            <a:r>
              <a:rPr lang="en-US" dirty="0" err="1"/>
              <a:t>Hirch</a:t>
            </a:r>
            <a:r>
              <a:rPr lang="en-US" dirty="0"/>
              <a:t> 2005</a:t>
            </a:r>
          </a:p>
          <a:p>
            <a:pPr marL="171450" indent="-171450">
              <a:buFontTx/>
              <a:buChar char="-"/>
            </a:pPr>
            <a:r>
              <a:rPr lang="en-US" dirty="0" err="1"/>
              <a:t>Hartle</a:t>
            </a:r>
            <a:r>
              <a:rPr lang="en-US" dirty="0"/>
              <a:t> and Taubes 1996</a:t>
            </a:r>
          </a:p>
          <a:p>
            <a:pPr marL="171450" indent="-171450">
              <a:buFontTx/>
              <a:buChar char="-"/>
            </a:pPr>
            <a:r>
              <a:rPr lang="en-US" dirty="0" err="1"/>
              <a:t>Razzeto</a:t>
            </a:r>
            <a:r>
              <a:rPr lang="en-US" dirty="0"/>
              <a:t>-Barry et al. 2012</a:t>
            </a:r>
          </a:p>
          <a:p>
            <a:endParaRPr lang="en-US" b="1" dirty="0"/>
          </a:p>
          <a:p>
            <a:endParaRPr lang="en-US" b="1" dirty="0"/>
          </a:p>
          <a:p>
            <a:r>
              <a:rPr lang="en-US" b="1" dirty="0"/>
              <a:t>IMPORTANT LECTURE NOTES…</a:t>
            </a:r>
          </a:p>
          <a:p>
            <a:endParaRPr lang="en-US" b="1" dirty="0"/>
          </a:p>
          <a:p>
            <a:r>
              <a:rPr lang="en-US" dirty="0"/>
              <a:t>The NOTION of detailed balance here is important because of an historical miss-interpretation of Otha’s theory.  </a:t>
            </a:r>
            <a:r>
              <a:rPr lang="en-US" dirty="0" err="1"/>
              <a:t>Ohat</a:t>
            </a:r>
            <a:r>
              <a:rPr lang="en-US" dirty="0"/>
              <a:t> showed that is large populations, large deleterious change are effectively prevented, but small deleterious fixations are not and should accumulate over time.  This has been MISTAKENLY taken to mean that populations would degrade in fitness over time (See Sella and Hirsh 2005 Intro).</a:t>
            </a:r>
          </a:p>
          <a:p>
            <a:endParaRPr lang="en-US" dirty="0"/>
          </a:p>
          <a:p>
            <a:r>
              <a:rPr lang="en-US" dirty="0"/>
              <a:t>HOWEVER, </a:t>
            </a:r>
            <a:r>
              <a:rPr lang="en-US" dirty="0" err="1"/>
              <a:t>Ohta’s</a:t>
            </a:r>
            <a:r>
              <a:rPr lang="en-US" dirty="0"/>
              <a:t> theory IS ALSO CONSISTENT WITH large positive fixation events compensates for many small declines. AND, many small positive changes can compensate for many small declines in fitness (degree depending on the intensity of drift [via Ne])…</a:t>
            </a:r>
          </a:p>
          <a:p>
            <a:endParaRPr lang="en-US" dirty="0"/>
          </a:p>
          <a:p>
            <a:r>
              <a:rPr lang="en-US" dirty="0"/>
              <a:t>The point, HERE, is that a LONG-TERM STEADY-STATE is achieved at the level of substitutions where the </a:t>
            </a:r>
            <a:r>
              <a:rPr lang="en-US" b="1" dirty="0"/>
              <a:t>fitness effects are BALANCED at the level of substitutions</a:t>
            </a:r>
            <a:r>
              <a:rPr lang="en-US" dirty="0"/>
              <a:t>!</a:t>
            </a:r>
          </a:p>
          <a:p>
            <a:endParaRPr lang="en-US" dirty="0"/>
          </a:p>
          <a:p>
            <a:r>
              <a:rPr lang="en-CA" sz="1200" b="0" i="0" u="none" strike="noStrike" kern="1200" dirty="0">
                <a:solidFill>
                  <a:schemeClr val="tx1"/>
                </a:solidFill>
                <a:effectLst/>
                <a:latin typeface="+mn-lt"/>
                <a:ea typeface="+mn-ea"/>
                <a:cs typeface="+mn-cs"/>
              </a:rPr>
              <a:t>SIDE-NOTE about “entropic pull”.  Given a certain stability, there are many more configurations where many sites contribute a little to stability than one or a few sites causes nearly all the stability.  So “entropic pull” refers to the tendency of the system to move towards the more uniform distribution of stability affects. Evolution then becomes a “random walk” within this “subspace” of configurations determined by mutation-drift-selection equilibrium.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The evolutionary steady state balances between the evolutionary tendencies in finite populations to increase both fitness and entropy.</a:t>
            </a:r>
          </a:p>
          <a:p>
            <a:endParaRPr lang="en-CA" sz="1200" b="0" i="0" u="none" strike="noStrike" kern="1200" dirty="0">
              <a:solidFill>
                <a:schemeClr val="tx1"/>
              </a:solidFill>
              <a:effectLst/>
              <a:latin typeface="+mn-lt"/>
              <a:ea typeface="+mn-ea"/>
              <a:cs typeface="+mn-cs"/>
            </a:endParaRPr>
          </a:p>
          <a:p>
            <a:pPr fontAlgn="base"/>
            <a:r>
              <a:rPr lang="en-CA" sz="1200" b="1" kern="1200" dirty="0" err="1">
                <a:solidFill>
                  <a:schemeClr val="tx1"/>
                </a:solidFill>
                <a:effectLst/>
                <a:latin typeface="+mn-lt"/>
                <a:ea typeface="+mn-ea"/>
                <a:cs typeface="+mn-cs"/>
              </a:rPr>
              <a:t>McCandlish</a:t>
            </a:r>
            <a:r>
              <a:rPr lang="en-CA" sz="1200" b="1" kern="1200" dirty="0">
                <a:solidFill>
                  <a:schemeClr val="tx1"/>
                </a:solidFill>
                <a:effectLst/>
                <a:latin typeface="+mn-lt"/>
                <a:ea typeface="+mn-ea"/>
                <a:cs typeface="+mn-cs"/>
              </a:rPr>
              <a:t> et al 2016</a:t>
            </a:r>
            <a:endParaRPr lang="en-CA" sz="1200" kern="1200" dirty="0">
              <a:solidFill>
                <a:schemeClr val="tx1"/>
              </a:solidFill>
              <a:effectLst/>
              <a:latin typeface="+mn-lt"/>
              <a:ea typeface="+mn-ea"/>
              <a:cs typeface="+mn-cs"/>
            </a:endParaRPr>
          </a:p>
          <a:p>
            <a:pPr lvl="0" fontAlgn="base"/>
            <a:r>
              <a:rPr lang="en-CA" sz="1200" kern="1200" dirty="0">
                <a:solidFill>
                  <a:schemeClr val="tx1"/>
                </a:solidFill>
                <a:effectLst/>
                <a:latin typeface="+mn-lt"/>
                <a:ea typeface="+mn-ea"/>
                <a:cs typeface="+mn-cs"/>
              </a:rPr>
              <a:t>The first factor is coevolution between sites as suggested by, e.g., Pollock et al. (2012). As long as the derived allele is resident at the focal site, it forms part of the genetic background for other substitutions, and </a:t>
            </a:r>
            <a:r>
              <a:rPr lang="en-CA" sz="1200" u="sng" kern="1200" dirty="0">
                <a:solidFill>
                  <a:schemeClr val="tx1"/>
                </a:solidFill>
                <a:effectLst/>
                <a:latin typeface="+mn-lt"/>
                <a:ea typeface="+mn-ea"/>
                <a:cs typeface="+mn-cs"/>
              </a:rPr>
              <a:t>this causes the population to tend to spend more time at genotypes where the derived allele is selectively favored.</a:t>
            </a:r>
            <a:r>
              <a:rPr lang="en-CA" sz="1200" kern="1200" dirty="0">
                <a:solidFill>
                  <a:schemeClr val="tx1"/>
                </a:solidFill>
                <a:effectLst/>
                <a:latin typeface="+mn-lt"/>
                <a:ea typeface="+mn-ea"/>
                <a:cs typeface="+mn-cs"/>
              </a:rPr>
              <a:t> [ONLY because entropically the probability of moving into a low propensity state for the bath is so high]</a:t>
            </a:r>
          </a:p>
          <a:p>
            <a:endParaRPr lang="en-CA" sz="1200" b="0" i="0" u="none" strike="noStrike" kern="1200" dirty="0">
              <a:solidFill>
                <a:schemeClr val="tx1"/>
              </a:solidFill>
              <a:effectLst/>
              <a:latin typeface="+mn-lt"/>
              <a:ea typeface="+mn-ea"/>
              <a:cs typeface="+mn-cs"/>
            </a:endParaRPr>
          </a:p>
          <a:p>
            <a:endParaRPr lang="en-CA" sz="1200" b="0" i="0" u="none" strike="noStrike" kern="1200" dirty="0">
              <a:solidFill>
                <a:schemeClr val="tx1"/>
              </a:solidFill>
              <a:effectLst/>
              <a:latin typeface="+mn-lt"/>
              <a:ea typeface="+mn-ea"/>
              <a:cs typeface="+mn-cs"/>
            </a:endParaRP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&gt;&gt;&gt;&gt;???????&gt;&gt;&gt;&gt;&gt;&gt;&gt;&gt;</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UNDER EPISTASIS: Fixation changes the distribution of fitness effects on MUTATIONS.  This changes the space in which the “entropic pull” is operating.  Depending on your definition of Stokes shift… On the notion of a site-specific stokes shifts. The propensity of an amino acid (marginal effect on amino acid frequency) can go up or down following a substitutions.  The Stokes shift is described as the tendency for amino acid propensity of a resident amino acid to go up (related to entrenchment; where prob of </a:t>
            </a:r>
            <a:r>
              <a:rPr lang="en-CA" sz="1200" b="0" i="0" u="none" strike="noStrike" kern="1200" dirty="0" err="1">
                <a:solidFill>
                  <a:schemeClr val="tx1"/>
                </a:solidFill>
                <a:effectLst/>
                <a:latin typeface="+mn-lt"/>
                <a:ea typeface="+mn-ea"/>
                <a:cs typeface="+mn-cs"/>
              </a:rPr>
              <a:t>subst</a:t>
            </a:r>
            <a:r>
              <a:rPr lang="en-CA" sz="1200" b="0" i="0" u="none" strike="noStrike" kern="1200" dirty="0">
                <a:solidFill>
                  <a:schemeClr val="tx1"/>
                </a:solidFill>
                <a:effectLst/>
                <a:latin typeface="+mn-lt"/>
                <a:ea typeface="+mn-ea"/>
                <a:cs typeface="+mn-cs"/>
              </a:rPr>
              <a:t> goes down due to </a:t>
            </a:r>
            <a:r>
              <a:rPr lang="en-CA" sz="1200" b="0" i="0" u="none" strike="noStrike" kern="1200" dirty="0" err="1">
                <a:solidFill>
                  <a:schemeClr val="tx1"/>
                </a:solidFill>
                <a:effectLst/>
                <a:latin typeface="+mn-lt"/>
                <a:ea typeface="+mn-ea"/>
                <a:cs typeface="+mn-cs"/>
              </a:rPr>
              <a:t>evol</a:t>
            </a:r>
            <a:r>
              <a:rPr lang="en-CA" sz="1200" b="0" i="0" u="none" strike="noStrike" kern="1200" dirty="0">
                <a:solidFill>
                  <a:schemeClr val="tx1"/>
                </a:solidFill>
                <a:effectLst/>
                <a:latin typeface="+mn-lt"/>
                <a:ea typeface="+mn-ea"/>
                <a:cs typeface="+mn-cs"/>
              </a:rPr>
              <a:t> at other sites) as evolution occurs at other sites.  So, we have demonstrated something that can be called the “ANTI-STOKES SHIFT”.</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BUT… Goldstein and Pollock clearly think of the Stokes shift differently (based on direct communication, but they are not that clear about it in the original paper). Their view appears to be that the Stokes shift is mean to refer to the average effect on propensity at a site that arises in response to the changing space/configuration in which stability can come from small effects spread over many sites.  It seems to be something like mutations get fixed that occasionally concentrate stability, and there is slow process of returning to more uniform part of sequence space leads to a net positive Stokes shift of the appropriate time-frame. (something like this… they seem to be saying something like there are two process operating at the same time; local detailed lance and full-sequences level effects of entropic pull)</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NOTE: DFE at a site changes with each substitution at another site, but on average it </a:t>
            </a:r>
            <a:r>
              <a:rPr lang="en-CA" sz="1200" b="1" i="0" u="none" strike="noStrike" kern="1200" dirty="0">
                <a:solidFill>
                  <a:schemeClr val="tx1"/>
                </a:solidFill>
                <a:effectLst/>
                <a:latin typeface="+mn-lt"/>
                <a:ea typeface="+mn-ea"/>
                <a:cs typeface="+mn-cs"/>
              </a:rPr>
              <a:t>hovers</a:t>
            </a:r>
            <a:r>
              <a:rPr lang="en-CA" sz="1200" b="0" i="0" u="none" strike="noStrike" kern="1200" dirty="0">
                <a:solidFill>
                  <a:schemeClr val="tx1"/>
                </a:solidFill>
                <a:effectLst/>
                <a:latin typeface="+mn-lt"/>
                <a:ea typeface="+mn-ea"/>
                <a:cs typeface="+mn-cs"/>
              </a:rPr>
              <a:t> are something like this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37</a:t>
            </a:fld>
            <a:endParaRPr lang="en-US"/>
          </a:p>
        </p:txBody>
      </p:sp>
    </p:spTree>
    <p:extLst>
      <p:ext uri="{BB962C8B-B14F-4D97-AF65-F5344CB8AC3E}">
        <p14:creationId xmlns:p14="http://schemas.microsoft.com/office/powerpoint/2010/main" val="35536209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38</a:t>
            </a:fld>
            <a:endParaRPr lang="en-US"/>
          </a:p>
        </p:txBody>
      </p:sp>
    </p:spTree>
    <p:extLst>
      <p:ext uri="{BB962C8B-B14F-4D97-AF65-F5344CB8AC3E}">
        <p14:creationId xmlns:p14="http://schemas.microsoft.com/office/powerpoint/2010/main" val="2855841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Darwin:</a:t>
            </a:r>
          </a:p>
          <a:p>
            <a:r>
              <a:rPr lang="en-US" dirty="0"/>
              <a:t>https://</a:t>
            </a:r>
            <a:r>
              <a:rPr lang="en-US" dirty="0" err="1"/>
              <a:t>www.biography.com</a:t>
            </a:r>
            <a:r>
              <a:rPr lang="en-US" dirty="0"/>
              <a:t>/scientist/</a:t>
            </a:r>
            <a:r>
              <a:rPr lang="en-US" dirty="0" err="1"/>
              <a:t>charles</a:t>
            </a:r>
            <a:r>
              <a:rPr lang="en-US" dirty="0"/>
              <a:t>-Darwin</a:t>
            </a:r>
          </a:p>
          <a:p>
            <a:r>
              <a:rPr lang="en-CA" sz="1200" b="0" i="1" u="none" strike="noStrike" kern="1200" dirty="0">
                <a:solidFill>
                  <a:schemeClr val="tx1"/>
                </a:solidFill>
                <a:effectLst/>
                <a:latin typeface="+mn-lt"/>
                <a:ea typeface="+mn-ea"/>
                <a:cs typeface="+mn-cs"/>
              </a:rPr>
              <a:t>Photo: Bob Thomas/</a:t>
            </a:r>
            <a:r>
              <a:rPr lang="en-CA" sz="1200" b="0" i="1" u="none" strike="noStrike" kern="1200" dirty="0" err="1">
                <a:solidFill>
                  <a:schemeClr val="tx1"/>
                </a:solidFill>
                <a:effectLst/>
                <a:latin typeface="+mn-lt"/>
                <a:ea typeface="+mn-ea"/>
                <a:cs typeface="+mn-cs"/>
              </a:rPr>
              <a:t>Popperfoto</a:t>
            </a:r>
            <a:r>
              <a:rPr lang="en-CA" sz="1200" b="0" i="1" u="none" strike="noStrike" kern="1200" dirty="0">
                <a:solidFill>
                  <a:schemeClr val="tx1"/>
                </a:solidFill>
                <a:effectLst/>
                <a:latin typeface="+mn-lt"/>
                <a:ea typeface="+mn-ea"/>
                <a:cs typeface="+mn-cs"/>
              </a:rPr>
              <a:t> via Getty Images/Getty Images</a:t>
            </a:r>
          </a:p>
          <a:p>
            <a:endParaRPr lang="en-CA" sz="1200" b="0" i="1"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Kimura:</a:t>
            </a:r>
          </a:p>
          <a:p>
            <a:r>
              <a:rPr lang="en-US" dirty="0"/>
              <a:t>https://</a:t>
            </a:r>
            <a:r>
              <a:rPr lang="en-US" dirty="0" err="1"/>
              <a:t>en.wikipedia.org</a:t>
            </a:r>
            <a:r>
              <a:rPr lang="en-US" dirty="0"/>
              <a:t>/wiki/</a:t>
            </a:r>
            <a:r>
              <a:rPr lang="en-US" dirty="0" err="1"/>
              <a:t>Motoo_Kimura</a:t>
            </a:r>
            <a:endParaRPr lang="en-US" dirty="0"/>
          </a:p>
          <a:p>
            <a:endParaRPr lang="en-US" dirty="0"/>
          </a:p>
          <a:p>
            <a:r>
              <a:rPr lang="en-US" dirty="0" err="1"/>
              <a:t>Ohta</a:t>
            </a:r>
            <a:r>
              <a:rPr lang="en-US" dirty="0"/>
              <a:t>:</a:t>
            </a:r>
          </a:p>
          <a:p>
            <a:r>
              <a:rPr lang="en-US" dirty="0"/>
              <a:t>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40</a:t>
            </a:fld>
            <a:endParaRPr lang="en-US"/>
          </a:p>
        </p:txBody>
      </p:sp>
    </p:spTree>
    <p:extLst>
      <p:ext uri="{BB962C8B-B14F-4D97-AF65-F5344CB8AC3E}">
        <p14:creationId xmlns:p14="http://schemas.microsoft.com/office/powerpoint/2010/main" val="5856723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Darwin:</a:t>
            </a:r>
          </a:p>
          <a:p>
            <a:r>
              <a:rPr lang="en-US" dirty="0"/>
              <a:t>https://</a:t>
            </a:r>
            <a:r>
              <a:rPr lang="en-US" dirty="0" err="1"/>
              <a:t>www.biography.com</a:t>
            </a:r>
            <a:r>
              <a:rPr lang="en-US" dirty="0"/>
              <a:t>/scientist/</a:t>
            </a:r>
            <a:r>
              <a:rPr lang="en-US" dirty="0" err="1"/>
              <a:t>charles</a:t>
            </a:r>
            <a:r>
              <a:rPr lang="en-US" dirty="0"/>
              <a:t>-Darwin</a:t>
            </a:r>
          </a:p>
          <a:p>
            <a:r>
              <a:rPr lang="en-CA" sz="1200" b="0" i="1" u="none" strike="noStrike" kern="1200" dirty="0">
                <a:solidFill>
                  <a:schemeClr val="tx1"/>
                </a:solidFill>
                <a:effectLst/>
                <a:latin typeface="+mn-lt"/>
                <a:ea typeface="+mn-ea"/>
                <a:cs typeface="+mn-cs"/>
              </a:rPr>
              <a:t>Photo: Bob Thomas/</a:t>
            </a:r>
            <a:r>
              <a:rPr lang="en-CA" sz="1200" b="0" i="1" u="none" strike="noStrike" kern="1200" dirty="0" err="1">
                <a:solidFill>
                  <a:schemeClr val="tx1"/>
                </a:solidFill>
                <a:effectLst/>
                <a:latin typeface="+mn-lt"/>
                <a:ea typeface="+mn-ea"/>
                <a:cs typeface="+mn-cs"/>
              </a:rPr>
              <a:t>Popperfoto</a:t>
            </a:r>
            <a:r>
              <a:rPr lang="en-CA" sz="1200" b="0" i="1" u="none" strike="noStrike" kern="1200" dirty="0">
                <a:solidFill>
                  <a:schemeClr val="tx1"/>
                </a:solidFill>
                <a:effectLst/>
                <a:latin typeface="+mn-lt"/>
                <a:ea typeface="+mn-ea"/>
                <a:cs typeface="+mn-cs"/>
              </a:rPr>
              <a:t> via Getty Images/Getty Images</a:t>
            </a:r>
          </a:p>
          <a:p>
            <a:endParaRPr lang="en-CA" sz="1200" b="0" i="1"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Kimura:</a:t>
            </a:r>
          </a:p>
          <a:p>
            <a:r>
              <a:rPr lang="en-US" dirty="0"/>
              <a:t>https://</a:t>
            </a:r>
            <a:r>
              <a:rPr lang="en-US" dirty="0" err="1"/>
              <a:t>en.wikipedia.org</a:t>
            </a:r>
            <a:r>
              <a:rPr lang="en-US" dirty="0"/>
              <a:t>/wiki/</a:t>
            </a:r>
            <a:r>
              <a:rPr lang="en-US" dirty="0" err="1"/>
              <a:t>Motoo_Kimura</a:t>
            </a:r>
            <a:endParaRPr lang="en-US" dirty="0"/>
          </a:p>
          <a:p>
            <a:endParaRPr lang="en-US" dirty="0"/>
          </a:p>
          <a:p>
            <a:r>
              <a:rPr lang="en-US" dirty="0" err="1"/>
              <a:t>Ohta</a:t>
            </a:r>
            <a:r>
              <a:rPr lang="en-US" dirty="0"/>
              <a:t>:</a:t>
            </a:r>
          </a:p>
          <a:p>
            <a:r>
              <a:rPr lang="en-US" dirty="0"/>
              <a:t>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41</a:t>
            </a:fld>
            <a:endParaRPr lang="en-US"/>
          </a:p>
        </p:txBody>
      </p:sp>
    </p:spTree>
    <p:extLst>
      <p:ext uri="{BB962C8B-B14F-4D97-AF65-F5344CB8AC3E}">
        <p14:creationId xmlns:p14="http://schemas.microsoft.com/office/powerpoint/2010/main" val="16077946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Darwin:</a:t>
            </a:r>
          </a:p>
          <a:p>
            <a:r>
              <a:rPr lang="en-US" dirty="0"/>
              <a:t>https://</a:t>
            </a:r>
            <a:r>
              <a:rPr lang="en-US" dirty="0" err="1"/>
              <a:t>www.biography.com</a:t>
            </a:r>
            <a:r>
              <a:rPr lang="en-US" dirty="0"/>
              <a:t>/scientist/</a:t>
            </a:r>
            <a:r>
              <a:rPr lang="en-US" dirty="0" err="1"/>
              <a:t>charles</a:t>
            </a:r>
            <a:r>
              <a:rPr lang="en-US" dirty="0"/>
              <a:t>-Darwin</a:t>
            </a:r>
          </a:p>
          <a:p>
            <a:r>
              <a:rPr lang="en-CA" sz="1200" b="0" i="1" u="none" strike="noStrike" kern="1200" dirty="0">
                <a:solidFill>
                  <a:schemeClr val="tx1"/>
                </a:solidFill>
                <a:effectLst/>
                <a:latin typeface="+mn-lt"/>
                <a:ea typeface="+mn-ea"/>
                <a:cs typeface="+mn-cs"/>
              </a:rPr>
              <a:t>Photo: Bob Thomas/</a:t>
            </a:r>
            <a:r>
              <a:rPr lang="en-CA" sz="1200" b="0" i="1" u="none" strike="noStrike" kern="1200" dirty="0" err="1">
                <a:solidFill>
                  <a:schemeClr val="tx1"/>
                </a:solidFill>
                <a:effectLst/>
                <a:latin typeface="+mn-lt"/>
                <a:ea typeface="+mn-ea"/>
                <a:cs typeface="+mn-cs"/>
              </a:rPr>
              <a:t>Popperfoto</a:t>
            </a:r>
            <a:r>
              <a:rPr lang="en-CA" sz="1200" b="0" i="1" u="none" strike="noStrike" kern="1200" dirty="0">
                <a:solidFill>
                  <a:schemeClr val="tx1"/>
                </a:solidFill>
                <a:effectLst/>
                <a:latin typeface="+mn-lt"/>
                <a:ea typeface="+mn-ea"/>
                <a:cs typeface="+mn-cs"/>
              </a:rPr>
              <a:t> via Getty Images/Getty Images</a:t>
            </a:r>
          </a:p>
          <a:p>
            <a:endParaRPr lang="en-CA" sz="1200" b="0" i="1"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Kimura:</a:t>
            </a:r>
          </a:p>
          <a:p>
            <a:r>
              <a:rPr lang="en-US" dirty="0"/>
              <a:t>https://</a:t>
            </a:r>
            <a:r>
              <a:rPr lang="en-US" dirty="0" err="1"/>
              <a:t>en.wikipedia.org</a:t>
            </a:r>
            <a:r>
              <a:rPr lang="en-US" dirty="0"/>
              <a:t>/wiki/</a:t>
            </a:r>
            <a:r>
              <a:rPr lang="en-US" dirty="0" err="1"/>
              <a:t>Motoo_Kimura</a:t>
            </a:r>
            <a:endParaRPr lang="en-US" dirty="0"/>
          </a:p>
          <a:p>
            <a:endParaRPr lang="en-US" dirty="0"/>
          </a:p>
          <a:p>
            <a:r>
              <a:rPr lang="en-US" dirty="0" err="1"/>
              <a:t>Ohta</a:t>
            </a:r>
            <a:r>
              <a:rPr lang="en-US" dirty="0"/>
              <a:t>:</a:t>
            </a:r>
          </a:p>
          <a:p>
            <a:r>
              <a:rPr lang="en-US" dirty="0"/>
              <a:t>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42</a:t>
            </a:fld>
            <a:endParaRPr lang="en-US"/>
          </a:p>
        </p:txBody>
      </p:sp>
    </p:spTree>
    <p:extLst>
      <p:ext uri="{BB962C8B-B14F-4D97-AF65-F5344CB8AC3E}">
        <p14:creationId xmlns:p14="http://schemas.microsoft.com/office/powerpoint/2010/main" val="18251848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8BC5AED-ECA0-5641-A8A9-07760D3F661A}" type="slidenum">
              <a:rPr lang="en-US" smtClean="0"/>
              <a:t>43</a:t>
            </a:fld>
            <a:endParaRPr lang="en-US"/>
          </a:p>
        </p:txBody>
      </p:sp>
    </p:spTree>
    <p:extLst>
      <p:ext uri="{BB962C8B-B14F-4D97-AF65-F5344CB8AC3E}">
        <p14:creationId xmlns:p14="http://schemas.microsoft.com/office/powerpoint/2010/main" val="1641953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47</a:t>
            </a:fld>
            <a:endParaRPr lang="en-US"/>
          </a:p>
        </p:txBody>
      </p:sp>
    </p:spTree>
    <p:extLst>
      <p:ext uri="{BB962C8B-B14F-4D97-AF65-F5344CB8AC3E}">
        <p14:creationId xmlns:p14="http://schemas.microsoft.com/office/powerpoint/2010/main" val="31416530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48</a:t>
            </a:fld>
            <a:endParaRPr lang="en-US"/>
          </a:p>
        </p:txBody>
      </p:sp>
    </p:spTree>
    <p:extLst>
      <p:ext uri="{BB962C8B-B14F-4D97-AF65-F5344CB8AC3E}">
        <p14:creationId xmlns:p14="http://schemas.microsoft.com/office/powerpoint/2010/main" val="3008872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5</a:t>
            </a:fld>
            <a:endParaRPr lang="en-US"/>
          </a:p>
        </p:txBody>
      </p:sp>
    </p:spTree>
    <p:extLst>
      <p:ext uri="{BB962C8B-B14F-4D97-AF65-F5344CB8AC3E}">
        <p14:creationId xmlns:p14="http://schemas.microsoft.com/office/powerpoint/2010/main" val="3742942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49</a:t>
            </a:fld>
            <a:endParaRPr lang="en-US"/>
          </a:p>
        </p:txBody>
      </p:sp>
    </p:spTree>
    <p:extLst>
      <p:ext uri="{BB962C8B-B14F-4D97-AF65-F5344CB8AC3E}">
        <p14:creationId xmlns:p14="http://schemas.microsoft.com/office/powerpoint/2010/main" val="29550649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51</a:t>
            </a:fld>
            <a:endParaRPr lang="en-US"/>
          </a:p>
        </p:txBody>
      </p:sp>
    </p:spTree>
    <p:extLst>
      <p:ext uri="{BB962C8B-B14F-4D97-AF65-F5344CB8AC3E}">
        <p14:creationId xmlns:p14="http://schemas.microsoft.com/office/powerpoint/2010/main" val="42636287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SOME IMPORTANT LECT NOTES…</a:t>
            </a:r>
          </a:p>
          <a:p>
            <a:endParaRPr lang="en-US" dirty="0"/>
          </a:p>
          <a:p>
            <a:r>
              <a:rPr lang="en-US" dirty="0"/>
              <a:t>NOTE: When we started we obtained K by a simple “counting”.  There are indeed methods for actual estimation of these RATES by counting (and they are called counting methods). </a:t>
            </a:r>
            <a:r>
              <a:rPr lang="en-US" b="1" dirty="0"/>
              <a:t>The estimates obtained by using ML are superior to the counting methods. </a:t>
            </a:r>
            <a:r>
              <a:rPr lang="en-US" dirty="0"/>
              <a:t>I have covered this in previous workshops, but I decided to spare you those details this year. </a:t>
            </a:r>
          </a:p>
          <a:p>
            <a:endParaRPr lang="en-US" dirty="0"/>
          </a:p>
          <a:p>
            <a:r>
              <a:rPr lang="en-US" dirty="0"/>
              <a:t>You you need to know is that we (1) desire an estimate of the ratio of two RATES, (2) the rates is ….[above] , and (3) we can estimate this rate ratio from a dataset via ML.</a:t>
            </a:r>
          </a:p>
          <a:p>
            <a:endParaRPr lang="en-US" dirty="0"/>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53</a:t>
            </a:fld>
            <a:endParaRPr lang="en-US"/>
          </a:p>
        </p:txBody>
      </p:sp>
    </p:spTree>
    <p:extLst>
      <p:ext uri="{BB962C8B-B14F-4D97-AF65-F5344CB8AC3E}">
        <p14:creationId xmlns:p14="http://schemas.microsoft.com/office/powerpoint/2010/main" val="38831409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57</a:t>
            </a:fld>
            <a:endParaRPr lang="en-US"/>
          </a:p>
        </p:txBody>
      </p:sp>
    </p:spTree>
    <p:extLst>
      <p:ext uri="{BB962C8B-B14F-4D97-AF65-F5344CB8AC3E}">
        <p14:creationId xmlns:p14="http://schemas.microsoft.com/office/powerpoint/2010/main" val="13416659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Here, I am talking about a kind of model that is BOTH (1) A conceptual model, and at the same time (2) capable of making very explicit statements about the </a:t>
            </a:r>
            <a:r>
              <a:rPr lang="en-CA" sz="1200" b="1" i="0" u="none" strike="noStrike" kern="1200" dirty="0">
                <a:solidFill>
                  <a:schemeClr val="tx1"/>
                </a:solidFill>
                <a:effectLst/>
                <a:latin typeface="+mn-lt"/>
                <a:ea typeface="+mn-ea"/>
                <a:cs typeface="+mn-cs"/>
              </a:rPr>
              <a:t>CAUSAL MECHANISMS</a:t>
            </a:r>
            <a:r>
              <a:rPr lang="en-CA" sz="1200" b="0" i="0" u="none" strike="noStrike" kern="1200" dirty="0">
                <a:solidFill>
                  <a:schemeClr val="tx1"/>
                </a:solidFill>
                <a:effectLst/>
                <a:latin typeface="+mn-lt"/>
                <a:ea typeface="+mn-ea"/>
                <a:cs typeface="+mn-cs"/>
              </a:rPr>
              <a:t> responsible for the patterns of diversity the we see within species and between species.   </a:t>
            </a:r>
          </a:p>
          <a:p>
            <a:endParaRPr lang="en-CA"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7</a:t>
            </a:fld>
            <a:endParaRPr lang="en-US"/>
          </a:p>
        </p:txBody>
      </p:sp>
    </p:spTree>
    <p:extLst>
      <p:ext uri="{BB962C8B-B14F-4D97-AF65-F5344CB8AC3E}">
        <p14:creationId xmlns:p14="http://schemas.microsoft.com/office/powerpoint/2010/main" val="1956696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a:solidFill>
                  <a:schemeClr val="tx1"/>
                </a:solidFill>
                <a:effectLst/>
                <a:latin typeface="+mn-lt"/>
                <a:ea typeface="+mn-ea"/>
                <a:cs typeface="+mn-cs"/>
              </a:rPr>
              <a:t>The term "Neo-Darwinism" marks the combination of </a:t>
            </a:r>
            <a:r>
              <a:rPr lang="en-CA" sz="1200" b="0" i="0" u="none" strike="noStrike" kern="1200" dirty="0">
                <a:solidFill>
                  <a:schemeClr val="tx1"/>
                </a:solidFill>
                <a:effectLst/>
                <a:latin typeface="+mn-lt"/>
                <a:ea typeface="+mn-ea"/>
                <a:cs typeface="+mn-cs"/>
                <a:hlinkClick r:id="rId3" tooltip="Natural selection"/>
              </a:rPr>
              <a:t>natural selection</a:t>
            </a:r>
            <a:r>
              <a:rPr lang="en-CA" sz="1200" b="0" i="0" kern="1200" dirty="0">
                <a:solidFill>
                  <a:schemeClr val="tx1"/>
                </a:solidFill>
                <a:effectLst/>
                <a:latin typeface="+mn-lt"/>
                <a:ea typeface="+mn-ea"/>
                <a:cs typeface="+mn-cs"/>
              </a:rPr>
              <a:t> and </a:t>
            </a:r>
            <a:r>
              <a:rPr lang="en-CA" sz="1200" b="0" i="0" u="none" strike="noStrike" kern="1200" dirty="0">
                <a:solidFill>
                  <a:schemeClr val="tx1"/>
                </a:solidFill>
                <a:effectLst/>
                <a:latin typeface="+mn-lt"/>
                <a:ea typeface="+mn-ea"/>
                <a:cs typeface="+mn-cs"/>
                <a:hlinkClick r:id="rId4" tooltip="Genetics"/>
              </a:rPr>
              <a:t>genetics</a:t>
            </a:r>
            <a:r>
              <a:rPr lang="en-CA" sz="1400" b="1" i="0" kern="1200" dirty="0">
                <a:solidFill>
                  <a:schemeClr val="tx1"/>
                </a:solidFill>
                <a:effectLst/>
                <a:latin typeface="+mn-lt"/>
                <a:ea typeface="+mn-ea"/>
                <a:cs typeface="+mn-cs"/>
              </a:rPr>
              <a:t>, as has been variously modified since it was first proposed.</a:t>
            </a:r>
            <a:endParaRPr lang="en-US" sz="1400" b="1" dirty="0"/>
          </a:p>
          <a:p>
            <a:endParaRPr lang="en-US" sz="1400" b="1" dirty="0"/>
          </a:p>
          <a:p>
            <a:r>
              <a:rPr lang="en-US" sz="1400" b="1" dirty="0"/>
              <a:t>Darwinism: 1859</a:t>
            </a:r>
          </a:p>
          <a:p>
            <a:r>
              <a:rPr lang="en-US" sz="1400" b="1" dirty="0"/>
              <a:t>Neo-</a:t>
            </a:r>
            <a:r>
              <a:rPr lang="en-US" sz="1400" b="1" dirty="0" err="1"/>
              <a:t>Darwinsim</a:t>
            </a:r>
            <a:r>
              <a:rPr lang="en-US" sz="1400" b="1" dirty="0"/>
              <a:t>: early 1900’s</a:t>
            </a:r>
          </a:p>
          <a:p>
            <a:endParaRPr lang="en-US" sz="1400" b="1" dirty="0"/>
          </a:p>
          <a:p>
            <a:r>
              <a:rPr lang="en-US" sz="1400" b="1" dirty="0"/>
              <a:t>Neutral theory: 1968  (King and Jukes, independently, 1969)</a:t>
            </a:r>
          </a:p>
          <a:p>
            <a:endParaRPr lang="en-US" sz="1400" b="1" dirty="0"/>
          </a:p>
          <a:p>
            <a:r>
              <a:rPr lang="en-US" sz="1400" b="1" dirty="0"/>
              <a:t>Otha… 1970s, Then updates in the 1990</a:t>
            </a:r>
          </a:p>
          <a:p>
            <a:endParaRPr lang="en-US" sz="1400" b="1" dirty="0"/>
          </a:p>
        </p:txBody>
      </p:sp>
      <p:sp>
        <p:nvSpPr>
          <p:cNvPr id="4" name="Slide Number Placeholder 3"/>
          <p:cNvSpPr>
            <a:spLocks noGrp="1"/>
          </p:cNvSpPr>
          <p:nvPr>
            <p:ph type="sldNum" sz="quarter" idx="5"/>
          </p:nvPr>
        </p:nvSpPr>
        <p:spPr/>
        <p:txBody>
          <a:bodyPr/>
          <a:lstStyle/>
          <a:p>
            <a:fld id="{38BC5AED-ECA0-5641-A8A9-07760D3F661A}" type="slidenum">
              <a:rPr lang="en-US" smtClean="0"/>
              <a:t>8</a:t>
            </a:fld>
            <a:endParaRPr lang="en-US"/>
          </a:p>
        </p:txBody>
      </p:sp>
    </p:spTree>
    <p:extLst>
      <p:ext uri="{BB962C8B-B14F-4D97-AF65-F5344CB8AC3E}">
        <p14:creationId xmlns:p14="http://schemas.microsoft.com/office/powerpoint/2010/main" val="823469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9</a:t>
            </a:fld>
            <a:endParaRPr lang="en-US"/>
          </a:p>
        </p:txBody>
      </p:sp>
    </p:spTree>
    <p:extLst>
      <p:ext uri="{BB962C8B-B14F-4D97-AF65-F5344CB8AC3E}">
        <p14:creationId xmlns:p14="http://schemas.microsoft.com/office/powerpoint/2010/main" val="3077326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Darwin:</a:t>
            </a:r>
          </a:p>
          <a:p>
            <a:r>
              <a:rPr lang="en-US" dirty="0"/>
              <a:t>https://</a:t>
            </a:r>
            <a:r>
              <a:rPr lang="en-US" dirty="0" err="1"/>
              <a:t>www.biography.com</a:t>
            </a:r>
            <a:r>
              <a:rPr lang="en-US" dirty="0"/>
              <a:t>/scientist/</a:t>
            </a:r>
            <a:r>
              <a:rPr lang="en-US" dirty="0" err="1"/>
              <a:t>charles</a:t>
            </a:r>
            <a:r>
              <a:rPr lang="en-US" dirty="0"/>
              <a:t>-Darwin</a:t>
            </a:r>
          </a:p>
          <a:p>
            <a:r>
              <a:rPr lang="en-CA" sz="1200" b="0" i="1" u="none" strike="noStrike" kern="1200" dirty="0">
                <a:solidFill>
                  <a:schemeClr val="tx1"/>
                </a:solidFill>
                <a:effectLst/>
                <a:latin typeface="+mn-lt"/>
                <a:ea typeface="+mn-ea"/>
                <a:cs typeface="+mn-cs"/>
              </a:rPr>
              <a:t>Photo: Bob Thomas/</a:t>
            </a:r>
            <a:r>
              <a:rPr lang="en-CA" sz="1200" b="0" i="1" u="none" strike="noStrike" kern="1200" dirty="0" err="1">
                <a:solidFill>
                  <a:schemeClr val="tx1"/>
                </a:solidFill>
                <a:effectLst/>
                <a:latin typeface="+mn-lt"/>
                <a:ea typeface="+mn-ea"/>
                <a:cs typeface="+mn-cs"/>
              </a:rPr>
              <a:t>Popperfoto</a:t>
            </a:r>
            <a:r>
              <a:rPr lang="en-CA" sz="1200" b="0" i="1" u="none" strike="noStrike" kern="1200" dirty="0">
                <a:solidFill>
                  <a:schemeClr val="tx1"/>
                </a:solidFill>
                <a:effectLst/>
                <a:latin typeface="+mn-lt"/>
                <a:ea typeface="+mn-ea"/>
                <a:cs typeface="+mn-cs"/>
              </a:rPr>
              <a:t> via Getty Images/Getty Images</a:t>
            </a:r>
          </a:p>
          <a:p>
            <a:endParaRPr lang="en-CA" sz="1200" b="0" i="1"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Kimura:</a:t>
            </a:r>
          </a:p>
          <a:p>
            <a:r>
              <a:rPr lang="en-US" dirty="0"/>
              <a:t>https://</a:t>
            </a:r>
            <a:r>
              <a:rPr lang="en-US" dirty="0" err="1"/>
              <a:t>en.wikipedia.org</a:t>
            </a:r>
            <a:r>
              <a:rPr lang="en-US" dirty="0"/>
              <a:t>/wiki/</a:t>
            </a:r>
            <a:r>
              <a:rPr lang="en-US" dirty="0" err="1"/>
              <a:t>Motoo_Kimura</a:t>
            </a:r>
            <a:endParaRPr lang="en-US" dirty="0"/>
          </a:p>
          <a:p>
            <a:endParaRPr lang="en-US" dirty="0"/>
          </a:p>
          <a:p>
            <a:r>
              <a:rPr lang="en-US" dirty="0" err="1"/>
              <a:t>Ohta</a:t>
            </a:r>
            <a:r>
              <a:rPr lang="en-US" dirty="0"/>
              <a:t>:</a:t>
            </a:r>
          </a:p>
          <a:p>
            <a:r>
              <a:rPr lang="en-US" dirty="0"/>
              <a:t>https://</a:t>
            </a:r>
            <a:r>
              <a:rPr lang="en-US" dirty="0" err="1"/>
              <a:t>womenyoushouldknow.net</a:t>
            </a:r>
            <a:r>
              <a:rPr lang="en-US" dirty="0"/>
              <a:t>/population-genetics-</a:t>
            </a:r>
            <a:r>
              <a:rPr lang="en-US" dirty="0" err="1"/>
              <a:t>tomoko</a:t>
            </a:r>
            <a:r>
              <a:rPr lang="en-US" dirty="0"/>
              <a:t>-</a:t>
            </a:r>
            <a:r>
              <a:rPr lang="en-US" dirty="0" err="1"/>
              <a:t>ohta</a:t>
            </a:r>
            <a:r>
              <a:rPr lang="en-US" dirty="0"/>
              <a:t>/</a:t>
            </a:r>
          </a:p>
          <a:p>
            <a:endParaRPr lang="en-US" dirty="0"/>
          </a:p>
        </p:txBody>
      </p:sp>
      <p:sp>
        <p:nvSpPr>
          <p:cNvPr id="4" name="Slide Number Placeholder 3"/>
          <p:cNvSpPr>
            <a:spLocks noGrp="1"/>
          </p:cNvSpPr>
          <p:nvPr>
            <p:ph type="sldNum" sz="quarter" idx="5"/>
          </p:nvPr>
        </p:nvSpPr>
        <p:spPr/>
        <p:txBody>
          <a:bodyPr/>
          <a:lstStyle/>
          <a:p>
            <a:fld id="{38BC5AED-ECA0-5641-A8A9-07760D3F661A}" type="slidenum">
              <a:rPr lang="en-US" smtClean="0"/>
              <a:t>10</a:t>
            </a:fld>
            <a:endParaRPr lang="en-US"/>
          </a:p>
        </p:txBody>
      </p:sp>
    </p:spTree>
    <p:extLst>
      <p:ext uri="{BB962C8B-B14F-4D97-AF65-F5344CB8AC3E}">
        <p14:creationId xmlns:p14="http://schemas.microsoft.com/office/powerpoint/2010/main" val="3163994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MU = </a:t>
            </a:r>
            <a:r>
              <a:rPr lang="en-CA" sz="1200" b="1" i="0" u="none" strike="noStrike" kern="1200" dirty="0">
                <a:solidFill>
                  <a:schemeClr val="tx1"/>
                </a:solidFill>
                <a:effectLst/>
                <a:latin typeface="+mn-lt"/>
                <a:ea typeface="+mn-ea"/>
                <a:cs typeface="+mn-cs"/>
              </a:rPr>
              <a:t>PER-INDIVIDUAL mutation rate</a:t>
            </a:r>
          </a:p>
        </p:txBody>
      </p:sp>
      <p:sp>
        <p:nvSpPr>
          <p:cNvPr id="4" name="Slide Number Placeholder 3"/>
          <p:cNvSpPr>
            <a:spLocks noGrp="1"/>
          </p:cNvSpPr>
          <p:nvPr>
            <p:ph type="sldNum" sz="quarter" idx="5"/>
          </p:nvPr>
        </p:nvSpPr>
        <p:spPr/>
        <p:txBody>
          <a:bodyPr/>
          <a:lstStyle/>
          <a:p>
            <a:fld id="{38BC5AED-ECA0-5641-A8A9-07760D3F661A}" type="slidenum">
              <a:rPr lang="en-US" smtClean="0"/>
              <a:t>11</a:t>
            </a:fld>
            <a:endParaRPr lang="en-US"/>
          </a:p>
        </p:txBody>
      </p:sp>
    </p:spTree>
    <p:extLst>
      <p:ext uri="{BB962C8B-B14F-4D97-AF65-F5344CB8AC3E}">
        <p14:creationId xmlns:p14="http://schemas.microsoft.com/office/powerpoint/2010/main" val="221349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2AC9B-5D6D-B84F-8E6B-40CFAD8920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31842-BB0A-C04E-8F52-91921AF5E0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A604063-35F8-7F4A-A8CA-88ADBEDF172F}"/>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DEC6DBC0-397A-CA42-8D53-A5696EA1E9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5733BE-A6C4-CB47-B33D-51D63627713A}"/>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323907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2E599-0E28-FE4D-BF0A-61A91BCA5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0CBF6B-5A18-7D4D-A2BC-1568E07ACB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F8D0D4-7C86-3E4D-8CFA-B24CA82D5B7D}"/>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B9CD00E1-22F5-164A-B628-012CFD1EE1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B0833E-B63A-EA4C-8590-6211FB120371}"/>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378821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EE0923-694D-B145-A98E-AFC6E64624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7199BA3-1BF8-0E4E-A9E4-4568149E23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5667AD-BEC2-964F-8EF9-0A35E0A3856B}"/>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FA52362D-13DF-9C48-BD4E-63A490FC7A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5731CD-16E5-E045-AA59-AFBAAFD8946F}"/>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1293947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8EF3E-561C-EC40-A727-198CA4F85C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446B31-4BEE-6A45-869E-3D16D2BA1A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A54859-2FCE-844A-9FF0-7C774F147EEF}"/>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4FFA80D9-BCCB-2A44-9FDD-E6F948B4A1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9389D7-4921-DE43-AB26-63FFDAEB9C97}"/>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4023213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83582-A974-5146-9EA6-4E7C36B69D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D2E1BF-ACB6-944A-B043-EC7CA70783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5A9FBD-AAD7-2748-8CDB-F94A71859979}"/>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A8000C88-56CB-564A-8806-1428B90753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F393D8-5EC0-C64C-A715-6555DC540530}"/>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1129771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B3EBF-A509-F045-B734-76FB323AD7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55B510-022E-B84E-BA4F-1FCDE822D1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67631A-95FB-684C-8CEA-77ABC0D807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AAB4B5-C537-3145-BD88-234CB26905E2}"/>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6" name="Footer Placeholder 5">
            <a:extLst>
              <a:ext uri="{FF2B5EF4-FFF2-40B4-BE49-F238E27FC236}">
                <a16:creationId xmlns:a16="http://schemas.microsoft.com/office/drawing/2014/main" id="{418A2457-EE53-6648-9D57-529BA3985A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DEB227-5472-F34A-9529-C5A4B439A473}"/>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352587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BB03C-310A-B944-B624-30A30FB8DB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E3B71C-384D-3D4D-8C24-80B80E6385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79593F-3CFB-514B-8131-C8A93A75C7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38A939-EB4F-D940-A99E-8F2A2E7C5A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176974-9195-4D40-8DD5-0DC3D55749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6747AE-6AB8-854D-B6BB-F0778B54AD8D}"/>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8" name="Footer Placeholder 7">
            <a:extLst>
              <a:ext uri="{FF2B5EF4-FFF2-40B4-BE49-F238E27FC236}">
                <a16:creationId xmlns:a16="http://schemas.microsoft.com/office/drawing/2014/main" id="{586DBFE4-FD6F-2C49-A634-BFFE9843A0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D1D7AB-4D80-4743-8FE6-C20B061F87A4}"/>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2209677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49BA7-C486-EA46-BCF3-D202BE6F92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5129C9-AE0E-9145-B144-0DCE844464A3}"/>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4" name="Footer Placeholder 3">
            <a:extLst>
              <a:ext uri="{FF2B5EF4-FFF2-40B4-BE49-F238E27FC236}">
                <a16:creationId xmlns:a16="http://schemas.microsoft.com/office/drawing/2014/main" id="{C639E254-E836-B548-AEAD-57FC0A6FA82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02AC8F-1FB0-1042-9DA6-0F437D221F84}"/>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81869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9C0842-8144-704D-B4D3-E76886FEE511}"/>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3" name="Footer Placeholder 2">
            <a:extLst>
              <a:ext uri="{FF2B5EF4-FFF2-40B4-BE49-F238E27FC236}">
                <a16:creationId xmlns:a16="http://schemas.microsoft.com/office/drawing/2014/main" id="{14649384-9216-7B45-B969-80C79E4BBC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040FB9-C71C-334D-BAEF-2A313226832F}"/>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1200336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69D4-1D97-5F4A-A184-E976466E3A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B9BF76-87AB-E64D-AEFE-7E41A8DEA5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6137A2-FB0E-5244-B18B-F718F60C61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1B6A78-2204-C545-9AF9-BB7236052E84}"/>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6" name="Footer Placeholder 5">
            <a:extLst>
              <a:ext uri="{FF2B5EF4-FFF2-40B4-BE49-F238E27FC236}">
                <a16:creationId xmlns:a16="http://schemas.microsoft.com/office/drawing/2014/main" id="{F5AFE3F3-38E9-A241-A5B7-BAC91458BE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F72AED-5347-A543-97D7-F485C31D27D9}"/>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2020704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5066C-C0A1-654A-A2FD-E7D54D7B6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19D929-51D1-3243-BA6F-BD658326F6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F8D50CB-4E22-F247-BDB8-738E79F560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F947B1-DD12-AE4D-9620-BDE6DC4DC9AB}"/>
              </a:ext>
            </a:extLst>
          </p:cNvPr>
          <p:cNvSpPr>
            <a:spLocks noGrp="1"/>
          </p:cNvSpPr>
          <p:nvPr>
            <p:ph type="dt" sz="half" idx="10"/>
          </p:nvPr>
        </p:nvSpPr>
        <p:spPr/>
        <p:txBody>
          <a:bodyPr/>
          <a:lstStyle/>
          <a:p>
            <a:fld id="{DACC6E5D-475E-084D-A17C-688A0BCD64EE}" type="datetimeFigureOut">
              <a:rPr lang="en-US" smtClean="0"/>
              <a:t>11/1/22</a:t>
            </a:fld>
            <a:endParaRPr lang="en-US"/>
          </a:p>
        </p:txBody>
      </p:sp>
      <p:sp>
        <p:nvSpPr>
          <p:cNvPr id="6" name="Footer Placeholder 5">
            <a:extLst>
              <a:ext uri="{FF2B5EF4-FFF2-40B4-BE49-F238E27FC236}">
                <a16:creationId xmlns:a16="http://schemas.microsoft.com/office/drawing/2014/main" id="{CC4834EF-D6DB-5042-9819-ED17822E37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94A8F1-69B4-8B45-B9E4-6F5805BCEBFC}"/>
              </a:ext>
            </a:extLst>
          </p:cNvPr>
          <p:cNvSpPr>
            <a:spLocks noGrp="1"/>
          </p:cNvSpPr>
          <p:nvPr>
            <p:ph type="sldNum" sz="quarter" idx="12"/>
          </p:nvPr>
        </p:nvSpPr>
        <p:spPr/>
        <p:txBody>
          <a:bodyPr/>
          <a:lstStyle/>
          <a:p>
            <a:fld id="{0AB6424B-7A2E-EC4C-8AA7-E2D8F41E501A}" type="slidenum">
              <a:rPr lang="en-US" smtClean="0"/>
              <a:t>‹#›</a:t>
            </a:fld>
            <a:endParaRPr lang="en-US"/>
          </a:p>
        </p:txBody>
      </p:sp>
    </p:spTree>
    <p:extLst>
      <p:ext uri="{BB962C8B-B14F-4D97-AF65-F5344CB8AC3E}">
        <p14:creationId xmlns:p14="http://schemas.microsoft.com/office/powerpoint/2010/main" val="634052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B2001F-C1D0-D54A-A7A5-0AB9CE44A9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6A59CB-D97B-1147-AAE5-5C5917A839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20D751-C4CC-5B49-BF53-BDC51E6639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CC6E5D-475E-084D-A17C-688A0BCD64EE}" type="datetimeFigureOut">
              <a:rPr lang="en-US" smtClean="0"/>
              <a:t>11/1/22</a:t>
            </a:fld>
            <a:endParaRPr lang="en-US"/>
          </a:p>
        </p:txBody>
      </p:sp>
      <p:sp>
        <p:nvSpPr>
          <p:cNvPr id="5" name="Footer Placeholder 4">
            <a:extLst>
              <a:ext uri="{FF2B5EF4-FFF2-40B4-BE49-F238E27FC236}">
                <a16:creationId xmlns:a16="http://schemas.microsoft.com/office/drawing/2014/main" id="{4E613674-1066-D940-812B-62D3FA849E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518EF0-FB28-084A-A1E5-CB49FC6E29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6424B-7A2E-EC4C-8AA7-E2D8F41E501A}" type="slidenum">
              <a:rPr lang="en-US" smtClean="0"/>
              <a:t>‹#›</a:t>
            </a:fld>
            <a:endParaRPr lang="en-US"/>
          </a:p>
        </p:txBody>
      </p:sp>
    </p:spTree>
    <p:extLst>
      <p:ext uri="{BB962C8B-B14F-4D97-AF65-F5344CB8AC3E}">
        <p14:creationId xmlns:p14="http://schemas.microsoft.com/office/powerpoint/2010/main" val="908530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5.pn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9.xml"/><Relationship Id="rId7" Type="http://schemas.openxmlformats.org/officeDocument/2006/relationships/image" Target="../media/image17.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19.emf"/><Relationship Id="rId5" Type="http://schemas.openxmlformats.org/officeDocument/2006/relationships/image" Target="../media/image16.e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18.emf"/></Relationships>
</file>

<file path=ppt/slides/_rels/slide1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2.emf"/><Relationship Id="rId4" Type="http://schemas.openxmlformats.org/officeDocument/2006/relationships/image" Target="../media/image21.emf"/></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2.emf"/><Relationship Id="rId4" Type="http://schemas.openxmlformats.org/officeDocument/2006/relationships/image" Target="../media/image20.emf"/></Relationships>
</file>

<file path=ppt/slides/_rels/slide1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image" Target="../media/image20.emf"/></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5.png"/><Relationship Id="rId4" Type="http://schemas.openxmlformats.org/officeDocument/2006/relationships/image" Target="../media/image14.jpeg"/></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3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3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4.jpeg"/><Relationship Id="rId4" Type="http://schemas.microsoft.com/office/2007/relationships/hdphoto" Target="../media/hdphoto1.wdp"/></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svg"/></Relationships>
</file>

<file path=ppt/slides/_rels/slide4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4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40.emf"/><Relationship Id="rId4" Type="http://schemas.openxmlformats.org/officeDocument/2006/relationships/oleObject" Target="../embeddings/oleObject5.bin"/></Relationships>
</file>

<file path=ppt/slides/_rels/slide54.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5.pn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6">
            <a:extLst>
              <a:ext uri="{FF2B5EF4-FFF2-40B4-BE49-F238E27FC236}">
                <a16:creationId xmlns:a16="http://schemas.microsoft.com/office/drawing/2014/main" id="{39C8776B-CB6C-4A42-9EDE-F9E46535CA44}"/>
              </a:ext>
            </a:extLst>
          </p:cNvPr>
          <p:cNvPicPr>
            <a:picLocks noChangeAspect="1" noChangeArrowheads="1"/>
          </p:cNvPicPr>
          <p:nvPr/>
        </p:nvPicPr>
        <p:blipFill rotWithShape="1">
          <a:blip r:embed="rId3">
            <a:duotone>
              <a:schemeClr val="accent1">
                <a:shade val="45000"/>
                <a:satMod val="135000"/>
              </a:schemeClr>
              <a:prstClr val="white"/>
            </a:duotone>
            <a:alphaModFix amt="11000"/>
            <a:extLst>
              <a:ext uri="{28A0092B-C50C-407E-A947-70E740481C1C}">
                <a14:useLocalDpi xmlns:a14="http://schemas.microsoft.com/office/drawing/2010/main" val="0"/>
              </a:ext>
            </a:extLst>
          </a:blip>
          <a:srcRect l="25949" t="7579" r="26431" b="12436"/>
          <a:stretch/>
        </p:blipFill>
        <p:spPr bwMode="auto">
          <a:xfrm>
            <a:off x="9965409" y="92600"/>
            <a:ext cx="2067892" cy="3336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8610378C-F088-8B42-A5A1-7FB7BFE8A9BB}"/>
              </a:ext>
            </a:extLst>
          </p:cNvPr>
          <p:cNvPicPr>
            <a:picLocks noChangeAspect="1"/>
          </p:cNvPicPr>
          <p:nvPr/>
        </p:nvPicPr>
        <p:blipFill rotWithShape="1">
          <a:blip r:embed="rId4">
            <a:alphaModFix amt="42000"/>
          </a:blip>
          <a:srcRect l="32309" t="13053" b="12312"/>
          <a:stretch/>
        </p:blipFill>
        <p:spPr>
          <a:xfrm>
            <a:off x="0" y="-178231"/>
            <a:ext cx="6219986" cy="6858000"/>
          </a:xfrm>
          <a:prstGeom prst="rect">
            <a:avLst/>
          </a:prstGeom>
        </p:spPr>
      </p:pic>
      <p:sp>
        <p:nvSpPr>
          <p:cNvPr id="4" name="TextBox 3">
            <a:extLst>
              <a:ext uri="{FF2B5EF4-FFF2-40B4-BE49-F238E27FC236}">
                <a16:creationId xmlns:a16="http://schemas.microsoft.com/office/drawing/2014/main" id="{D32AB242-F135-9740-82C1-AE238C0CFCA2}"/>
              </a:ext>
            </a:extLst>
          </p:cNvPr>
          <p:cNvSpPr txBox="1"/>
          <p:nvPr/>
        </p:nvSpPr>
        <p:spPr>
          <a:xfrm>
            <a:off x="1338646" y="884692"/>
            <a:ext cx="9514708" cy="1569660"/>
          </a:xfrm>
          <a:prstGeom prst="rect">
            <a:avLst/>
          </a:prstGeom>
          <a:noFill/>
        </p:spPr>
        <p:txBody>
          <a:bodyPr wrap="square" rtlCol="0">
            <a:spAutoFit/>
          </a:bodyPr>
          <a:lstStyle/>
          <a:p>
            <a:pPr algn="ctr"/>
            <a:r>
              <a:rPr lang="en-US" sz="4800" b="1" dirty="0">
                <a:latin typeface="Avenir Next" panose="020B0503020202020204" pitchFamily="34" charset="0"/>
              </a:rPr>
              <a:t>The neutral and nearly neutral theories of molecular evolution</a:t>
            </a:r>
          </a:p>
        </p:txBody>
      </p:sp>
      <p:sp>
        <p:nvSpPr>
          <p:cNvPr id="13" name="TextBox 12">
            <a:extLst>
              <a:ext uri="{FF2B5EF4-FFF2-40B4-BE49-F238E27FC236}">
                <a16:creationId xmlns:a16="http://schemas.microsoft.com/office/drawing/2014/main" id="{7CD0384B-1C52-E34C-966D-B91AB7377D52}"/>
              </a:ext>
            </a:extLst>
          </p:cNvPr>
          <p:cNvSpPr txBox="1"/>
          <p:nvPr/>
        </p:nvSpPr>
        <p:spPr>
          <a:xfrm>
            <a:off x="5608117" y="3913758"/>
            <a:ext cx="6106332" cy="2292935"/>
          </a:xfrm>
          <a:prstGeom prst="rect">
            <a:avLst/>
          </a:prstGeom>
          <a:noFill/>
        </p:spPr>
        <p:txBody>
          <a:bodyPr wrap="square" rtlCol="0">
            <a:spAutoFit/>
          </a:bodyPr>
          <a:lstStyle/>
          <a:p>
            <a:pPr>
              <a:lnSpc>
                <a:spcPct val="120000"/>
              </a:lnSpc>
            </a:pPr>
            <a:r>
              <a:rPr lang="en-US" sz="2000" b="1" dirty="0">
                <a:latin typeface="Avenir Next" panose="020B0503020202020204" pitchFamily="34" charset="0"/>
              </a:rPr>
              <a:t>Joseph P. Bielawski</a:t>
            </a:r>
          </a:p>
          <a:p>
            <a:pPr>
              <a:lnSpc>
                <a:spcPct val="120000"/>
              </a:lnSpc>
            </a:pPr>
            <a:endParaRPr lang="en-US" sz="2000" dirty="0">
              <a:latin typeface="Avenir Next" panose="020B0503020202020204" pitchFamily="34" charset="0"/>
            </a:endParaRPr>
          </a:p>
          <a:p>
            <a:pPr>
              <a:lnSpc>
                <a:spcPct val="120000"/>
              </a:lnSpc>
            </a:pPr>
            <a:r>
              <a:rPr lang="en-US" sz="2000" dirty="0">
                <a:latin typeface="Avenir Next" panose="020B0503020202020204" pitchFamily="34" charset="0"/>
              </a:rPr>
              <a:t>Department of Biology</a:t>
            </a:r>
          </a:p>
          <a:p>
            <a:pPr>
              <a:lnSpc>
                <a:spcPct val="120000"/>
              </a:lnSpc>
            </a:pPr>
            <a:r>
              <a:rPr lang="en-US" sz="2000" dirty="0">
                <a:latin typeface="Avenir Next" panose="020B0503020202020204" pitchFamily="34" charset="0"/>
              </a:rPr>
              <a:t>Department of Mathematic and Statistics</a:t>
            </a:r>
          </a:p>
          <a:p>
            <a:pPr>
              <a:lnSpc>
                <a:spcPct val="120000"/>
              </a:lnSpc>
            </a:pPr>
            <a:r>
              <a:rPr lang="en-US" sz="2000" dirty="0">
                <a:latin typeface="Avenir Next" panose="020B0503020202020204" pitchFamily="34" charset="0"/>
              </a:rPr>
              <a:t>Institute of Comparative genomics</a:t>
            </a:r>
          </a:p>
          <a:p>
            <a:pPr>
              <a:lnSpc>
                <a:spcPct val="120000"/>
              </a:lnSpc>
            </a:pPr>
            <a:r>
              <a:rPr lang="en-US" sz="2000" dirty="0">
                <a:latin typeface="Avenir Next" panose="020B0503020202020204" pitchFamily="34" charset="0"/>
              </a:rPr>
              <a:t>Dalhousie University, Halifax, Nova Scotia, Canada</a:t>
            </a:r>
          </a:p>
        </p:txBody>
      </p:sp>
    </p:spTree>
    <p:extLst>
      <p:ext uri="{BB962C8B-B14F-4D97-AF65-F5344CB8AC3E}">
        <p14:creationId xmlns:p14="http://schemas.microsoft.com/office/powerpoint/2010/main" val="264332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9384F-6C79-0249-B52B-A05FEA66B8C7}"/>
              </a:ext>
            </a:extLst>
          </p:cNvPr>
          <p:cNvSpPr txBox="1"/>
          <p:nvPr/>
        </p:nvSpPr>
        <p:spPr>
          <a:xfrm>
            <a:off x="333829" y="468544"/>
            <a:ext cx="11393714" cy="1200329"/>
          </a:xfrm>
          <a:prstGeom prst="rect">
            <a:avLst/>
          </a:prstGeom>
          <a:noFill/>
        </p:spPr>
        <p:txBody>
          <a:bodyPr wrap="square" rtlCol="0">
            <a:spAutoFit/>
          </a:bodyPr>
          <a:lstStyle/>
          <a:p>
            <a:r>
              <a:rPr lang="en-US" sz="2400" dirty="0">
                <a:latin typeface="Avenir Next" panose="020B0503020202020204" pitchFamily="34" charset="0"/>
              </a:rPr>
              <a:t>Conceptual models that explain genetic variation:</a:t>
            </a:r>
          </a:p>
          <a:p>
            <a:endParaRPr lang="en-US" sz="2400" dirty="0">
              <a:latin typeface="Avenir Next" panose="020B0503020202020204" pitchFamily="34" charset="0"/>
            </a:endParaRPr>
          </a:p>
          <a:p>
            <a:endParaRPr lang="en-US" sz="2400" dirty="0">
              <a:latin typeface="Avenir Next" panose="020B0503020202020204" pitchFamily="34" charset="0"/>
            </a:endParaRPr>
          </a:p>
        </p:txBody>
      </p:sp>
      <p:sp>
        <p:nvSpPr>
          <p:cNvPr id="5" name="TextBox 4">
            <a:extLst>
              <a:ext uri="{FF2B5EF4-FFF2-40B4-BE49-F238E27FC236}">
                <a16:creationId xmlns:a16="http://schemas.microsoft.com/office/drawing/2014/main" id="{EA7A143C-2440-2342-9872-8CF54F75D45F}"/>
              </a:ext>
            </a:extLst>
          </p:cNvPr>
          <p:cNvSpPr txBox="1"/>
          <p:nvPr/>
        </p:nvSpPr>
        <p:spPr>
          <a:xfrm>
            <a:off x="938756" y="5831095"/>
            <a:ext cx="2419314" cy="646331"/>
          </a:xfrm>
          <a:prstGeom prst="rect">
            <a:avLst/>
          </a:prstGeom>
          <a:noFill/>
        </p:spPr>
        <p:txBody>
          <a:bodyPr wrap="square" rtlCol="0">
            <a:spAutoFit/>
          </a:bodyPr>
          <a:lstStyle/>
          <a:p>
            <a:pPr algn="ctr"/>
            <a:r>
              <a:rPr lang="en-US" dirty="0">
                <a:latin typeface="Avenir Next" panose="020B0503020202020204" pitchFamily="34" charset="0"/>
              </a:rPr>
              <a:t>natural selection dominates</a:t>
            </a:r>
          </a:p>
        </p:txBody>
      </p:sp>
      <p:pic>
        <p:nvPicPr>
          <p:cNvPr id="2050" name="Picture 2" descr="Charles Darwin - Theory, Book &amp;amp; Quotes - Biography">
            <a:extLst>
              <a:ext uri="{FF2B5EF4-FFF2-40B4-BE49-F238E27FC236}">
                <a16:creationId xmlns:a16="http://schemas.microsoft.com/office/drawing/2014/main" id="{8751F0A2-F5C7-7B4A-A448-259C243329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013" r="6822"/>
          <a:stretch/>
        </p:blipFill>
        <p:spPr bwMode="auto">
          <a:xfrm>
            <a:off x="1092230" y="2522526"/>
            <a:ext cx="2112366" cy="25400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3EFE974-3D17-C742-97B6-254D52298A1F}"/>
              </a:ext>
            </a:extLst>
          </p:cNvPr>
          <p:cNvSpPr txBox="1"/>
          <p:nvPr/>
        </p:nvSpPr>
        <p:spPr>
          <a:xfrm>
            <a:off x="801999" y="1642255"/>
            <a:ext cx="2762612" cy="461665"/>
          </a:xfrm>
          <a:prstGeom prst="rect">
            <a:avLst/>
          </a:prstGeom>
          <a:noFill/>
        </p:spPr>
        <p:txBody>
          <a:bodyPr wrap="square">
            <a:spAutoFit/>
          </a:bodyPr>
          <a:lstStyle/>
          <a:p>
            <a:pPr algn="ctr"/>
            <a:r>
              <a:rPr lang="en-US" sz="2400" dirty="0">
                <a:latin typeface="Avenir Next" panose="020B0503020202020204" pitchFamily="34" charset="0"/>
              </a:rPr>
              <a:t>1. Neo-Darwinism</a:t>
            </a:r>
            <a:endParaRPr lang="en-US" sz="2400" dirty="0"/>
          </a:p>
        </p:txBody>
      </p:sp>
      <p:grpSp>
        <p:nvGrpSpPr>
          <p:cNvPr id="9" name="Group 8">
            <a:extLst>
              <a:ext uri="{FF2B5EF4-FFF2-40B4-BE49-F238E27FC236}">
                <a16:creationId xmlns:a16="http://schemas.microsoft.com/office/drawing/2014/main" id="{9FB58AB8-6C37-DD4F-BCB0-EA007D059F6D}"/>
              </a:ext>
            </a:extLst>
          </p:cNvPr>
          <p:cNvGrpSpPr/>
          <p:nvPr/>
        </p:nvGrpSpPr>
        <p:grpSpPr>
          <a:xfrm>
            <a:off x="4574653" y="1627872"/>
            <a:ext cx="2773961" cy="4603551"/>
            <a:chOff x="4574653" y="1627872"/>
            <a:chExt cx="2773961" cy="4603551"/>
          </a:xfrm>
        </p:grpSpPr>
        <p:sp>
          <p:nvSpPr>
            <p:cNvPr id="6" name="TextBox 5">
              <a:extLst>
                <a:ext uri="{FF2B5EF4-FFF2-40B4-BE49-F238E27FC236}">
                  <a16:creationId xmlns:a16="http://schemas.microsoft.com/office/drawing/2014/main" id="{DCE413D0-49A7-D14F-9752-EED2F592217E}"/>
                </a:ext>
              </a:extLst>
            </p:cNvPr>
            <p:cNvSpPr txBox="1"/>
            <p:nvPr/>
          </p:nvSpPr>
          <p:spPr>
            <a:xfrm>
              <a:off x="4574653" y="5862091"/>
              <a:ext cx="2764951" cy="369332"/>
            </a:xfrm>
            <a:prstGeom prst="rect">
              <a:avLst/>
            </a:prstGeom>
            <a:noFill/>
          </p:spPr>
          <p:txBody>
            <a:bodyPr wrap="square" rtlCol="0">
              <a:spAutoFit/>
            </a:bodyPr>
            <a:lstStyle/>
            <a:p>
              <a:r>
                <a:rPr lang="en-US" dirty="0">
                  <a:latin typeface="Avenir Next" panose="020B0503020202020204" pitchFamily="34" charset="0"/>
                </a:rPr>
                <a:t>genetic drift dominates</a:t>
              </a:r>
            </a:p>
          </p:txBody>
        </p:sp>
        <p:pic>
          <p:nvPicPr>
            <p:cNvPr id="2052" name="Picture 4" descr="Motoo Kimura - Wikipedia">
              <a:extLst>
                <a:ext uri="{FF2B5EF4-FFF2-40B4-BE49-F238E27FC236}">
                  <a16:creationId xmlns:a16="http://schemas.microsoft.com/office/drawing/2014/main" id="{8E8E2A14-7CEA-AC4E-9F13-2A3CF1E5587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4486"/>
            <a:stretch/>
          </p:blipFill>
          <p:spPr bwMode="auto">
            <a:xfrm>
              <a:off x="4895555"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8D2F13A-E05A-694F-B2F3-6F8A1DC24438}"/>
                </a:ext>
              </a:extLst>
            </p:cNvPr>
            <p:cNvSpPr txBox="1"/>
            <p:nvPr/>
          </p:nvSpPr>
          <p:spPr>
            <a:xfrm>
              <a:off x="4586002" y="1627872"/>
              <a:ext cx="2762612" cy="461665"/>
            </a:xfrm>
            <a:prstGeom prst="rect">
              <a:avLst/>
            </a:prstGeom>
            <a:noFill/>
          </p:spPr>
          <p:txBody>
            <a:bodyPr wrap="square">
              <a:spAutoFit/>
            </a:bodyPr>
            <a:lstStyle/>
            <a:p>
              <a:pPr algn="ctr"/>
              <a:r>
                <a:rPr lang="en-US" sz="2400" dirty="0">
                  <a:latin typeface="Avenir Next" panose="020B0503020202020204" pitchFamily="34" charset="0"/>
                </a:rPr>
                <a:t>2.  Neutral Theory </a:t>
              </a:r>
              <a:endParaRPr lang="en-US" sz="2400" dirty="0"/>
            </a:p>
          </p:txBody>
        </p:sp>
      </p:grpSp>
      <p:grpSp>
        <p:nvGrpSpPr>
          <p:cNvPr id="11" name="Group 10">
            <a:extLst>
              <a:ext uri="{FF2B5EF4-FFF2-40B4-BE49-F238E27FC236}">
                <a16:creationId xmlns:a16="http://schemas.microsoft.com/office/drawing/2014/main" id="{CFBA5DCE-42B1-8D4E-A676-426770420806}"/>
              </a:ext>
            </a:extLst>
          </p:cNvPr>
          <p:cNvGrpSpPr/>
          <p:nvPr/>
        </p:nvGrpSpPr>
        <p:grpSpPr>
          <a:xfrm>
            <a:off x="8006744" y="1627872"/>
            <a:ext cx="3434207" cy="4572554"/>
            <a:chOff x="8006744" y="1627872"/>
            <a:chExt cx="3434207" cy="4572554"/>
          </a:xfrm>
        </p:grpSpPr>
        <p:sp>
          <p:nvSpPr>
            <p:cNvPr id="7" name="TextBox 6">
              <a:extLst>
                <a:ext uri="{FF2B5EF4-FFF2-40B4-BE49-F238E27FC236}">
                  <a16:creationId xmlns:a16="http://schemas.microsoft.com/office/drawing/2014/main" id="{CD1C20D5-E036-444B-83F8-F77DFFE454DC}"/>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pic>
          <p:nvPicPr>
            <p:cNvPr id="2056" name="Picture 8" descr="Tomoko Ohta">
              <a:extLst>
                <a:ext uri="{FF2B5EF4-FFF2-40B4-BE49-F238E27FC236}">
                  <a16:creationId xmlns:a16="http://schemas.microsoft.com/office/drawing/2014/main" id="{C84973F8-560D-F14A-A5CE-A768A002DED8}"/>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765951"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B68DF1D-9751-524A-80D8-CF1E7C00CBBA}"/>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sp>
        <p:nvSpPr>
          <p:cNvPr id="2" name="Rectangle 1">
            <a:extLst>
              <a:ext uri="{FF2B5EF4-FFF2-40B4-BE49-F238E27FC236}">
                <a16:creationId xmlns:a16="http://schemas.microsoft.com/office/drawing/2014/main" id="{D5424E10-2CCD-3443-9210-0AE0861C8D57}"/>
              </a:ext>
            </a:extLst>
          </p:cNvPr>
          <p:cNvSpPr/>
          <p:nvPr/>
        </p:nvSpPr>
        <p:spPr>
          <a:xfrm>
            <a:off x="503224" y="1503019"/>
            <a:ext cx="3208149" cy="4974406"/>
          </a:xfrm>
          <a:prstGeom prst="rect">
            <a:avLst/>
          </a:prstGeom>
          <a:solidFill>
            <a:schemeClr val="bg1">
              <a:alpha val="844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EAC3FBF-7884-6947-832C-6BC6767FD2AF}"/>
              </a:ext>
            </a:extLst>
          </p:cNvPr>
          <p:cNvSpPr/>
          <p:nvPr/>
        </p:nvSpPr>
        <p:spPr>
          <a:xfrm>
            <a:off x="8309257" y="1503019"/>
            <a:ext cx="3208149" cy="4974406"/>
          </a:xfrm>
          <a:prstGeom prst="rect">
            <a:avLst/>
          </a:prstGeom>
          <a:solidFill>
            <a:schemeClr val="bg1">
              <a:alpha val="844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35786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a:extLst>
              <a:ext uri="{FF2B5EF4-FFF2-40B4-BE49-F238E27FC236}">
                <a16:creationId xmlns:a16="http://schemas.microsoft.com/office/drawing/2014/main" id="{40C67ED1-AE96-4445-8EE5-8310FA0F0CDE}"/>
              </a:ext>
            </a:extLst>
          </p:cNvPr>
          <p:cNvSpPr txBox="1">
            <a:spLocks noChangeArrowheads="1"/>
          </p:cNvSpPr>
          <p:nvPr/>
        </p:nvSpPr>
        <p:spPr bwMode="auto">
          <a:xfrm>
            <a:off x="2020411" y="1060328"/>
            <a:ext cx="8151177"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50000"/>
              </a:spcBef>
            </a:pPr>
            <a:r>
              <a:rPr lang="en-US" altLang="en-US" sz="1800" i="1" dirty="0">
                <a:latin typeface="Avenir Next Regular" panose="020B0503020202020204" pitchFamily="34" charset="0"/>
              </a:rPr>
              <a:t>k</a:t>
            </a:r>
            <a:r>
              <a:rPr lang="en-US" altLang="en-US" sz="1800" dirty="0">
                <a:latin typeface="Avenir Next Regular" panose="020B0503020202020204" pitchFamily="34" charset="0"/>
              </a:rPr>
              <a:t> = rate of nucleotide substitution [</a:t>
            </a:r>
            <a:r>
              <a:rPr lang="en-US" altLang="en-US" sz="1800" b="1" dirty="0">
                <a:solidFill>
                  <a:schemeClr val="accent1">
                    <a:lumMod val="75000"/>
                  </a:schemeClr>
                </a:solidFill>
                <a:latin typeface="Avenir Next Regular" panose="020B0503020202020204" pitchFamily="34" charset="0"/>
              </a:rPr>
              <a:t>at mutation-drift equilibrium</a:t>
            </a:r>
            <a:r>
              <a:rPr lang="en-US" altLang="en-US" sz="1800" dirty="0">
                <a:latin typeface="Avenir Next Regular" panose="020B0503020202020204" pitchFamily="34" charset="0"/>
              </a:rPr>
              <a:t>]</a:t>
            </a:r>
          </a:p>
          <a:p>
            <a:pPr algn="ctr" eaLnBrk="1" hangingPunct="1">
              <a:spcBef>
                <a:spcPct val="50000"/>
              </a:spcBef>
            </a:pPr>
            <a:r>
              <a:rPr lang="en-US" altLang="en-US" sz="1800" i="1" dirty="0">
                <a:latin typeface="Avenir Next Regular" panose="020B0503020202020204" pitchFamily="34" charset="0"/>
              </a:rPr>
              <a:t>k</a:t>
            </a:r>
            <a:r>
              <a:rPr lang="en-US" altLang="en-US" sz="1800" dirty="0">
                <a:latin typeface="Avenir Next Regular" panose="020B0503020202020204" pitchFamily="34" charset="0"/>
              </a:rPr>
              <a:t> = new mutations × probability of fixation </a:t>
            </a:r>
          </a:p>
          <a:p>
            <a:pPr algn="ctr" eaLnBrk="1" hangingPunct="1">
              <a:spcBef>
                <a:spcPct val="50000"/>
              </a:spcBef>
            </a:pPr>
            <a:endParaRPr lang="en-US" altLang="en-US" sz="1800" dirty="0">
              <a:latin typeface="Avenir Next Regular" panose="020B0503020202020204" pitchFamily="34" charset="0"/>
            </a:endParaRPr>
          </a:p>
        </p:txBody>
      </p:sp>
      <p:sp>
        <p:nvSpPr>
          <p:cNvPr id="5" name="Rounded Rectangle 4">
            <a:extLst>
              <a:ext uri="{FF2B5EF4-FFF2-40B4-BE49-F238E27FC236}">
                <a16:creationId xmlns:a16="http://schemas.microsoft.com/office/drawing/2014/main" id="{2DABA3F1-D66F-634B-B06A-E631C29B9BE4}"/>
              </a:ext>
            </a:extLst>
          </p:cNvPr>
          <p:cNvSpPr>
            <a:spLocks noChangeArrowheads="1"/>
          </p:cNvSpPr>
          <p:nvPr/>
        </p:nvSpPr>
        <p:spPr bwMode="auto">
          <a:xfrm>
            <a:off x="6994525" y="4619751"/>
            <a:ext cx="1973263" cy="466725"/>
          </a:xfrm>
          <a:prstGeom prst="roundRect">
            <a:avLst>
              <a:gd name="adj" fmla="val 12731"/>
            </a:avLst>
          </a:prstGeom>
          <a:solidFill>
            <a:srgbClr val="F2F2F2"/>
          </a:solidFill>
          <a:ln w="9525">
            <a:solidFill>
              <a:srgbClr val="404040"/>
            </a:solidFill>
            <a:round/>
            <a:headEnd/>
            <a:tailEnd/>
          </a:ln>
          <a:effectLst>
            <a:outerShdw blurRad="180975" dist="63500" dir="2700000" algn="tl" rotWithShape="0">
              <a:srgbClr val="808080">
                <a:alpha val="67000"/>
              </a:srgbClr>
            </a:outerShdw>
          </a:effectLst>
        </p:spPr>
        <p:txBody>
          <a:bodyPr anchor="ctr"/>
          <a:lstStyle/>
          <a:p>
            <a:pPr algn="ctr">
              <a:defRPr/>
            </a:pPr>
            <a:r>
              <a:rPr lang="en-US" dirty="0">
                <a:solidFill>
                  <a:schemeClr val="lt1"/>
                </a:solidFill>
                <a:latin typeface="+mn-lt"/>
                <a:ea typeface="+mn-ea"/>
              </a:rPr>
              <a:t>v</a:t>
            </a:r>
          </a:p>
        </p:txBody>
      </p:sp>
      <p:sp>
        <p:nvSpPr>
          <p:cNvPr id="6" name="Rounded Rectangle 5">
            <a:extLst>
              <a:ext uri="{FF2B5EF4-FFF2-40B4-BE49-F238E27FC236}">
                <a16:creationId xmlns:a16="http://schemas.microsoft.com/office/drawing/2014/main" id="{C2003180-E7FC-EC47-A946-FDC2E101700F}"/>
              </a:ext>
            </a:extLst>
          </p:cNvPr>
          <p:cNvSpPr>
            <a:spLocks noChangeArrowheads="1"/>
          </p:cNvSpPr>
          <p:nvPr/>
        </p:nvSpPr>
        <p:spPr bwMode="auto">
          <a:xfrm>
            <a:off x="7477125" y="3533901"/>
            <a:ext cx="974725" cy="681037"/>
          </a:xfrm>
          <a:prstGeom prst="roundRect">
            <a:avLst>
              <a:gd name="adj" fmla="val 12731"/>
            </a:avLst>
          </a:prstGeom>
          <a:solidFill>
            <a:srgbClr val="F2F2F2"/>
          </a:solidFill>
          <a:ln w="9525">
            <a:solidFill>
              <a:srgbClr val="404040"/>
            </a:solidFill>
            <a:round/>
            <a:headEnd/>
            <a:tailEnd/>
          </a:ln>
          <a:effectLst>
            <a:outerShdw blurRad="180975" dist="63500" dir="2700000" algn="tl" rotWithShape="0">
              <a:srgbClr val="808080">
                <a:alpha val="67000"/>
              </a:srgbClr>
            </a:outerShdw>
          </a:effectLst>
        </p:spPr>
        <p:txBody>
          <a:bodyPr anchor="ctr"/>
          <a:lstStyle/>
          <a:p>
            <a:pPr algn="ctr">
              <a:defRPr/>
            </a:pPr>
            <a:r>
              <a:rPr lang="en-US" dirty="0">
                <a:solidFill>
                  <a:schemeClr val="lt1"/>
                </a:solidFill>
                <a:latin typeface="+mn-lt"/>
                <a:ea typeface="+mn-ea"/>
              </a:rPr>
              <a:t>v</a:t>
            </a:r>
          </a:p>
        </p:txBody>
      </p:sp>
      <p:sp>
        <p:nvSpPr>
          <p:cNvPr id="7" name="Rectangle 23">
            <a:extLst>
              <a:ext uri="{FF2B5EF4-FFF2-40B4-BE49-F238E27FC236}">
                <a16:creationId xmlns:a16="http://schemas.microsoft.com/office/drawing/2014/main" id="{350FFCF6-4667-1940-92EB-AC66ABDEC874}"/>
              </a:ext>
            </a:extLst>
          </p:cNvPr>
          <p:cNvSpPr>
            <a:spLocks noChangeArrowheads="1"/>
          </p:cNvSpPr>
          <p:nvPr/>
        </p:nvSpPr>
        <p:spPr bwMode="auto">
          <a:xfrm>
            <a:off x="2003425" y="279526"/>
            <a:ext cx="77724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dirty="0">
                <a:solidFill>
                  <a:srgbClr val="404040"/>
                </a:solidFill>
                <a:latin typeface="Avenir Next Regular" panose="020B0503020202020204" pitchFamily="34" charset="0"/>
              </a:rPr>
              <a:t>Neutral theory of molecular evolution (Kimura 1968)</a:t>
            </a:r>
          </a:p>
        </p:txBody>
      </p:sp>
      <p:sp>
        <p:nvSpPr>
          <p:cNvPr id="8" name="TextBox 7">
            <a:extLst>
              <a:ext uri="{FF2B5EF4-FFF2-40B4-BE49-F238E27FC236}">
                <a16:creationId xmlns:a16="http://schemas.microsoft.com/office/drawing/2014/main" id="{C3F1A12C-61C2-3846-BD68-831060A2CD8D}"/>
              </a:ext>
            </a:extLst>
          </p:cNvPr>
          <p:cNvSpPr txBox="1"/>
          <p:nvPr/>
        </p:nvSpPr>
        <p:spPr>
          <a:xfrm>
            <a:off x="3805238" y="2519488"/>
            <a:ext cx="2978150" cy="523875"/>
          </a:xfrm>
          <a:prstGeom prst="rect">
            <a:avLst/>
          </a:prstGeom>
          <a:noFill/>
        </p:spPr>
        <p:txBody>
          <a:bodyPr>
            <a:spAutoFit/>
          </a:bodyPr>
          <a:lstStyle/>
          <a:p>
            <a:pPr>
              <a:defRPr/>
            </a:pPr>
            <a:r>
              <a:rPr lang="en-US" sz="1400" dirty="0">
                <a:solidFill>
                  <a:schemeClr val="tx1">
                    <a:lumMod val="75000"/>
                    <a:lumOff val="25000"/>
                  </a:schemeClr>
                </a:solidFill>
                <a:latin typeface="Avenir Next Regular"/>
                <a:ea typeface="ＭＳ Ｐゴシック" charset="0"/>
                <a:cs typeface="Avenir Next Regular"/>
              </a:rPr>
              <a:t>the </a:t>
            </a:r>
            <a:r>
              <a:rPr lang="en-US" sz="1400" b="1" dirty="0">
                <a:solidFill>
                  <a:schemeClr val="tx1">
                    <a:lumMod val="75000"/>
                    <a:lumOff val="25000"/>
                  </a:schemeClr>
                </a:solidFill>
                <a:latin typeface="Avenir Next Regular"/>
                <a:ea typeface="ＭＳ Ｐゴシック" charset="0"/>
                <a:cs typeface="Avenir Next Regular"/>
              </a:rPr>
              <a:t>number of new mutations </a:t>
            </a:r>
            <a:r>
              <a:rPr lang="en-US" sz="1400" dirty="0">
                <a:solidFill>
                  <a:schemeClr val="tx1">
                    <a:lumMod val="75000"/>
                    <a:lumOff val="25000"/>
                  </a:schemeClr>
                </a:solidFill>
                <a:latin typeface="Avenir Next Regular"/>
                <a:ea typeface="ＭＳ Ｐゴシック" charset="0"/>
                <a:cs typeface="Avenir Next Regular"/>
              </a:rPr>
              <a:t>arising in a diploid population </a:t>
            </a:r>
          </a:p>
        </p:txBody>
      </p:sp>
      <p:sp>
        <p:nvSpPr>
          <p:cNvPr id="9" name="Rounded Rectangle 8">
            <a:extLst>
              <a:ext uri="{FF2B5EF4-FFF2-40B4-BE49-F238E27FC236}">
                <a16:creationId xmlns:a16="http://schemas.microsoft.com/office/drawing/2014/main" id="{01733D5F-EB9B-FD4D-9880-B33F813B4113}"/>
              </a:ext>
            </a:extLst>
          </p:cNvPr>
          <p:cNvSpPr>
            <a:spLocks noChangeArrowheads="1"/>
          </p:cNvSpPr>
          <p:nvPr/>
        </p:nvSpPr>
        <p:spPr bwMode="auto">
          <a:xfrm>
            <a:off x="7477125" y="2576638"/>
            <a:ext cx="974725" cy="534988"/>
          </a:xfrm>
          <a:prstGeom prst="roundRect">
            <a:avLst>
              <a:gd name="adj" fmla="val 12731"/>
            </a:avLst>
          </a:prstGeom>
          <a:solidFill>
            <a:srgbClr val="F2F2F2"/>
          </a:solidFill>
          <a:ln w="9525">
            <a:solidFill>
              <a:srgbClr val="404040"/>
            </a:solidFill>
            <a:round/>
            <a:headEnd/>
            <a:tailEnd/>
          </a:ln>
          <a:effectLst>
            <a:outerShdw blurRad="180975" dist="63500" dir="2700000" algn="tl" rotWithShape="0">
              <a:srgbClr val="808080">
                <a:alpha val="67000"/>
              </a:srgbClr>
            </a:outerShdw>
          </a:effectLst>
        </p:spPr>
        <p:txBody>
          <a:bodyPr anchor="ctr"/>
          <a:lstStyle/>
          <a:p>
            <a:pPr algn="ctr">
              <a:defRPr/>
            </a:pPr>
            <a:r>
              <a:rPr lang="en-US" dirty="0">
                <a:solidFill>
                  <a:schemeClr val="lt1"/>
                </a:solidFill>
                <a:latin typeface="+mn-lt"/>
                <a:ea typeface="+mn-ea"/>
              </a:rPr>
              <a:t>v</a:t>
            </a:r>
          </a:p>
        </p:txBody>
      </p:sp>
      <p:graphicFrame>
        <p:nvGraphicFramePr>
          <p:cNvPr id="10" name="Object 9">
            <a:extLst>
              <a:ext uri="{FF2B5EF4-FFF2-40B4-BE49-F238E27FC236}">
                <a16:creationId xmlns:a16="http://schemas.microsoft.com/office/drawing/2014/main" id="{2BF340E8-366C-F24A-9B51-BBCD3EC2BFE7}"/>
              </a:ext>
            </a:extLst>
          </p:cNvPr>
          <p:cNvGraphicFramePr>
            <a:graphicFrameLocks noChangeAspect="1"/>
          </p:cNvGraphicFramePr>
          <p:nvPr>
            <p:extLst>
              <p:ext uri="{D42A27DB-BD31-4B8C-83A1-F6EECF244321}">
                <p14:modId xmlns:p14="http://schemas.microsoft.com/office/powerpoint/2010/main" val="820481892"/>
              </p:ext>
            </p:extLst>
          </p:nvPr>
        </p:nvGraphicFramePr>
        <p:xfrm>
          <a:off x="7705725" y="2700463"/>
          <a:ext cx="539750" cy="300038"/>
        </p:xfrm>
        <a:graphic>
          <a:graphicData uri="http://schemas.openxmlformats.org/presentationml/2006/ole">
            <mc:AlternateContent xmlns:mc="http://schemas.openxmlformats.org/markup-compatibility/2006">
              <mc:Choice xmlns:v="urn:schemas-microsoft-com:vml" Requires="v">
                <p:oleObj spid="_x0000_s1805" name="Equation" r:id="rId4" imgW="342900" imgH="190500" progId="Equation.DSMT4">
                  <p:embed/>
                </p:oleObj>
              </mc:Choice>
              <mc:Fallback>
                <p:oleObj name="Equation" r:id="rId4" imgW="342900" imgH="190500" progId="Equation.DSMT4">
                  <p:embed/>
                  <p:pic>
                    <p:nvPicPr>
                      <p:cNvPr id="27" name="Object 26">
                        <a:extLst>
                          <a:ext uri="{FF2B5EF4-FFF2-40B4-BE49-F238E27FC236}">
                            <a16:creationId xmlns:a16="http://schemas.microsoft.com/office/drawing/2014/main" id="{96AD4CE1-92FC-3144-A63F-085CB6CD8A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05725" y="2700463"/>
                        <a:ext cx="53975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1" name="TextBox 10">
            <a:extLst>
              <a:ext uri="{FF2B5EF4-FFF2-40B4-BE49-F238E27FC236}">
                <a16:creationId xmlns:a16="http://schemas.microsoft.com/office/drawing/2014/main" id="{FE9C7054-8C1F-8043-BFDF-36B4D8C4B0C0}"/>
              </a:ext>
            </a:extLst>
          </p:cNvPr>
          <p:cNvSpPr txBox="1"/>
          <p:nvPr/>
        </p:nvSpPr>
        <p:spPr>
          <a:xfrm>
            <a:off x="3805238" y="3575176"/>
            <a:ext cx="2674937" cy="522287"/>
          </a:xfrm>
          <a:prstGeom prst="rect">
            <a:avLst/>
          </a:prstGeom>
          <a:noFill/>
        </p:spPr>
        <p:txBody>
          <a:bodyPr>
            <a:spAutoFit/>
          </a:bodyPr>
          <a:lstStyle/>
          <a:p>
            <a:pPr>
              <a:defRPr/>
            </a:pPr>
            <a:r>
              <a:rPr lang="en-US" sz="1400" dirty="0">
                <a:solidFill>
                  <a:schemeClr val="tx1">
                    <a:lumMod val="75000"/>
                    <a:lumOff val="25000"/>
                  </a:schemeClr>
                </a:solidFill>
                <a:latin typeface="Avenir Next Regular"/>
                <a:ea typeface="ＭＳ Ｐゴシック" charset="0"/>
                <a:cs typeface="Avenir Next Regular"/>
              </a:rPr>
              <a:t>the </a:t>
            </a:r>
            <a:r>
              <a:rPr lang="en-US" sz="1400" b="1" dirty="0">
                <a:solidFill>
                  <a:schemeClr val="tx1">
                    <a:lumMod val="75000"/>
                    <a:lumOff val="25000"/>
                  </a:schemeClr>
                </a:solidFill>
                <a:latin typeface="Avenir Next Regular"/>
                <a:ea typeface="ＭＳ Ｐゴシック" charset="0"/>
                <a:cs typeface="Avenir Next Regular"/>
              </a:rPr>
              <a:t>fixation probability </a:t>
            </a:r>
            <a:r>
              <a:rPr lang="en-US" sz="1400" dirty="0">
                <a:solidFill>
                  <a:schemeClr val="tx1">
                    <a:lumMod val="75000"/>
                    <a:lumOff val="25000"/>
                  </a:schemeClr>
                </a:solidFill>
                <a:latin typeface="Avenir Next Regular"/>
                <a:ea typeface="ＭＳ Ｐゴシック" charset="0"/>
                <a:cs typeface="Avenir Next Regular"/>
              </a:rPr>
              <a:t>of a new mutant by drift</a:t>
            </a:r>
          </a:p>
        </p:txBody>
      </p:sp>
      <p:graphicFrame>
        <p:nvGraphicFramePr>
          <p:cNvPr id="12" name="Object 11">
            <a:extLst>
              <a:ext uri="{FF2B5EF4-FFF2-40B4-BE49-F238E27FC236}">
                <a16:creationId xmlns:a16="http://schemas.microsoft.com/office/drawing/2014/main" id="{1A035F35-3D60-2E4D-AF5E-440DA65FFB83}"/>
              </a:ext>
            </a:extLst>
          </p:cNvPr>
          <p:cNvGraphicFramePr>
            <a:graphicFrameLocks noChangeAspect="1"/>
          </p:cNvGraphicFramePr>
          <p:nvPr>
            <p:extLst>
              <p:ext uri="{D42A27DB-BD31-4B8C-83A1-F6EECF244321}">
                <p14:modId xmlns:p14="http://schemas.microsoft.com/office/powerpoint/2010/main" val="2863845618"/>
              </p:ext>
            </p:extLst>
          </p:nvPr>
        </p:nvGraphicFramePr>
        <p:xfrm>
          <a:off x="7724775" y="3621213"/>
          <a:ext cx="557213" cy="457200"/>
        </p:xfrm>
        <a:graphic>
          <a:graphicData uri="http://schemas.openxmlformats.org/presentationml/2006/ole">
            <mc:AlternateContent xmlns:mc="http://schemas.openxmlformats.org/markup-compatibility/2006">
              <mc:Choice xmlns:v="urn:schemas-microsoft-com:vml" Requires="v">
                <p:oleObj spid="_x0000_s1806" name="Equation" r:id="rId6" imgW="355600" imgH="292100" progId="Equation.DSMT4">
                  <p:embed/>
                </p:oleObj>
              </mc:Choice>
              <mc:Fallback>
                <p:oleObj name="Equation" r:id="rId6" imgW="355600" imgH="292100" progId="Equation.DSMT4">
                  <p:embed/>
                  <p:pic>
                    <p:nvPicPr>
                      <p:cNvPr id="29" name="Object 28">
                        <a:extLst>
                          <a:ext uri="{FF2B5EF4-FFF2-40B4-BE49-F238E27FC236}">
                            <a16:creationId xmlns:a16="http://schemas.microsoft.com/office/drawing/2014/main" id="{0FCFC3E9-A431-4149-A8E6-F9C67F168E6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24775" y="3621213"/>
                        <a:ext cx="557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3" name="TextBox 12">
            <a:extLst>
              <a:ext uri="{FF2B5EF4-FFF2-40B4-BE49-F238E27FC236}">
                <a16:creationId xmlns:a16="http://schemas.microsoft.com/office/drawing/2014/main" id="{3F0151A2-C598-B745-A1B8-98AC99D5C62B}"/>
              </a:ext>
            </a:extLst>
          </p:cNvPr>
          <p:cNvSpPr txBox="1"/>
          <p:nvPr/>
        </p:nvSpPr>
        <p:spPr>
          <a:xfrm>
            <a:off x="3813175" y="4699126"/>
            <a:ext cx="2674936" cy="338554"/>
          </a:xfrm>
          <a:prstGeom prst="rect">
            <a:avLst/>
          </a:prstGeom>
          <a:noFill/>
        </p:spPr>
        <p:txBody>
          <a:bodyPr wrap="square">
            <a:spAutoFit/>
          </a:bodyPr>
          <a:lstStyle/>
          <a:p>
            <a:pPr>
              <a:defRPr/>
            </a:pPr>
            <a:r>
              <a:rPr lang="en-US" sz="1400" dirty="0">
                <a:solidFill>
                  <a:schemeClr val="tx1">
                    <a:lumMod val="75000"/>
                    <a:lumOff val="25000"/>
                  </a:schemeClr>
                </a:solidFill>
                <a:latin typeface="Avenir Next Regular"/>
                <a:ea typeface="ＭＳ Ｐゴシック" charset="0"/>
                <a:cs typeface="Avenir Next Regular"/>
              </a:rPr>
              <a:t>the </a:t>
            </a:r>
            <a:r>
              <a:rPr lang="en-US" sz="1400" b="1" dirty="0">
                <a:solidFill>
                  <a:schemeClr val="tx1">
                    <a:lumMod val="75000"/>
                    <a:lumOff val="25000"/>
                  </a:schemeClr>
                </a:solidFill>
                <a:latin typeface="Avenir Next Regular"/>
                <a:ea typeface="ＭＳ Ｐゴシック" charset="0"/>
                <a:cs typeface="Avenir Next Regular"/>
              </a:rPr>
              <a:t>substitution (fixation) rate</a:t>
            </a:r>
            <a:r>
              <a:rPr lang="en-US" sz="1400" dirty="0">
                <a:solidFill>
                  <a:schemeClr val="tx1">
                    <a:lumMod val="75000"/>
                    <a:lumOff val="25000"/>
                  </a:schemeClr>
                </a:solidFill>
                <a:latin typeface="Avenir Next Regular"/>
                <a:ea typeface="ＭＳ Ｐゴシック" charset="0"/>
                <a:cs typeface="Avenir Next Regular"/>
              </a:rPr>
              <a:t>, </a:t>
            </a:r>
            <a:r>
              <a:rPr lang="en-US" sz="1600" i="1" dirty="0">
                <a:solidFill>
                  <a:schemeClr val="tx1">
                    <a:lumMod val="75000"/>
                    <a:lumOff val="25000"/>
                  </a:schemeClr>
                </a:solidFill>
                <a:latin typeface="+mn-lt"/>
                <a:ea typeface="ＭＳ Ｐゴシック" charset="0"/>
                <a:cs typeface="Avenir Next Regular"/>
              </a:rPr>
              <a:t>k</a:t>
            </a:r>
            <a:r>
              <a:rPr lang="en-US" sz="1400" dirty="0">
                <a:solidFill>
                  <a:schemeClr val="tx1">
                    <a:lumMod val="75000"/>
                    <a:lumOff val="25000"/>
                  </a:schemeClr>
                </a:solidFill>
                <a:latin typeface="Avenir Next Regular"/>
                <a:ea typeface="ＭＳ Ｐゴシック" charset="0"/>
                <a:cs typeface="Avenir Next Regular"/>
              </a:rPr>
              <a:t> </a:t>
            </a:r>
          </a:p>
        </p:txBody>
      </p:sp>
      <p:graphicFrame>
        <p:nvGraphicFramePr>
          <p:cNvPr id="14" name="Object 13">
            <a:extLst>
              <a:ext uri="{FF2B5EF4-FFF2-40B4-BE49-F238E27FC236}">
                <a16:creationId xmlns:a16="http://schemas.microsoft.com/office/drawing/2014/main" id="{F3645371-728F-3D48-B0FB-FF23A506B8B5}"/>
              </a:ext>
            </a:extLst>
          </p:cNvPr>
          <p:cNvGraphicFramePr>
            <a:graphicFrameLocks noChangeAspect="1"/>
          </p:cNvGraphicFramePr>
          <p:nvPr>
            <p:extLst>
              <p:ext uri="{D42A27DB-BD31-4B8C-83A1-F6EECF244321}">
                <p14:modId xmlns:p14="http://schemas.microsoft.com/office/powerpoint/2010/main" val="2214827330"/>
              </p:ext>
            </p:extLst>
          </p:nvPr>
        </p:nvGraphicFramePr>
        <p:xfrm>
          <a:off x="7181850" y="4699126"/>
          <a:ext cx="1620838" cy="319087"/>
        </p:xfrm>
        <a:graphic>
          <a:graphicData uri="http://schemas.openxmlformats.org/presentationml/2006/ole">
            <mc:AlternateContent xmlns:mc="http://schemas.openxmlformats.org/markup-compatibility/2006">
              <mc:Choice xmlns:v="urn:schemas-microsoft-com:vml" Requires="v">
                <p:oleObj spid="_x0000_s1807" name="Equation" r:id="rId8" imgW="1028700" imgH="203200" progId="Equation.DSMT4">
                  <p:embed/>
                </p:oleObj>
              </mc:Choice>
              <mc:Fallback>
                <p:oleObj name="Equation" r:id="rId8" imgW="1028700" imgH="203200" progId="Equation.DSMT4">
                  <p:embed/>
                  <p:pic>
                    <p:nvPicPr>
                      <p:cNvPr id="31" name="Object 30">
                        <a:extLst>
                          <a:ext uri="{FF2B5EF4-FFF2-40B4-BE49-F238E27FC236}">
                            <a16:creationId xmlns:a16="http://schemas.microsoft.com/office/drawing/2014/main" id="{265C6E72-D8AB-1247-82E4-BF072DCC459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81850" y="4699126"/>
                        <a:ext cx="1620838" cy="31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 name="Rounded Rectangle 14">
            <a:extLst>
              <a:ext uri="{FF2B5EF4-FFF2-40B4-BE49-F238E27FC236}">
                <a16:creationId xmlns:a16="http://schemas.microsoft.com/office/drawing/2014/main" id="{3504A4AE-1FFD-9643-9B87-F5F8CEA48E1C}"/>
              </a:ext>
            </a:extLst>
          </p:cNvPr>
          <p:cNvSpPr>
            <a:spLocks noChangeArrowheads="1"/>
          </p:cNvSpPr>
          <p:nvPr/>
        </p:nvSpPr>
        <p:spPr bwMode="auto">
          <a:xfrm>
            <a:off x="3578225" y="5565583"/>
            <a:ext cx="5486400" cy="604838"/>
          </a:xfrm>
          <a:prstGeom prst="roundRect">
            <a:avLst>
              <a:gd name="adj" fmla="val 10509"/>
            </a:avLst>
          </a:prstGeom>
          <a:solidFill>
            <a:srgbClr val="BCD2EB"/>
          </a:solidFill>
          <a:ln w="9525">
            <a:solidFill>
              <a:srgbClr val="404040"/>
            </a:solidFill>
            <a:round/>
            <a:headEnd/>
            <a:tailEnd/>
          </a:ln>
          <a:effectLst>
            <a:outerShdw blurRad="180975" dist="63500" dir="2700000" algn="tl" rotWithShape="0">
              <a:srgbClr val="808080">
                <a:alpha val="67000"/>
              </a:srgbClr>
            </a:outerShdw>
          </a:effectLst>
        </p:spPr>
        <p:txBody>
          <a:bodyPr anchor="ctr"/>
          <a:lstStyle/>
          <a:p>
            <a:pPr algn="ctr">
              <a:defRPr/>
            </a:pPr>
            <a:endParaRPr lang="en-US">
              <a:solidFill>
                <a:schemeClr val="lt1"/>
              </a:solidFill>
              <a:latin typeface="+mn-lt"/>
              <a:ea typeface="+mn-ea"/>
            </a:endParaRPr>
          </a:p>
        </p:txBody>
      </p:sp>
      <p:graphicFrame>
        <p:nvGraphicFramePr>
          <p:cNvPr id="16" name="Object 15">
            <a:extLst>
              <a:ext uri="{FF2B5EF4-FFF2-40B4-BE49-F238E27FC236}">
                <a16:creationId xmlns:a16="http://schemas.microsoft.com/office/drawing/2014/main" id="{D2B5A4DD-8B51-7247-A012-BC1F797C013C}"/>
              </a:ext>
            </a:extLst>
          </p:cNvPr>
          <p:cNvGraphicFramePr>
            <a:graphicFrameLocks noChangeAspect="1"/>
          </p:cNvGraphicFramePr>
          <p:nvPr>
            <p:extLst>
              <p:ext uri="{D42A27DB-BD31-4B8C-83A1-F6EECF244321}">
                <p14:modId xmlns:p14="http://schemas.microsoft.com/office/powerpoint/2010/main" val="113856695"/>
              </p:ext>
            </p:extLst>
          </p:nvPr>
        </p:nvGraphicFramePr>
        <p:xfrm>
          <a:off x="7927975" y="5643371"/>
          <a:ext cx="830263" cy="444500"/>
        </p:xfrm>
        <a:graphic>
          <a:graphicData uri="http://schemas.openxmlformats.org/presentationml/2006/ole">
            <mc:AlternateContent xmlns:mc="http://schemas.openxmlformats.org/markup-compatibility/2006">
              <mc:Choice xmlns:v="urn:schemas-microsoft-com:vml" Requires="v">
                <p:oleObj spid="_x0000_s1808" name="Equation" r:id="rId10" imgW="381000" imgH="203200" progId="Equation.DSMT4">
                  <p:embed/>
                </p:oleObj>
              </mc:Choice>
              <mc:Fallback>
                <p:oleObj name="Equation" r:id="rId10" imgW="381000" imgH="203200" progId="Equation.DSMT4">
                  <p:embed/>
                  <p:pic>
                    <p:nvPicPr>
                      <p:cNvPr id="33" name="Object 32">
                        <a:extLst>
                          <a:ext uri="{FF2B5EF4-FFF2-40B4-BE49-F238E27FC236}">
                            <a16:creationId xmlns:a16="http://schemas.microsoft.com/office/drawing/2014/main" id="{681F62F2-9BB9-DB42-9238-1893B6065A8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927975" y="5643371"/>
                        <a:ext cx="830263"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7" name="TextBox 16">
            <a:extLst>
              <a:ext uri="{FF2B5EF4-FFF2-40B4-BE49-F238E27FC236}">
                <a16:creationId xmlns:a16="http://schemas.microsoft.com/office/drawing/2014/main" id="{365BAC85-42F0-C74B-8692-9DE3912CAA46}"/>
              </a:ext>
            </a:extLst>
          </p:cNvPr>
          <p:cNvSpPr txBox="1"/>
          <p:nvPr/>
        </p:nvSpPr>
        <p:spPr>
          <a:xfrm>
            <a:off x="3813175" y="5676708"/>
            <a:ext cx="4264025" cy="352425"/>
          </a:xfrm>
          <a:prstGeom prst="rect">
            <a:avLst/>
          </a:prstGeom>
          <a:noFill/>
        </p:spPr>
        <p:txBody>
          <a:bodyPr>
            <a:spAutoFit/>
          </a:bodyPr>
          <a:lstStyle/>
          <a:p>
            <a:pPr>
              <a:defRPr/>
            </a:pPr>
            <a:r>
              <a:rPr lang="en-US" sz="1700" dirty="0">
                <a:solidFill>
                  <a:schemeClr val="tx1">
                    <a:lumMod val="75000"/>
                    <a:lumOff val="25000"/>
                  </a:schemeClr>
                </a:solidFill>
                <a:latin typeface="Avenir Next Regular"/>
                <a:ea typeface="ＭＳ Ｐゴシック" charset="0"/>
                <a:cs typeface="Avenir Next Regular"/>
              </a:rPr>
              <a:t>the elegant simplicity of </a:t>
            </a:r>
            <a:r>
              <a:rPr lang="en-US" sz="1700" b="1" dirty="0">
                <a:solidFill>
                  <a:schemeClr val="tx1">
                    <a:lumMod val="75000"/>
                    <a:lumOff val="25000"/>
                  </a:schemeClr>
                </a:solidFill>
                <a:latin typeface="Avenir Next Regular"/>
                <a:ea typeface="ＭＳ Ｐゴシック" charset="0"/>
                <a:cs typeface="Avenir Next Regular"/>
              </a:rPr>
              <a:t>neutral theory</a:t>
            </a:r>
            <a:r>
              <a:rPr lang="en-US" sz="1700" dirty="0">
                <a:solidFill>
                  <a:schemeClr val="tx1">
                    <a:lumMod val="75000"/>
                    <a:lumOff val="25000"/>
                  </a:schemeClr>
                </a:solidFill>
                <a:latin typeface="Avenir Next Regular"/>
                <a:ea typeface="ＭＳ Ｐゴシック" charset="0"/>
                <a:cs typeface="Avenir Next Regular"/>
              </a:rPr>
              <a:t>:</a:t>
            </a:r>
          </a:p>
        </p:txBody>
      </p:sp>
    </p:spTree>
    <p:extLst>
      <p:ext uri="{BB962C8B-B14F-4D97-AF65-F5344CB8AC3E}">
        <p14:creationId xmlns:p14="http://schemas.microsoft.com/office/powerpoint/2010/main" val="2623951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a:extLst>
              <a:ext uri="{FF2B5EF4-FFF2-40B4-BE49-F238E27FC236}">
                <a16:creationId xmlns:a16="http://schemas.microsoft.com/office/drawing/2014/main" id="{1C5A1A1E-F5BE-A648-95A2-87921504B180}"/>
              </a:ext>
            </a:extLst>
          </p:cNvPr>
          <p:cNvSpPr>
            <a:spLocks noChangeArrowheads="1"/>
          </p:cNvSpPr>
          <p:nvPr/>
        </p:nvSpPr>
        <p:spPr bwMode="auto">
          <a:xfrm>
            <a:off x="2499012" y="401428"/>
            <a:ext cx="7772400" cy="4111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20000"/>
              </a:spcBef>
            </a:pPr>
            <a:r>
              <a:rPr lang="en-US" altLang="en-US" sz="1800" b="1" dirty="0">
                <a:solidFill>
                  <a:srgbClr val="002060"/>
                </a:solidFill>
                <a:latin typeface="Avenir Next" panose="020B0503020202020204" pitchFamily="34" charset="0"/>
              </a:rPr>
              <a:t>Why is the equilibrium substitution rate </a:t>
            </a:r>
            <a:r>
              <a:rPr lang="en-US" altLang="en-US" sz="1800" b="1" i="1" dirty="0">
                <a:solidFill>
                  <a:srgbClr val="002060"/>
                </a:solidFill>
                <a:latin typeface="Avenir Next" panose="020B0503020202020204" pitchFamily="34" charset="0"/>
              </a:rPr>
              <a:t>k</a:t>
            </a:r>
            <a:r>
              <a:rPr lang="en-US" altLang="en-US" sz="1800" b="1" dirty="0">
                <a:solidFill>
                  <a:srgbClr val="002060"/>
                </a:solidFill>
                <a:latin typeface="Avenir Next" panose="020B0503020202020204" pitchFamily="34" charset="0"/>
              </a:rPr>
              <a:t> = </a:t>
            </a:r>
            <a:r>
              <a:rPr lang="en-CA" altLang="en-US" sz="2000" b="1" i="1" dirty="0" err="1">
                <a:solidFill>
                  <a:srgbClr val="002060"/>
                </a:solidFill>
                <a:latin typeface="Avenir Next" panose="020B0503020202020204" pitchFamily="34" charset="0"/>
                <a:sym typeface="Symbol" pitchFamily="2" charset="2"/>
              </a:rPr>
              <a:t>μ</a:t>
            </a:r>
            <a:r>
              <a:rPr lang="en-US" altLang="en-US" sz="1600" b="1" i="1" dirty="0">
                <a:solidFill>
                  <a:srgbClr val="002060"/>
                </a:solidFill>
                <a:latin typeface="Avenir Next" panose="020B0503020202020204" pitchFamily="34" charset="0"/>
                <a:sym typeface="Symbol" pitchFamily="2" charset="2"/>
              </a:rPr>
              <a:t>?</a:t>
            </a:r>
          </a:p>
        </p:txBody>
      </p:sp>
      <p:sp>
        <p:nvSpPr>
          <p:cNvPr id="5" name="Text Box 5">
            <a:extLst>
              <a:ext uri="{FF2B5EF4-FFF2-40B4-BE49-F238E27FC236}">
                <a16:creationId xmlns:a16="http://schemas.microsoft.com/office/drawing/2014/main" id="{198C28D2-5475-084D-9A64-D26C9364205A}"/>
              </a:ext>
            </a:extLst>
          </p:cNvPr>
          <p:cNvSpPr txBox="1">
            <a:spLocks noChangeArrowheads="1"/>
          </p:cNvSpPr>
          <p:nvPr/>
        </p:nvSpPr>
        <p:spPr bwMode="auto">
          <a:xfrm>
            <a:off x="2407183" y="2525486"/>
            <a:ext cx="8248492" cy="34124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endParaRPr lang="en-US" sz="2000" dirty="0">
              <a:latin typeface="Avenir Next" panose="020B0503020202020204" pitchFamily="34" charset="0"/>
              <a:ea typeface="ＭＳ Ｐゴシック" charset="0"/>
            </a:endParaRPr>
          </a:p>
          <a:p>
            <a:pPr>
              <a:lnSpc>
                <a:spcPct val="150000"/>
              </a:lnSpc>
              <a:spcBef>
                <a:spcPct val="50000"/>
              </a:spcBef>
              <a:defRPr/>
            </a:pPr>
            <a:r>
              <a:rPr lang="en-US" sz="1800" dirty="0">
                <a:latin typeface="Avenir Next" panose="020B0503020202020204" pitchFamily="34" charset="0"/>
                <a:ea typeface="ＭＳ Ｐゴシック" charset="0"/>
              </a:rPr>
              <a:t>In words …  </a:t>
            </a:r>
          </a:p>
          <a:p>
            <a:pPr lvl="1">
              <a:lnSpc>
                <a:spcPct val="150000"/>
              </a:lnSpc>
              <a:spcBef>
                <a:spcPct val="50000"/>
              </a:spcBef>
              <a:defRPr/>
            </a:pPr>
            <a:r>
              <a:rPr lang="en-US" sz="1800" b="1" dirty="0">
                <a:latin typeface="Avenir Next" panose="020B0503020202020204" pitchFamily="34" charset="0"/>
                <a:ea typeface="ＭＳ Ｐゴシック" charset="0"/>
              </a:rPr>
              <a:t>Small populations: </a:t>
            </a:r>
            <a:r>
              <a:rPr lang="en-US" sz="1800" dirty="0">
                <a:latin typeface="Avenir Next" panose="020B0503020202020204" pitchFamily="34" charset="0"/>
                <a:ea typeface="ＭＳ Ｐゴシック" charset="0"/>
              </a:rPr>
              <a:t>lower number of new mutants each generation, but each has a higher probability of fixation</a:t>
            </a:r>
          </a:p>
          <a:p>
            <a:pPr lvl="1">
              <a:lnSpc>
                <a:spcPct val="150000"/>
              </a:lnSpc>
              <a:spcBef>
                <a:spcPct val="50000"/>
              </a:spcBef>
              <a:defRPr/>
            </a:pPr>
            <a:endParaRPr lang="en-US" sz="1800" b="1" dirty="0">
              <a:latin typeface="Avenir Next" panose="020B0503020202020204" pitchFamily="34" charset="0"/>
              <a:ea typeface="ＭＳ Ｐゴシック" charset="0"/>
            </a:endParaRPr>
          </a:p>
          <a:p>
            <a:pPr lvl="1">
              <a:lnSpc>
                <a:spcPct val="150000"/>
              </a:lnSpc>
              <a:spcBef>
                <a:spcPct val="50000"/>
              </a:spcBef>
              <a:defRPr/>
            </a:pPr>
            <a:r>
              <a:rPr lang="en-US" sz="1800" b="1" dirty="0">
                <a:latin typeface="Avenir Next" panose="020B0503020202020204" pitchFamily="34" charset="0"/>
                <a:ea typeface="ＭＳ Ｐゴシック" charset="0"/>
              </a:rPr>
              <a:t>Large populations: </a:t>
            </a:r>
            <a:r>
              <a:rPr lang="en-US" sz="1800" dirty="0">
                <a:latin typeface="Avenir Next" panose="020B0503020202020204" pitchFamily="34" charset="0"/>
                <a:ea typeface="ＭＳ Ｐゴシック" charset="0"/>
              </a:rPr>
              <a:t>higher number of new mutants each generation</a:t>
            </a:r>
            <a:r>
              <a:rPr lang="en-US" dirty="0">
                <a:latin typeface="Avenir Next" panose="020B0503020202020204" pitchFamily="34" charset="0"/>
                <a:ea typeface="ＭＳ Ｐゴシック" charset="0"/>
              </a:rPr>
              <a:t> </a:t>
            </a:r>
            <a:r>
              <a:rPr lang="en-US" sz="1800" dirty="0">
                <a:latin typeface="Avenir Next" panose="020B0503020202020204" pitchFamily="34" charset="0"/>
                <a:ea typeface="ＭＳ Ｐゴシック" charset="0"/>
              </a:rPr>
              <a:t>but probability of fixation is lower</a:t>
            </a:r>
          </a:p>
        </p:txBody>
      </p:sp>
      <p:pic>
        <p:nvPicPr>
          <p:cNvPr id="6" name="Picture 5">
            <a:extLst>
              <a:ext uri="{FF2B5EF4-FFF2-40B4-BE49-F238E27FC236}">
                <a16:creationId xmlns:a16="http://schemas.microsoft.com/office/drawing/2014/main" id="{A95F03B8-98AC-0E46-9BAC-8A23889D25F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96304" y="1534886"/>
            <a:ext cx="30734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7750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6">
            <a:extLst>
              <a:ext uri="{FF2B5EF4-FFF2-40B4-BE49-F238E27FC236}">
                <a16:creationId xmlns:a16="http://schemas.microsoft.com/office/drawing/2014/main" id="{62D6066E-FA88-4E49-B721-26F2D737F7DE}"/>
              </a:ext>
            </a:extLst>
          </p:cNvPr>
          <p:cNvSpPr>
            <a:spLocks noChangeAspect="1" noChangeArrowheads="1" noTextEdit="1"/>
          </p:cNvSpPr>
          <p:nvPr/>
        </p:nvSpPr>
        <p:spPr bwMode="auto">
          <a:xfrm>
            <a:off x="2299369" y="546698"/>
            <a:ext cx="6999200" cy="5441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7" name="Rectangle 16">
            <a:extLst>
              <a:ext uri="{FF2B5EF4-FFF2-40B4-BE49-F238E27FC236}">
                <a16:creationId xmlns:a16="http://schemas.microsoft.com/office/drawing/2014/main" id="{1E69CDF0-615D-1F41-B674-7E11CC82CA73}"/>
              </a:ext>
            </a:extLst>
          </p:cNvPr>
          <p:cNvSpPr>
            <a:spLocks noChangeArrowheads="1"/>
          </p:cNvSpPr>
          <p:nvPr/>
        </p:nvSpPr>
        <p:spPr bwMode="auto">
          <a:xfrm>
            <a:off x="5283502" y="681889"/>
            <a:ext cx="0" cy="369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 name="Rectangle 25">
            <a:extLst>
              <a:ext uri="{FF2B5EF4-FFF2-40B4-BE49-F238E27FC236}">
                <a16:creationId xmlns:a16="http://schemas.microsoft.com/office/drawing/2014/main" id="{577EC685-D449-9748-8707-15113D271A87}"/>
              </a:ext>
            </a:extLst>
          </p:cNvPr>
          <p:cNvSpPr>
            <a:spLocks noChangeArrowheads="1"/>
          </p:cNvSpPr>
          <p:nvPr/>
        </p:nvSpPr>
        <p:spPr bwMode="auto">
          <a:xfrm>
            <a:off x="8175891" y="856515"/>
            <a:ext cx="38100" cy="168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100" b="1" dirty="0">
                <a:solidFill>
                  <a:srgbClr val="333333"/>
                </a:solidFill>
                <a:latin typeface="Arial" panose="020B0604020202020204" pitchFamily="34" charset="0"/>
              </a:rPr>
              <a:t> </a:t>
            </a:r>
            <a:endParaRPr lang="en-US" altLang="en-US" dirty="0"/>
          </a:p>
        </p:txBody>
      </p:sp>
      <p:sp>
        <p:nvSpPr>
          <p:cNvPr id="21" name="Rectangle 41">
            <a:extLst>
              <a:ext uri="{FF2B5EF4-FFF2-40B4-BE49-F238E27FC236}">
                <a16:creationId xmlns:a16="http://schemas.microsoft.com/office/drawing/2014/main" id="{0B8BEB1A-A309-4C47-8FC8-D43E1DF7F7E6}"/>
              </a:ext>
            </a:extLst>
          </p:cNvPr>
          <p:cNvSpPr>
            <a:spLocks noChangeArrowheads="1"/>
          </p:cNvSpPr>
          <p:nvPr/>
        </p:nvSpPr>
        <p:spPr bwMode="auto">
          <a:xfrm>
            <a:off x="4040505" y="1354994"/>
            <a:ext cx="0" cy="369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22" name="Rectangle 43">
            <a:extLst>
              <a:ext uri="{FF2B5EF4-FFF2-40B4-BE49-F238E27FC236}">
                <a16:creationId xmlns:a16="http://schemas.microsoft.com/office/drawing/2014/main" id="{7584D203-9FA0-C241-833F-94612766D555}"/>
              </a:ext>
            </a:extLst>
          </p:cNvPr>
          <p:cNvSpPr>
            <a:spLocks noChangeArrowheads="1"/>
          </p:cNvSpPr>
          <p:nvPr/>
        </p:nvSpPr>
        <p:spPr bwMode="auto">
          <a:xfrm>
            <a:off x="4754871" y="1283556"/>
            <a:ext cx="49212" cy="21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400" b="1">
                <a:solidFill>
                  <a:srgbClr val="333333"/>
                </a:solidFill>
                <a:latin typeface="Arial" panose="020B0604020202020204" pitchFamily="34" charset="0"/>
              </a:rPr>
              <a:t> </a:t>
            </a:r>
            <a:endParaRPr lang="en-US" altLang="en-US"/>
          </a:p>
        </p:txBody>
      </p:sp>
      <p:sp>
        <p:nvSpPr>
          <p:cNvPr id="41" name="Rectangle 65">
            <a:extLst>
              <a:ext uri="{FF2B5EF4-FFF2-40B4-BE49-F238E27FC236}">
                <a16:creationId xmlns:a16="http://schemas.microsoft.com/office/drawing/2014/main" id="{FB87922D-F952-D444-8B69-67D00176900A}"/>
              </a:ext>
            </a:extLst>
          </p:cNvPr>
          <p:cNvSpPr>
            <a:spLocks noChangeArrowheads="1"/>
          </p:cNvSpPr>
          <p:nvPr/>
        </p:nvSpPr>
        <p:spPr bwMode="auto">
          <a:xfrm>
            <a:off x="4038582" y="3877297"/>
            <a:ext cx="0" cy="369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42" name="Rectangle 67">
            <a:extLst>
              <a:ext uri="{FF2B5EF4-FFF2-40B4-BE49-F238E27FC236}">
                <a16:creationId xmlns:a16="http://schemas.microsoft.com/office/drawing/2014/main" id="{B0377CC3-3026-8D47-B5AE-BAE66FE4B7D3}"/>
              </a:ext>
            </a:extLst>
          </p:cNvPr>
          <p:cNvSpPr>
            <a:spLocks noChangeArrowheads="1"/>
          </p:cNvSpPr>
          <p:nvPr/>
        </p:nvSpPr>
        <p:spPr bwMode="auto">
          <a:xfrm>
            <a:off x="4724374" y="3805859"/>
            <a:ext cx="49212" cy="21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400" b="1">
                <a:solidFill>
                  <a:srgbClr val="333333"/>
                </a:solidFill>
                <a:latin typeface="Arial" panose="020B0604020202020204" pitchFamily="34" charset="0"/>
              </a:rPr>
              <a:t> </a:t>
            </a:r>
            <a:endParaRPr lang="en-US" altLang="en-US"/>
          </a:p>
        </p:txBody>
      </p:sp>
      <p:sp>
        <p:nvSpPr>
          <p:cNvPr id="55" name="Rectangle 82">
            <a:extLst>
              <a:ext uri="{FF2B5EF4-FFF2-40B4-BE49-F238E27FC236}">
                <a16:creationId xmlns:a16="http://schemas.microsoft.com/office/drawing/2014/main" id="{F419F038-98F2-0A44-9DAB-F00016D015EB}"/>
              </a:ext>
            </a:extLst>
          </p:cNvPr>
          <p:cNvSpPr>
            <a:spLocks noChangeArrowheads="1"/>
          </p:cNvSpPr>
          <p:nvPr/>
        </p:nvSpPr>
        <p:spPr bwMode="auto">
          <a:xfrm>
            <a:off x="9260140" y="1220055"/>
            <a:ext cx="31750"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808080"/>
                </a:solidFill>
                <a:latin typeface="Arial" panose="020B0604020202020204" pitchFamily="34" charset="0"/>
              </a:rPr>
              <a:t> </a:t>
            </a:r>
            <a:endParaRPr lang="en-US" altLang="en-US"/>
          </a:p>
        </p:txBody>
      </p:sp>
      <p:sp>
        <p:nvSpPr>
          <p:cNvPr id="70" name="TextBox 69">
            <a:extLst>
              <a:ext uri="{FF2B5EF4-FFF2-40B4-BE49-F238E27FC236}">
                <a16:creationId xmlns:a16="http://schemas.microsoft.com/office/drawing/2014/main" id="{27C9213E-F5C0-414A-A8AD-4AE9B2ADAE1E}"/>
              </a:ext>
            </a:extLst>
          </p:cNvPr>
          <p:cNvSpPr txBox="1">
            <a:spLocks noChangeArrowheads="1"/>
          </p:cNvSpPr>
          <p:nvPr/>
        </p:nvSpPr>
        <p:spPr bwMode="auto">
          <a:xfrm>
            <a:off x="4747921" y="1229884"/>
            <a:ext cx="59658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600" b="1" dirty="0">
                <a:solidFill>
                  <a:srgbClr val="CC0000"/>
                </a:solidFill>
                <a:latin typeface="Verdana" panose="020B0604030504040204" pitchFamily="34" charset="0"/>
              </a:rPr>
              <a:t>1                               2                            3  </a:t>
            </a:r>
            <a:r>
              <a:rPr lang="en-US" altLang="en-US" sz="1600" b="1" i="1" dirty="0">
                <a:solidFill>
                  <a:srgbClr val="CC0000"/>
                </a:solidFill>
                <a:latin typeface="Verdana" panose="020B0604030504040204" pitchFamily="34" charset="0"/>
              </a:rPr>
              <a:t>k</a:t>
            </a:r>
            <a:r>
              <a:rPr lang="en-US" altLang="en-US" sz="1600" b="1" dirty="0">
                <a:solidFill>
                  <a:srgbClr val="CC0000"/>
                </a:solidFill>
                <a:latin typeface="Verdana" panose="020B0604030504040204" pitchFamily="34" charset="0"/>
              </a:rPr>
              <a:t>=3</a:t>
            </a:r>
          </a:p>
        </p:txBody>
      </p:sp>
      <p:sp>
        <p:nvSpPr>
          <p:cNvPr id="71" name="TextBox 70">
            <a:extLst>
              <a:ext uri="{FF2B5EF4-FFF2-40B4-BE49-F238E27FC236}">
                <a16:creationId xmlns:a16="http://schemas.microsoft.com/office/drawing/2014/main" id="{2A0D3BB7-5CA4-F944-AABD-70578CB059A5}"/>
              </a:ext>
            </a:extLst>
          </p:cNvPr>
          <p:cNvSpPr txBox="1">
            <a:spLocks noChangeArrowheads="1"/>
          </p:cNvSpPr>
          <p:nvPr/>
        </p:nvSpPr>
        <p:spPr bwMode="auto">
          <a:xfrm>
            <a:off x="4393384" y="3733818"/>
            <a:ext cx="59658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600" b="1" dirty="0">
                <a:solidFill>
                  <a:srgbClr val="CC0000"/>
                </a:solidFill>
                <a:latin typeface="Verdana" panose="020B0604030504040204" pitchFamily="34" charset="0"/>
              </a:rPr>
              <a:t>1                                     2                            3  </a:t>
            </a:r>
            <a:r>
              <a:rPr lang="en-US" altLang="en-US" sz="1600" b="1" i="1" dirty="0">
                <a:solidFill>
                  <a:srgbClr val="CC0000"/>
                </a:solidFill>
                <a:latin typeface="Verdana" panose="020B0604030504040204" pitchFamily="34" charset="0"/>
              </a:rPr>
              <a:t>k</a:t>
            </a:r>
            <a:r>
              <a:rPr lang="en-US" altLang="en-US" sz="1600" b="1" dirty="0">
                <a:solidFill>
                  <a:srgbClr val="CC0000"/>
                </a:solidFill>
                <a:latin typeface="Verdana" panose="020B0604030504040204" pitchFamily="34" charset="0"/>
              </a:rPr>
              <a:t>=3</a:t>
            </a:r>
          </a:p>
        </p:txBody>
      </p:sp>
      <p:grpSp>
        <p:nvGrpSpPr>
          <p:cNvPr id="74" name="Group 73">
            <a:extLst>
              <a:ext uri="{FF2B5EF4-FFF2-40B4-BE49-F238E27FC236}">
                <a16:creationId xmlns:a16="http://schemas.microsoft.com/office/drawing/2014/main" id="{B367578E-5EB5-844F-B2A7-8D4F316A1BC8}"/>
              </a:ext>
            </a:extLst>
          </p:cNvPr>
          <p:cNvGrpSpPr/>
          <p:nvPr/>
        </p:nvGrpSpPr>
        <p:grpSpPr>
          <a:xfrm>
            <a:off x="227198" y="6564425"/>
            <a:ext cx="1264276" cy="261610"/>
            <a:chOff x="4147729" y="6173045"/>
            <a:chExt cx="1264276" cy="261610"/>
          </a:xfrm>
        </p:grpSpPr>
        <p:sp>
          <p:nvSpPr>
            <p:cNvPr id="75" name="TextBox 74">
              <a:extLst>
                <a:ext uri="{FF2B5EF4-FFF2-40B4-BE49-F238E27FC236}">
                  <a16:creationId xmlns:a16="http://schemas.microsoft.com/office/drawing/2014/main" id="{93BE92BE-2EE9-334F-B383-2484D968D80F}"/>
                </a:ext>
              </a:extLst>
            </p:cNvPr>
            <p:cNvSpPr txBox="1"/>
            <p:nvPr/>
          </p:nvSpPr>
          <p:spPr>
            <a:xfrm>
              <a:off x="4260728" y="6173045"/>
              <a:ext cx="1151277" cy="261610"/>
            </a:xfrm>
            <a:prstGeom prst="rect">
              <a:avLst/>
            </a:prstGeom>
            <a:noFill/>
          </p:spPr>
          <p:txBody>
            <a:bodyPr wrap="none" rtlCol="0">
              <a:spAutoFit/>
            </a:bodyPr>
            <a:lstStyle/>
            <a:p>
              <a:r>
                <a:rPr lang="en-US" sz="1050" dirty="0">
                  <a:latin typeface="Avenir Next" panose="020B0503020202020204" pitchFamily="34" charset="0"/>
                </a:rPr>
                <a:t>mutation event</a:t>
              </a:r>
            </a:p>
          </p:txBody>
        </p:sp>
        <p:sp>
          <p:nvSpPr>
            <p:cNvPr id="76" name="Oval 84">
              <a:extLst>
                <a:ext uri="{FF2B5EF4-FFF2-40B4-BE49-F238E27FC236}">
                  <a16:creationId xmlns:a16="http://schemas.microsoft.com/office/drawing/2014/main" id="{0F152178-898C-7349-9A3F-A4D579AC0704}"/>
                </a:ext>
              </a:extLst>
            </p:cNvPr>
            <p:cNvSpPr>
              <a:spLocks noChangeArrowheads="1"/>
            </p:cNvSpPr>
            <p:nvPr/>
          </p:nvSpPr>
          <p:spPr bwMode="auto">
            <a:xfrm>
              <a:off x="4147729" y="6225446"/>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grpSp>
      <p:grpSp>
        <p:nvGrpSpPr>
          <p:cNvPr id="2" name="Group 1">
            <a:extLst>
              <a:ext uri="{FF2B5EF4-FFF2-40B4-BE49-F238E27FC236}">
                <a16:creationId xmlns:a16="http://schemas.microsoft.com/office/drawing/2014/main" id="{1E720F13-FE7F-2648-9FEA-14C6C0DF8228}"/>
              </a:ext>
            </a:extLst>
          </p:cNvPr>
          <p:cNvGrpSpPr/>
          <p:nvPr/>
        </p:nvGrpSpPr>
        <p:grpSpPr>
          <a:xfrm>
            <a:off x="3288832" y="1472470"/>
            <a:ext cx="6063382" cy="1592274"/>
            <a:chOff x="2711319" y="1600806"/>
            <a:chExt cx="6063382" cy="1592274"/>
          </a:xfrm>
        </p:grpSpPr>
        <p:sp>
          <p:nvSpPr>
            <p:cNvPr id="9" name="Rectangle 26">
              <a:extLst>
                <a:ext uri="{FF2B5EF4-FFF2-40B4-BE49-F238E27FC236}">
                  <a16:creationId xmlns:a16="http://schemas.microsoft.com/office/drawing/2014/main" id="{EA1A3572-7ACA-9443-AFBA-608C4CCC6755}"/>
                </a:ext>
              </a:extLst>
            </p:cNvPr>
            <p:cNvSpPr>
              <a:spLocks noChangeArrowheads="1"/>
            </p:cNvSpPr>
            <p:nvPr/>
          </p:nvSpPr>
          <p:spPr bwMode="auto">
            <a:xfrm rot="16200000">
              <a:off x="2256496" y="2140561"/>
              <a:ext cx="1077920" cy="168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100" b="1">
                  <a:solidFill>
                    <a:srgbClr val="333333"/>
                  </a:solidFill>
                  <a:latin typeface="Arial" panose="020B0604020202020204" pitchFamily="34" charset="0"/>
                </a:rPr>
                <a:t>Allele frequency</a:t>
              </a:r>
              <a:endParaRPr lang="en-US" altLang="en-US"/>
            </a:p>
          </p:txBody>
        </p:sp>
        <p:sp>
          <p:nvSpPr>
            <p:cNvPr id="10" name="Rectangle 27">
              <a:extLst>
                <a:ext uri="{FF2B5EF4-FFF2-40B4-BE49-F238E27FC236}">
                  <a16:creationId xmlns:a16="http://schemas.microsoft.com/office/drawing/2014/main" id="{6EACEE90-2EA9-244C-9086-E783F06E3DB5}"/>
                </a:ext>
              </a:extLst>
            </p:cNvPr>
            <p:cNvSpPr>
              <a:spLocks noChangeArrowheads="1"/>
            </p:cNvSpPr>
            <p:nvPr/>
          </p:nvSpPr>
          <p:spPr bwMode="auto">
            <a:xfrm rot="16200000">
              <a:off x="2777200" y="1607157"/>
              <a:ext cx="38100" cy="168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100" b="1">
                  <a:solidFill>
                    <a:srgbClr val="333333"/>
                  </a:solidFill>
                  <a:latin typeface="Arial" panose="020B0604020202020204" pitchFamily="34" charset="0"/>
                </a:rPr>
                <a:t> </a:t>
              </a:r>
              <a:endParaRPr lang="en-US" altLang="en-US"/>
            </a:p>
          </p:txBody>
        </p:sp>
        <p:grpSp>
          <p:nvGrpSpPr>
            <p:cNvPr id="11" name="Group 30">
              <a:extLst>
                <a:ext uri="{FF2B5EF4-FFF2-40B4-BE49-F238E27FC236}">
                  <a16:creationId xmlns:a16="http://schemas.microsoft.com/office/drawing/2014/main" id="{153D925E-A897-5F4D-BBD2-DA4E212C2567}"/>
                </a:ext>
              </a:extLst>
            </p:cNvPr>
            <p:cNvGrpSpPr>
              <a:grpSpLocks/>
            </p:cNvGrpSpPr>
            <p:nvPr/>
          </p:nvGrpSpPr>
          <p:grpSpPr bwMode="auto">
            <a:xfrm>
              <a:off x="3139146" y="1629381"/>
              <a:ext cx="5635555" cy="1195396"/>
              <a:chOff x="1182" y="1288"/>
              <a:chExt cx="3550" cy="753"/>
            </a:xfrm>
          </p:grpSpPr>
          <p:sp>
            <p:nvSpPr>
              <p:cNvPr id="68" name="Rectangle 28">
                <a:extLst>
                  <a:ext uri="{FF2B5EF4-FFF2-40B4-BE49-F238E27FC236}">
                    <a16:creationId xmlns:a16="http://schemas.microsoft.com/office/drawing/2014/main" id="{DC63454F-3DB1-0147-B3FF-2D11CD7DA03A}"/>
                  </a:ext>
                </a:extLst>
              </p:cNvPr>
              <p:cNvSpPr>
                <a:spLocks noChangeArrowheads="1"/>
              </p:cNvSpPr>
              <p:nvPr/>
            </p:nvSpPr>
            <p:spPr bwMode="auto">
              <a:xfrm>
                <a:off x="1182" y="1288"/>
                <a:ext cx="3550" cy="75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a:p>
            </p:txBody>
          </p:sp>
          <p:sp>
            <p:nvSpPr>
              <p:cNvPr id="69" name="Rectangle 29">
                <a:extLst>
                  <a:ext uri="{FF2B5EF4-FFF2-40B4-BE49-F238E27FC236}">
                    <a16:creationId xmlns:a16="http://schemas.microsoft.com/office/drawing/2014/main" id="{F7C75F2B-D960-2B48-980D-ECE4D312D51E}"/>
                  </a:ext>
                </a:extLst>
              </p:cNvPr>
              <p:cNvSpPr>
                <a:spLocks noChangeArrowheads="1"/>
              </p:cNvSpPr>
              <p:nvPr/>
            </p:nvSpPr>
            <p:spPr bwMode="auto">
              <a:xfrm>
                <a:off x="1182" y="1288"/>
                <a:ext cx="3550" cy="753"/>
              </a:xfrm>
              <a:prstGeom prst="rect">
                <a:avLst/>
              </a:prstGeom>
              <a:noFill/>
              <a:ln w="14288" cap="rnd">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a:p>
            </p:txBody>
          </p:sp>
        </p:grpSp>
        <p:sp>
          <p:nvSpPr>
            <p:cNvPr id="12" name="Freeform 31">
              <a:extLst>
                <a:ext uri="{FF2B5EF4-FFF2-40B4-BE49-F238E27FC236}">
                  <a16:creationId xmlns:a16="http://schemas.microsoft.com/office/drawing/2014/main" id="{15978A65-9208-8547-88FE-A17CDCC20786}"/>
                </a:ext>
              </a:extLst>
            </p:cNvPr>
            <p:cNvSpPr>
              <a:spLocks noEditPoints="1"/>
            </p:cNvSpPr>
            <p:nvPr/>
          </p:nvSpPr>
          <p:spPr bwMode="auto">
            <a:xfrm>
              <a:off x="3193120" y="1618268"/>
              <a:ext cx="1125523" cy="1263659"/>
            </a:xfrm>
            <a:custGeom>
              <a:avLst/>
              <a:gdLst>
                <a:gd name="T0" fmla="*/ 0 w 7720"/>
                <a:gd name="T1" fmla="*/ 0 h 8665"/>
                <a:gd name="T2" fmla="*/ 0 w 7720"/>
                <a:gd name="T3" fmla="*/ 0 h 8665"/>
                <a:gd name="T4" fmla="*/ 0 w 7720"/>
                <a:gd name="T5" fmla="*/ 0 h 8665"/>
                <a:gd name="T6" fmla="*/ 0 w 7720"/>
                <a:gd name="T7" fmla="*/ 0 h 8665"/>
                <a:gd name="T8" fmla="*/ 0 w 7720"/>
                <a:gd name="T9" fmla="*/ 0 h 8665"/>
                <a:gd name="T10" fmla="*/ 0 w 7720"/>
                <a:gd name="T11" fmla="*/ 0 h 8665"/>
                <a:gd name="T12" fmla="*/ 0 w 7720"/>
                <a:gd name="T13" fmla="*/ 0 h 8665"/>
                <a:gd name="T14" fmla="*/ 0 w 7720"/>
                <a:gd name="T15" fmla="*/ 0 h 8665"/>
                <a:gd name="T16" fmla="*/ 0 w 7720"/>
                <a:gd name="T17" fmla="*/ 0 h 8665"/>
                <a:gd name="T18" fmla="*/ 0 w 7720"/>
                <a:gd name="T19" fmla="*/ 0 h 8665"/>
                <a:gd name="T20" fmla="*/ 0 w 7720"/>
                <a:gd name="T21" fmla="*/ 0 h 8665"/>
                <a:gd name="T22" fmla="*/ 0 w 7720"/>
                <a:gd name="T23" fmla="*/ 0 h 8665"/>
                <a:gd name="T24" fmla="*/ 0 w 7720"/>
                <a:gd name="T25" fmla="*/ 0 h 8665"/>
                <a:gd name="T26" fmla="*/ 0 w 7720"/>
                <a:gd name="T27" fmla="*/ 0 h 8665"/>
                <a:gd name="T28" fmla="*/ 0 w 7720"/>
                <a:gd name="T29" fmla="*/ 0 h 8665"/>
                <a:gd name="T30" fmla="*/ 0 w 7720"/>
                <a:gd name="T31" fmla="*/ 0 h 8665"/>
                <a:gd name="T32" fmla="*/ 0 w 7720"/>
                <a:gd name="T33" fmla="*/ 0 h 8665"/>
                <a:gd name="T34" fmla="*/ 0 w 7720"/>
                <a:gd name="T35" fmla="*/ 0 h 8665"/>
                <a:gd name="T36" fmla="*/ 0 w 7720"/>
                <a:gd name="T37" fmla="*/ 0 h 8665"/>
                <a:gd name="T38" fmla="*/ 0 w 7720"/>
                <a:gd name="T39" fmla="*/ 0 h 8665"/>
                <a:gd name="T40" fmla="*/ 0 w 7720"/>
                <a:gd name="T41" fmla="*/ 0 h 8665"/>
                <a:gd name="T42" fmla="*/ 0 w 7720"/>
                <a:gd name="T43" fmla="*/ 0 h 8665"/>
                <a:gd name="T44" fmla="*/ 0 w 7720"/>
                <a:gd name="T45" fmla="*/ 0 h 8665"/>
                <a:gd name="T46" fmla="*/ 0 w 7720"/>
                <a:gd name="T47" fmla="*/ 0 h 8665"/>
                <a:gd name="T48" fmla="*/ 0 w 7720"/>
                <a:gd name="T49" fmla="*/ 0 h 8665"/>
                <a:gd name="T50" fmla="*/ 0 w 7720"/>
                <a:gd name="T51" fmla="*/ 0 h 8665"/>
                <a:gd name="T52" fmla="*/ 0 w 7720"/>
                <a:gd name="T53" fmla="*/ 0 h 8665"/>
                <a:gd name="T54" fmla="*/ 0 w 7720"/>
                <a:gd name="T55" fmla="*/ 0 h 8665"/>
                <a:gd name="T56" fmla="*/ 0 w 7720"/>
                <a:gd name="T57" fmla="*/ 0 h 8665"/>
                <a:gd name="T58" fmla="*/ 0 w 7720"/>
                <a:gd name="T59" fmla="*/ 0 h 8665"/>
                <a:gd name="T60" fmla="*/ 0 w 7720"/>
                <a:gd name="T61" fmla="*/ 0 h 8665"/>
                <a:gd name="T62" fmla="*/ 0 w 7720"/>
                <a:gd name="T63" fmla="*/ 0 h 8665"/>
                <a:gd name="T64" fmla="*/ 0 w 7720"/>
                <a:gd name="T65" fmla="*/ 0 h 8665"/>
                <a:gd name="T66" fmla="*/ 0 w 7720"/>
                <a:gd name="T67" fmla="*/ 0 h 8665"/>
                <a:gd name="T68" fmla="*/ 0 w 7720"/>
                <a:gd name="T69" fmla="*/ 0 h 8665"/>
                <a:gd name="T70" fmla="*/ 0 w 7720"/>
                <a:gd name="T71" fmla="*/ 0 h 8665"/>
                <a:gd name="T72" fmla="*/ 0 w 7720"/>
                <a:gd name="T73" fmla="*/ 0 h 8665"/>
                <a:gd name="T74" fmla="*/ 0 w 7720"/>
                <a:gd name="T75" fmla="*/ 0 h 8665"/>
                <a:gd name="T76" fmla="*/ 0 w 7720"/>
                <a:gd name="T77" fmla="*/ 0 h 8665"/>
                <a:gd name="T78" fmla="*/ 0 w 7720"/>
                <a:gd name="T79" fmla="*/ 0 h 8665"/>
                <a:gd name="T80" fmla="*/ 0 w 7720"/>
                <a:gd name="T81" fmla="*/ 0 h 8665"/>
                <a:gd name="T82" fmla="*/ 0 w 7720"/>
                <a:gd name="T83" fmla="*/ 0 h 8665"/>
                <a:gd name="T84" fmla="*/ 0 w 7720"/>
                <a:gd name="T85" fmla="*/ 0 h 8665"/>
                <a:gd name="T86" fmla="*/ 0 w 7720"/>
                <a:gd name="T87" fmla="*/ 0 h 8665"/>
                <a:gd name="T88" fmla="*/ 0 w 7720"/>
                <a:gd name="T89" fmla="*/ 0 h 8665"/>
                <a:gd name="T90" fmla="*/ 0 w 7720"/>
                <a:gd name="T91" fmla="*/ 0 h 8665"/>
                <a:gd name="T92" fmla="*/ 0 w 7720"/>
                <a:gd name="T93" fmla="*/ 0 h 8665"/>
                <a:gd name="T94" fmla="*/ 0 w 7720"/>
                <a:gd name="T95" fmla="*/ 0 h 8665"/>
                <a:gd name="T96" fmla="*/ 0 w 7720"/>
                <a:gd name="T97" fmla="*/ 0 h 8665"/>
                <a:gd name="T98" fmla="*/ 0 w 7720"/>
                <a:gd name="T99" fmla="*/ 0 h 8665"/>
                <a:gd name="T100" fmla="*/ 0 w 7720"/>
                <a:gd name="T101" fmla="*/ 0 h 8665"/>
                <a:gd name="T102" fmla="*/ 0 w 7720"/>
                <a:gd name="T103" fmla="*/ 0 h 8665"/>
                <a:gd name="T104" fmla="*/ 0 w 7720"/>
                <a:gd name="T105" fmla="*/ 0 h 8665"/>
                <a:gd name="T106" fmla="*/ 0 w 7720"/>
                <a:gd name="T107" fmla="*/ 0 h 8665"/>
                <a:gd name="T108" fmla="*/ 0 w 7720"/>
                <a:gd name="T109" fmla="*/ 0 h 8665"/>
                <a:gd name="T110" fmla="*/ 0 w 7720"/>
                <a:gd name="T111" fmla="*/ 0 h 8665"/>
                <a:gd name="T112" fmla="*/ 0 w 7720"/>
                <a:gd name="T113" fmla="*/ 0 h 866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20" h="8665">
                  <a:moveTo>
                    <a:pt x="393" y="8177"/>
                  </a:moveTo>
                  <a:lnTo>
                    <a:pt x="683" y="7887"/>
                  </a:lnTo>
                  <a:cubicBezTo>
                    <a:pt x="689" y="7882"/>
                    <a:pt x="695" y="7878"/>
                    <a:pt x="701" y="7875"/>
                  </a:cubicBezTo>
                  <a:lnTo>
                    <a:pt x="771" y="7841"/>
                  </a:lnTo>
                  <a:lnTo>
                    <a:pt x="847" y="7800"/>
                  </a:lnTo>
                  <a:lnTo>
                    <a:pt x="889" y="7774"/>
                  </a:lnTo>
                  <a:lnTo>
                    <a:pt x="939" y="7743"/>
                  </a:lnTo>
                  <a:lnTo>
                    <a:pt x="1044" y="7675"/>
                  </a:lnTo>
                  <a:lnTo>
                    <a:pt x="1092" y="7645"/>
                  </a:lnTo>
                  <a:lnTo>
                    <a:pt x="1129" y="7621"/>
                  </a:lnTo>
                  <a:lnTo>
                    <a:pt x="1155" y="7604"/>
                  </a:lnTo>
                  <a:lnTo>
                    <a:pt x="1163" y="7598"/>
                  </a:lnTo>
                  <a:lnTo>
                    <a:pt x="1137" y="7632"/>
                  </a:lnTo>
                  <a:lnTo>
                    <a:pt x="1157" y="7574"/>
                  </a:lnTo>
                  <a:lnTo>
                    <a:pt x="1171" y="7531"/>
                  </a:lnTo>
                  <a:lnTo>
                    <a:pt x="1181" y="7500"/>
                  </a:lnTo>
                  <a:lnTo>
                    <a:pt x="1187" y="7481"/>
                  </a:lnTo>
                  <a:lnTo>
                    <a:pt x="1189" y="7472"/>
                  </a:lnTo>
                  <a:lnTo>
                    <a:pt x="1190" y="7469"/>
                  </a:lnTo>
                  <a:cubicBezTo>
                    <a:pt x="1197" y="7442"/>
                    <a:pt x="1219" y="7422"/>
                    <a:pt x="1247" y="7419"/>
                  </a:cubicBezTo>
                  <a:cubicBezTo>
                    <a:pt x="1275" y="7416"/>
                    <a:pt x="1302" y="7431"/>
                    <a:pt x="1314" y="7456"/>
                  </a:cubicBezTo>
                  <a:lnTo>
                    <a:pt x="1317" y="7462"/>
                  </a:lnTo>
                  <a:lnTo>
                    <a:pt x="1312" y="7454"/>
                  </a:lnTo>
                  <a:lnTo>
                    <a:pt x="1321" y="7467"/>
                  </a:lnTo>
                  <a:lnTo>
                    <a:pt x="1283" y="7440"/>
                  </a:lnTo>
                  <a:lnTo>
                    <a:pt x="1307" y="7446"/>
                  </a:lnTo>
                  <a:lnTo>
                    <a:pt x="1278" y="7445"/>
                  </a:lnTo>
                  <a:lnTo>
                    <a:pt x="1299" y="7441"/>
                  </a:lnTo>
                  <a:lnTo>
                    <a:pt x="1284" y="7446"/>
                  </a:lnTo>
                  <a:lnTo>
                    <a:pt x="1311" y="7434"/>
                  </a:lnTo>
                  <a:lnTo>
                    <a:pt x="1341" y="7416"/>
                  </a:lnTo>
                  <a:lnTo>
                    <a:pt x="1382" y="7388"/>
                  </a:lnTo>
                  <a:lnTo>
                    <a:pt x="1372" y="7395"/>
                  </a:lnTo>
                  <a:lnTo>
                    <a:pt x="1406" y="7361"/>
                  </a:lnTo>
                  <a:lnTo>
                    <a:pt x="1398" y="7371"/>
                  </a:lnTo>
                  <a:lnTo>
                    <a:pt x="1425" y="7331"/>
                  </a:lnTo>
                  <a:lnTo>
                    <a:pt x="1471" y="7253"/>
                  </a:lnTo>
                  <a:lnTo>
                    <a:pt x="1463" y="7273"/>
                  </a:lnTo>
                  <a:lnTo>
                    <a:pt x="1491" y="7140"/>
                  </a:lnTo>
                  <a:lnTo>
                    <a:pt x="1524" y="7016"/>
                  </a:lnTo>
                  <a:lnTo>
                    <a:pt x="1565" y="6903"/>
                  </a:lnTo>
                  <a:lnTo>
                    <a:pt x="1619" y="6797"/>
                  </a:lnTo>
                  <a:cubicBezTo>
                    <a:pt x="1621" y="6794"/>
                    <a:pt x="1623" y="6791"/>
                    <a:pt x="1626" y="6788"/>
                  </a:cubicBezTo>
                  <a:lnTo>
                    <a:pt x="1691" y="6703"/>
                  </a:lnTo>
                  <a:cubicBezTo>
                    <a:pt x="1693" y="6699"/>
                    <a:pt x="1696" y="6696"/>
                    <a:pt x="1700" y="6693"/>
                  </a:cubicBezTo>
                  <a:lnTo>
                    <a:pt x="1785" y="6619"/>
                  </a:lnTo>
                  <a:cubicBezTo>
                    <a:pt x="1787" y="6617"/>
                    <a:pt x="1790" y="6615"/>
                    <a:pt x="1793" y="6613"/>
                  </a:cubicBezTo>
                  <a:lnTo>
                    <a:pt x="1844" y="6581"/>
                  </a:lnTo>
                  <a:lnTo>
                    <a:pt x="1903" y="6548"/>
                  </a:lnTo>
                  <a:lnTo>
                    <a:pt x="1974" y="6518"/>
                  </a:lnTo>
                  <a:lnTo>
                    <a:pt x="2047" y="6492"/>
                  </a:lnTo>
                  <a:lnTo>
                    <a:pt x="2032" y="6499"/>
                  </a:lnTo>
                  <a:lnTo>
                    <a:pt x="2078" y="6468"/>
                  </a:lnTo>
                  <a:lnTo>
                    <a:pt x="2116" y="6441"/>
                  </a:lnTo>
                  <a:lnTo>
                    <a:pt x="2144" y="6418"/>
                  </a:lnTo>
                  <a:lnTo>
                    <a:pt x="2168" y="6396"/>
                  </a:lnTo>
                  <a:lnTo>
                    <a:pt x="2208" y="6355"/>
                  </a:lnTo>
                  <a:lnTo>
                    <a:pt x="2241" y="6318"/>
                  </a:lnTo>
                  <a:lnTo>
                    <a:pt x="2284" y="6280"/>
                  </a:lnTo>
                  <a:cubicBezTo>
                    <a:pt x="2287" y="6277"/>
                    <a:pt x="2290" y="6275"/>
                    <a:pt x="2294" y="6273"/>
                  </a:cubicBezTo>
                  <a:lnTo>
                    <a:pt x="2345" y="6242"/>
                  </a:lnTo>
                  <a:lnTo>
                    <a:pt x="2385" y="6223"/>
                  </a:lnTo>
                  <a:lnTo>
                    <a:pt x="2429" y="6206"/>
                  </a:lnTo>
                  <a:lnTo>
                    <a:pt x="2482" y="6190"/>
                  </a:lnTo>
                  <a:lnTo>
                    <a:pt x="2542" y="6174"/>
                  </a:lnTo>
                  <a:lnTo>
                    <a:pt x="2520" y="6184"/>
                  </a:lnTo>
                  <a:lnTo>
                    <a:pt x="2600" y="6127"/>
                  </a:lnTo>
                  <a:lnTo>
                    <a:pt x="2676" y="6069"/>
                  </a:lnTo>
                  <a:lnTo>
                    <a:pt x="2760" y="6013"/>
                  </a:lnTo>
                  <a:cubicBezTo>
                    <a:pt x="2764" y="6011"/>
                    <a:pt x="2767" y="6009"/>
                    <a:pt x="2770" y="6008"/>
                  </a:cubicBezTo>
                  <a:lnTo>
                    <a:pt x="2859" y="5968"/>
                  </a:lnTo>
                  <a:cubicBezTo>
                    <a:pt x="2862" y="5966"/>
                    <a:pt x="2865" y="5965"/>
                    <a:pt x="2869" y="5964"/>
                  </a:cubicBezTo>
                  <a:lnTo>
                    <a:pt x="2952" y="5941"/>
                  </a:lnTo>
                  <a:lnTo>
                    <a:pt x="3038" y="5921"/>
                  </a:lnTo>
                  <a:lnTo>
                    <a:pt x="3115" y="5897"/>
                  </a:lnTo>
                  <a:lnTo>
                    <a:pt x="3105" y="5901"/>
                  </a:lnTo>
                  <a:lnTo>
                    <a:pt x="3180" y="5864"/>
                  </a:lnTo>
                  <a:lnTo>
                    <a:pt x="3218" y="5838"/>
                  </a:lnTo>
                  <a:lnTo>
                    <a:pt x="3271" y="5805"/>
                  </a:lnTo>
                  <a:lnTo>
                    <a:pt x="3379" y="5737"/>
                  </a:lnTo>
                  <a:lnTo>
                    <a:pt x="3427" y="5707"/>
                  </a:lnTo>
                  <a:lnTo>
                    <a:pt x="3467" y="5683"/>
                  </a:lnTo>
                  <a:lnTo>
                    <a:pt x="3493" y="5667"/>
                  </a:lnTo>
                  <a:lnTo>
                    <a:pt x="3503" y="5660"/>
                  </a:lnTo>
                  <a:lnTo>
                    <a:pt x="3482" y="5680"/>
                  </a:lnTo>
                  <a:lnTo>
                    <a:pt x="3517" y="5628"/>
                  </a:lnTo>
                  <a:lnTo>
                    <a:pt x="3543" y="5589"/>
                  </a:lnTo>
                  <a:lnTo>
                    <a:pt x="3560" y="5562"/>
                  </a:lnTo>
                  <a:lnTo>
                    <a:pt x="3574" y="5542"/>
                  </a:lnTo>
                  <a:lnTo>
                    <a:pt x="3582" y="5529"/>
                  </a:lnTo>
                  <a:lnTo>
                    <a:pt x="3591" y="5518"/>
                  </a:lnTo>
                  <a:cubicBezTo>
                    <a:pt x="3600" y="5507"/>
                    <a:pt x="3613" y="5499"/>
                    <a:pt x="3626" y="5496"/>
                  </a:cubicBezTo>
                  <a:lnTo>
                    <a:pt x="3634" y="5494"/>
                  </a:lnTo>
                  <a:cubicBezTo>
                    <a:pt x="3641" y="5492"/>
                    <a:pt x="3648" y="5491"/>
                    <a:pt x="3655" y="5492"/>
                  </a:cubicBezTo>
                  <a:lnTo>
                    <a:pt x="3669" y="5493"/>
                  </a:lnTo>
                  <a:lnTo>
                    <a:pt x="3654" y="5494"/>
                  </a:lnTo>
                  <a:lnTo>
                    <a:pt x="3667" y="5492"/>
                  </a:lnTo>
                  <a:lnTo>
                    <a:pt x="3657" y="5494"/>
                  </a:lnTo>
                  <a:lnTo>
                    <a:pt x="3676" y="5488"/>
                  </a:lnTo>
                  <a:lnTo>
                    <a:pt x="3668" y="5491"/>
                  </a:lnTo>
                  <a:lnTo>
                    <a:pt x="3695" y="5478"/>
                  </a:lnTo>
                  <a:lnTo>
                    <a:pt x="3728" y="5461"/>
                  </a:lnTo>
                  <a:lnTo>
                    <a:pt x="3771" y="5434"/>
                  </a:lnTo>
                  <a:lnTo>
                    <a:pt x="3829" y="5396"/>
                  </a:lnTo>
                  <a:lnTo>
                    <a:pt x="3866" y="5365"/>
                  </a:lnTo>
                  <a:lnTo>
                    <a:pt x="3899" y="5330"/>
                  </a:lnTo>
                  <a:lnTo>
                    <a:pt x="3938" y="5289"/>
                  </a:lnTo>
                  <a:lnTo>
                    <a:pt x="3981" y="5248"/>
                  </a:lnTo>
                  <a:cubicBezTo>
                    <a:pt x="3983" y="5246"/>
                    <a:pt x="3986" y="5243"/>
                    <a:pt x="3989" y="5241"/>
                  </a:cubicBezTo>
                  <a:lnTo>
                    <a:pt x="4070" y="5187"/>
                  </a:lnTo>
                  <a:lnTo>
                    <a:pt x="4151" y="5135"/>
                  </a:lnTo>
                  <a:lnTo>
                    <a:pt x="4131" y="5155"/>
                  </a:lnTo>
                  <a:lnTo>
                    <a:pt x="4156" y="5115"/>
                  </a:lnTo>
                  <a:lnTo>
                    <a:pt x="4179" y="5076"/>
                  </a:lnTo>
                  <a:lnTo>
                    <a:pt x="4207" y="5033"/>
                  </a:lnTo>
                  <a:cubicBezTo>
                    <a:pt x="4209" y="5029"/>
                    <a:pt x="4212" y="5026"/>
                    <a:pt x="4215" y="5022"/>
                  </a:cubicBezTo>
                  <a:lnTo>
                    <a:pt x="4249" y="4988"/>
                  </a:lnTo>
                  <a:cubicBezTo>
                    <a:pt x="4255" y="4982"/>
                    <a:pt x="4262" y="4978"/>
                    <a:pt x="4270" y="4974"/>
                  </a:cubicBezTo>
                  <a:lnTo>
                    <a:pt x="4309" y="4957"/>
                  </a:lnTo>
                  <a:cubicBezTo>
                    <a:pt x="4314" y="4955"/>
                    <a:pt x="4320" y="4953"/>
                    <a:pt x="4326" y="4952"/>
                  </a:cubicBezTo>
                  <a:lnTo>
                    <a:pt x="4370" y="4946"/>
                  </a:lnTo>
                  <a:lnTo>
                    <a:pt x="4412" y="4940"/>
                  </a:lnTo>
                  <a:lnTo>
                    <a:pt x="4397" y="4944"/>
                  </a:lnTo>
                  <a:lnTo>
                    <a:pt x="4416" y="4936"/>
                  </a:lnTo>
                  <a:lnTo>
                    <a:pt x="4403" y="4943"/>
                  </a:lnTo>
                  <a:lnTo>
                    <a:pt x="4420" y="4931"/>
                  </a:lnTo>
                  <a:lnTo>
                    <a:pt x="4402" y="4950"/>
                  </a:lnTo>
                  <a:lnTo>
                    <a:pt x="4424" y="4915"/>
                  </a:lnTo>
                  <a:lnTo>
                    <a:pt x="4416" y="4935"/>
                  </a:lnTo>
                  <a:lnTo>
                    <a:pt x="4426" y="4894"/>
                  </a:lnTo>
                  <a:lnTo>
                    <a:pt x="4434" y="4852"/>
                  </a:lnTo>
                  <a:cubicBezTo>
                    <a:pt x="4435" y="4848"/>
                    <a:pt x="4436" y="4845"/>
                    <a:pt x="4437" y="4841"/>
                  </a:cubicBezTo>
                  <a:lnTo>
                    <a:pt x="4453" y="4800"/>
                  </a:lnTo>
                  <a:cubicBezTo>
                    <a:pt x="4455" y="4796"/>
                    <a:pt x="4457" y="4792"/>
                    <a:pt x="4459" y="4788"/>
                  </a:cubicBezTo>
                  <a:lnTo>
                    <a:pt x="4493" y="4735"/>
                  </a:lnTo>
                  <a:lnTo>
                    <a:pt x="4536" y="4674"/>
                  </a:lnTo>
                  <a:lnTo>
                    <a:pt x="4582" y="4612"/>
                  </a:lnTo>
                  <a:lnTo>
                    <a:pt x="4627" y="4552"/>
                  </a:lnTo>
                  <a:lnTo>
                    <a:pt x="4669" y="4499"/>
                  </a:lnTo>
                  <a:lnTo>
                    <a:pt x="4703" y="4456"/>
                  </a:lnTo>
                  <a:lnTo>
                    <a:pt x="4726" y="4427"/>
                  </a:lnTo>
                  <a:lnTo>
                    <a:pt x="4734" y="4417"/>
                  </a:lnTo>
                  <a:lnTo>
                    <a:pt x="4722" y="4441"/>
                  </a:lnTo>
                  <a:lnTo>
                    <a:pt x="4841" y="4002"/>
                  </a:lnTo>
                  <a:lnTo>
                    <a:pt x="4894" y="3782"/>
                  </a:lnTo>
                  <a:lnTo>
                    <a:pt x="4939" y="3558"/>
                  </a:lnTo>
                  <a:lnTo>
                    <a:pt x="4943" y="3505"/>
                  </a:lnTo>
                  <a:lnTo>
                    <a:pt x="4950" y="3432"/>
                  </a:lnTo>
                  <a:lnTo>
                    <a:pt x="4958" y="3351"/>
                  </a:lnTo>
                  <a:lnTo>
                    <a:pt x="4967" y="3261"/>
                  </a:lnTo>
                  <a:lnTo>
                    <a:pt x="4979" y="3163"/>
                  </a:lnTo>
                  <a:lnTo>
                    <a:pt x="4993" y="3061"/>
                  </a:lnTo>
                  <a:lnTo>
                    <a:pt x="5030" y="2849"/>
                  </a:lnTo>
                  <a:lnTo>
                    <a:pt x="5078" y="2637"/>
                  </a:lnTo>
                  <a:lnTo>
                    <a:pt x="5108" y="2533"/>
                  </a:lnTo>
                  <a:lnTo>
                    <a:pt x="5144" y="2434"/>
                  </a:lnTo>
                  <a:lnTo>
                    <a:pt x="5182" y="2342"/>
                  </a:lnTo>
                  <a:lnTo>
                    <a:pt x="5226" y="2256"/>
                  </a:lnTo>
                  <a:lnTo>
                    <a:pt x="5277" y="2180"/>
                  </a:lnTo>
                  <a:lnTo>
                    <a:pt x="5334" y="2113"/>
                  </a:lnTo>
                  <a:cubicBezTo>
                    <a:pt x="5337" y="2111"/>
                    <a:pt x="5339" y="2108"/>
                    <a:pt x="5342" y="2106"/>
                  </a:cubicBezTo>
                  <a:lnTo>
                    <a:pt x="5378" y="2076"/>
                  </a:lnTo>
                  <a:lnTo>
                    <a:pt x="5428" y="2042"/>
                  </a:lnTo>
                  <a:lnTo>
                    <a:pt x="5538" y="1980"/>
                  </a:lnTo>
                  <a:lnTo>
                    <a:pt x="5649" y="1927"/>
                  </a:lnTo>
                  <a:lnTo>
                    <a:pt x="5696" y="1905"/>
                  </a:lnTo>
                  <a:lnTo>
                    <a:pt x="5736" y="1886"/>
                  </a:lnTo>
                  <a:lnTo>
                    <a:pt x="5709" y="1910"/>
                  </a:lnTo>
                  <a:lnTo>
                    <a:pt x="5756" y="1839"/>
                  </a:lnTo>
                  <a:lnTo>
                    <a:pt x="5787" y="1782"/>
                  </a:lnTo>
                  <a:lnTo>
                    <a:pt x="5815" y="1730"/>
                  </a:lnTo>
                  <a:lnTo>
                    <a:pt x="5841" y="1682"/>
                  </a:lnTo>
                  <a:lnTo>
                    <a:pt x="5872" y="1633"/>
                  </a:lnTo>
                  <a:cubicBezTo>
                    <a:pt x="5874" y="1630"/>
                    <a:pt x="5876" y="1628"/>
                    <a:pt x="5879" y="1625"/>
                  </a:cubicBezTo>
                  <a:lnTo>
                    <a:pt x="5918" y="1581"/>
                  </a:lnTo>
                  <a:cubicBezTo>
                    <a:pt x="5920" y="1579"/>
                    <a:pt x="5922" y="1577"/>
                    <a:pt x="5924" y="1575"/>
                  </a:cubicBezTo>
                  <a:lnTo>
                    <a:pt x="5977" y="1530"/>
                  </a:lnTo>
                  <a:lnTo>
                    <a:pt x="6013" y="1502"/>
                  </a:lnTo>
                  <a:lnTo>
                    <a:pt x="6056" y="1474"/>
                  </a:lnTo>
                  <a:lnTo>
                    <a:pt x="6036" y="1495"/>
                  </a:lnTo>
                  <a:lnTo>
                    <a:pt x="6089" y="1411"/>
                  </a:lnTo>
                  <a:lnTo>
                    <a:pt x="6134" y="1330"/>
                  </a:lnTo>
                  <a:lnTo>
                    <a:pt x="6223" y="1168"/>
                  </a:lnTo>
                  <a:lnTo>
                    <a:pt x="6272" y="1087"/>
                  </a:lnTo>
                  <a:lnTo>
                    <a:pt x="6329" y="1008"/>
                  </a:lnTo>
                  <a:lnTo>
                    <a:pt x="6397" y="930"/>
                  </a:lnTo>
                  <a:lnTo>
                    <a:pt x="6480" y="854"/>
                  </a:lnTo>
                  <a:lnTo>
                    <a:pt x="6564" y="792"/>
                  </a:lnTo>
                  <a:lnTo>
                    <a:pt x="6652" y="741"/>
                  </a:lnTo>
                  <a:cubicBezTo>
                    <a:pt x="6655" y="739"/>
                    <a:pt x="6658" y="737"/>
                    <a:pt x="6661" y="736"/>
                  </a:cubicBezTo>
                  <a:lnTo>
                    <a:pt x="6705" y="719"/>
                  </a:lnTo>
                  <a:lnTo>
                    <a:pt x="6758" y="701"/>
                  </a:lnTo>
                  <a:lnTo>
                    <a:pt x="6868" y="666"/>
                  </a:lnTo>
                  <a:lnTo>
                    <a:pt x="6918" y="651"/>
                  </a:lnTo>
                  <a:lnTo>
                    <a:pt x="6958" y="639"/>
                  </a:lnTo>
                  <a:lnTo>
                    <a:pt x="6987" y="632"/>
                  </a:lnTo>
                  <a:lnTo>
                    <a:pt x="6994" y="630"/>
                  </a:lnTo>
                  <a:lnTo>
                    <a:pt x="6979" y="636"/>
                  </a:lnTo>
                  <a:lnTo>
                    <a:pt x="7061" y="587"/>
                  </a:lnTo>
                  <a:lnTo>
                    <a:pt x="7101" y="562"/>
                  </a:lnTo>
                  <a:lnTo>
                    <a:pt x="7132" y="536"/>
                  </a:lnTo>
                  <a:lnTo>
                    <a:pt x="7122" y="546"/>
                  </a:lnTo>
                  <a:lnTo>
                    <a:pt x="7152" y="508"/>
                  </a:lnTo>
                  <a:lnTo>
                    <a:pt x="7173" y="474"/>
                  </a:lnTo>
                  <a:lnTo>
                    <a:pt x="7196" y="434"/>
                  </a:lnTo>
                  <a:cubicBezTo>
                    <a:pt x="7198" y="430"/>
                    <a:pt x="7200" y="427"/>
                    <a:pt x="7203" y="424"/>
                  </a:cubicBezTo>
                  <a:lnTo>
                    <a:pt x="7233" y="389"/>
                  </a:lnTo>
                  <a:cubicBezTo>
                    <a:pt x="7236" y="386"/>
                    <a:pt x="7239" y="382"/>
                    <a:pt x="7243" y="380"/>
                  </a:cubicBezTo>
                  <a:lnTo>
                    <a:pt x="7286" y="347"/>
                  </a:lnTo>
                  <a:lnTo>
                    <a:pt x="7338" y="309"/>
                  </a:lnTo>
                  <a:lnTo>
                    <a:pt x="7449" y="239"/>
                  </a:lnTo>
                  <a:lnTo>
                    <a:pt x="7499" y="209"/>
                  </a:lnTo>
                  <a:lnTo>
                    <a:pt x="7542" y="184"/>
                  </a:lnTo>
                  <a:lnTo>
                    <a:pt x="7569" y="169"/>
                  </a:lnTo>
                  <a:lnTo>
                    <a:pt x="7577" y="164"/>
                  </a:lnTo>
                  <a:lnTo>
                    <a:pt x="7547" y="203"/>
                  </a:lnTo>
                  <a:lnTo>
                    <a:pt x="7563" y="148"/>
                  </a:lnTo>
                  <a:lnTo>
                    <a:pt x="7571" y="111"/>
                  </a:lnTo>
                  <a:lnTo>
                    <a:pt x="7574" y="88"/>
                  </a:lnTo>
                  <a:lnTo>
                    <a:pt x="7580" y="65"/>
                  </a:lnTo>
                  <a:cubicBezTo>
                    <a:pt x="7581" y="58"/>
                    <a:pt x="7584" y="52"/>
                    <a:pt x="7587" y="46"/>
                  </a:cubicBezTo>
                  <a:lnTo>
                    <a:pt x="7593" y="36"/>
                  </a:lnTo>
                  <a:cubicBezTo>
                    <a:pt x="7602" y="22"/>
                    <a:pt x="7615" y="12"/>
                    <a:pt x="7631" y="7"/>
                  </a:cubicBezTo>
                  <a:lnTo>
                    <a:pt x="7644" y="3"/>
                  </a:lnTo>
                  <a:cubicBezTo>
                    <a:pt x="7650" y="1"/>
                    <a:pt x="7657" y="0"/>
                    <a:pt x="7663" y="0"/>
                  </a:cubicBezTo>
                  <a:lnTo>
                    <a:pt x="7685" y="0"/>
                  </a:lnTo>
                  <a:lnTo>
                    <a:pt x="7720" y="0"/>
                  </a:lnTo>
                  <a:lnTo>
                    <a:pt x="7720" y="133"/>
                  </a:lnTo>
                  <a:lnTo>
                    <a:pt x="7685" y="133"/>
                  </a:lnTo>
                  <a:lnTo>
                    <a:pt x="7663" y="133"/>
                  </a:lnTo>
                  <a:lnTo>
                    <a:pt x="7683" y="130"/>
                  </a:lnTo>
                  <a:lnTo>
                    <a:pt x="7670" y="134"/>
                  </a:lnTo>
                  <a:lnTo>
                    <a:pt x="7708" y="105"/>
                  </a:lnTo>
                  <a:lnTo>
                    <a:pt x="7702" y="115"/>
                  </a:lnTo>
                  <a:lnTo>
                    <a:pt x="7709" y="96"/>
                  </a:lnTo>
                  <a:lnTo>
                    <a:pt x="7706" y="107"/>
                  </a:lnTo>
                  <a:lnTo>
                    <a:pt x="7702" y="140"/>
                  </a:lnTo>
                  <a:lnTo>
                    <a:pt x="7691" y="185"/>
                  </a:lnTo>
                  <a:lnTo>
                    <a:pt x="7675" y="240"/>
                  </a:lnTo>
                  <a:cubicBezTo>
                    <a:pt x="7671" y="256"/>
                    <a:pt x="7660" y="270"/>
                    <a:pt x="7646" y="279"/>
                  </a:cubicBezTo>
                  <a:lnTo>
                    <a:pt x="7634" y="286"/>
                  </a:lnTo>
                  <a:lnTo>
                    <a:pt x="7607" y="301"/>
                  </a:lnTo>
                  <a:lnTo>
                    <a:pt x="7568" y="322"/>
                  </a:lnTo>
                  <a:lnTo>
                    <a:pt x="7520" y="352"/>
                  </a:lnTo>
                  <a:lnTo>
                    <a:pt x="7415" y="418"/>
                  </a:lnTo>
                  <a:lnTo>
                    <a:pt x="7367" y="452"/>
                  </a:lnTo>
                  <a:lnTo>
                    <a:pt x="7324" y="485"/>
                  </a:lnTo>
                  <a:lnTo>
                    <a:pt x="7334" y="476"/>
                  </a:lnTo>
                  <a:lnTo>
                    <a:pt x="7304" y="511"/>
                  </a:lnTo>
                  <a:lnTo>
                    <a:pt x="7311" y="501"/>
                  </a:lnTo>
                  <a:lnTo>
                    <a:pt x="7286" y="543"/>
                  </a:lnTo>
                  <a:lnTo>
                    <a:pt x="7257" y="591"/>
                  </a:lnTo>
                  <a:lnTo>
                    <a:pt x="7227" y="629"/>
                  </a:lnTo>
                  <a:cubicBezTo>
                    <a:pt x="7224" y="633"/>
                    <a:pt x="7220" y="636"/>
                    <a:pt x="7217" y="639"/>
                  </a:cubicBezTo>
                  <a:lnTo>
                    <a:pt x="7172" y="675"/>
                  </a:lnTo>
                  <a:lnTo>
                    <a:pt x="7130" y="702"/>
                  </a:lnTo>
                  <a:lnTo>
                    <a:pt x="7048" y="751"/>
                  </a:lnTo>
                  <a:cubicBezTo>
                    <a:pt x="7043" y="754"/>
                    <a:pt x="7038" y="756"/>
                    <a:pt x="7033" y="757"/>
                  </a:cubicBezTo>
                  <a:lnTo>
                    <a:pt x="7020" y="761"/>
                  </a:lnTo>
                  <a:lnTo>
                    <a:pt x="6995" y="768"/>
                  </a:lnTo>
                  <a:lnTo>
                    <a:pt x="6957" y="778"/>
                  </a:lnTo>
                  <a:lnTo>
                    <a:pt x="6908" y="793"/>
                  </a:lnTo>
                  <a:lnTo>
                    <a:pt x="6803" y="826"/>
                  </a:lnTo>
                  <a:lnTo>
                    <a:pt x="6753" y="844"/>
                  </a:lnTo>
                  <a:lnTo>
                    <a:pt x="6709" y="861"/>
                  </a:lnTo>
                  <a:lnTo>
                    <a:pt x="6719" y="856"/>
                  </a:lnTo>
                  <a:lnTo>
                    <a:pt x="6643" y="899"/>
                  </a:lnTo>
                  <a:lnTo>
                    <a:pt x="6569" y="953"/>
                  </a:lnTo>
                  <a:lnTo>
                    <a:pt x="6498" y="1017"/>
                  </a:lnTo>
                  <a:lnTo>
                    <a:pt x="6438" y="1085"/>
                  </a:lnTo>
                  <a:lnTo>
                    <a:pt x="6386" y="1156"/>
                  </a:lnTo>
                  <a:lnTo>
                    <a:pt x="6340" y="1233"/>
                  </a:lnTo>
                  <a:lnTo>
                    <a:pt x="6251" y="1395"/>
                  </a:lnTo>
                  <a:lnTo>
                    <a:pt x="6202" y="1482"/>
                  </a:lnTo>
                  <a:lnTo>
                    <a:pt x="6149" y="1566"/>
                  </a:lnTo>
                  <a:cubicBezTo>
                    <a:pt x="6144" y="1574"/>
                    <a:pt x="6137" y="1581"/>
                    <a:pt x="6128" y="1587"/>
                  </a:cubicBezTo>
                  <a:lnTo>
                    <a:pt x="6094" y="1609"/>
                  </a:lnTo>
                  <a:lnTo>
                    <a:pt x="6064" y="1631"/>
                  </a:lnTo>
                  <a:lnTo>
                    <a:pt x="6011" y="1676"/>
                  </a:lnTo>
                  <a:lnTo>
                    <a:pt x="6017" y="1670"/>
                  </a:lnTo>
                  <a:lnTo>
                    <a:pt x="5978" y="1714"/>
                  </a:lnTo>
                  <a:lnTo>
                    <a:pt x="5985" y="1706"/>
                  </a:lnTo>
                  <a:lnTo>
                    <a:pt x="5958" y="1747"/>
                  </a:lnTo>
                  <a:lnTo>
                    <a:pt x="5932" y="1793"/>
                  </a:lnTo>
                  <a:lnTo>
                    <a:pt x="5904" y="1847"/>
                  </a:lnTo>
                  <a:lnTo>
                    <a:pt x="5867" y="1912"/>
                  </a:lnTo>
                  <a:lnTo>
                    <a:pt x="5820" y="1983"/>
                  </a:lnTo>
                  <a:cubicBezTo>
                    <a:pt x="5813" y="1993"/>
                    <a:pt x="5804" y="2001"/>
                    <a:pt x="5793" y="2007"/>
                  </a:cubicBezTo>
                  <a:lnTo>
                    <a:pt x="5753" y="2026"/>
                  </a:lnTo>
                  <a:lnTo>
                    <a:pt x="5706" y="2048"/>
                  </a:lnTo>
                  <a:lnTo>
                    <a:pt x="5603" y="2097"/>
                  </a:lnTo>
                  <a:lnTo>
                    <a:pt x="5502" y="2153"/>
                  </a:lnTo>
                  <a:lnTo>
                    <a:pt x="5463" y="2179"/>
                  </a:lnTo>
                  <a:lnTo>
                    <a:pt x="5427" y="2209"/>
                  </a:lnTo>
                  <a:lnTo>
                    <a:pt x="5434" y="2202"/>
                  </a:lnTo>
                  <a:lnTo>
                    <a:pt x="5388" y="2253"/>
                  </a:lnTo>
                  <a:lnTo>
                    <a:pt x="5344" y="2318"/>
                  </a:lnTo>
                  <a:lnTo>
                    <a:pt x="5305" y="2393"/>
                  </a:lnTo>
                  <a:lnTo>
                    <a:pt x="5269" y="2479"/>
                  </a:lnTo>
                  <a:lnTo>
                    <a:pt x="5236" y="2570"/>
                  </a:lnTo>
                  <a:lnTo>
                    <a:pt x="5208" y="2666"/>
                  </a:lnTo>
                  <a:lnTo>
                    <a:pt x="5161" y="2872"/>
                  </a:lnTo>
                  <a:lnTo>
                    <a:pt x="5126" y="3080"/>
                  </a:lnTo>
                  <a:lnTo>
                    <a:pt x="5112" y="3180"/>
                  </a:lnTo>
                  <a:lnTo>
                    <a:pt x="5100" y="3274"/>
                  </a:lnTo>
                  <a:lnTo>
                    <a:pt x="5091" y="3364"/>
                  </a:lnTo>
                  <a:lnTo>
                    <a:pt x="5083" y="3445"/>
                  </a:lnTo>
                  <a:lnTo>
                    <a:pt x="5076" y="3516"/>
                  </a:lnTo>
                  <a:lnTo>
                    <a:pt x="5070" y="3585"/>
                  </a:lnTo>
                  <a:lnTo>
                    <a:pt x="5023" y="3813"/>
                  </a:lnTo>
                  <a:lnTo>
                    <a:pt x="4970" y="4037"/>
                  </a:lnTo>
                  <a:lnTo>
                    <a:pt x="4851" y="4476"/>
                  </a:lnTo>
                  <a:cubicBezTo>
                    <a:pt x="4848" y="4485"/>
                    <a:pt x="4844" y="4493"/>
                    <a:pt x="4839" y="4500"/>
                  </a:cubicBezTo>
                  <a:lnTo>
                    <a:pt x="4831" y="4510"/>
                  </a:lnTo>
                  <a:lnTo>
                    <a:pt x="4808" y="4539"/>
                  </a:lnTo>
                  <a:lnTo>
                    <a:pt x="4774" y="4582"/>
                  </a:lnTo>
                  <a:lnTo>
                    <a:pt x="4733" y="4633"/>
                  </a:lnTo>
                  <a:lnTo>
                    <a:pt x="4689" y="4691"/>
                  </a:lnTo>
                  <a:lnTo>
                    <a:pt x="4645" y="4751"/>
                  </a:lnTo>
                  <a:lnTo>
                    <a:pt x="4606" y="4807"/>
                  </a:lnTo>
                  <a:lnTo>
                    <a:pt x="4572" y="4860"/>
                  </a:lnTo>
                  <a:lnTo>
                    <a:pt x="4578" y="4849"/>
                  </a:lnTo>
                  <a:lnTo>
                    <a:pt x="4562" y="4890"/>
                  </a:lnTo>
                  <a:lnTo>
                    <a:pt x="4565" y="4879"/>
                  </a:lnTo>
                  <a:lnTo>
                    <a:pt x="4555" y="4925"/>
                  </a:lnTo>
                  <a:lnTo>
                    <a:pt x="4545" y="4966"/>
                  </a:lnTo>
                  <a:cubicBezTo>
                    <a:pt x="4544" y="4973"/>
                    <a:pt x="4541" y="4980"/>
                    <a:pt x="4537" y="4986"/>
                  </a:cubicBezTo>
                  <a:lnTo>
                    <a:pt x="4515" y="5021"/>
                  </a:lnTo>
                  <a:cubicBezTo>
                    <a:pt x="4510" y="5028"/>
                    <a:pt x="4504" y="5035"/>
                    <a:pt x="4497" y="5040"/>
                  </a:cubicBezTo>
                  <a:lnTo>
                    <a:pt x="4480" y="5052"/>
                  </a:lnTo>
                  <a:cubicBezTo>
                    <a:pt x="4476" y="5055"/>
                    <a:pt x="4472" y="5057"/>
                    <a:pt x="4467" y="5059"/>
                  </a:cubicBezTo>
                  <a:lnTo>
                    <a:pt x="4448" y="5067"/>
                  </a:lnTo>
                  <a:cubicBezTo>
                    <a:pt x="4443" y="5069"/>
                    <a:pt x="4438" y="5070"/>
                    <a:pt x="4433" y="5071"/>
                  </a:cubicBezTo>
                  <a:lnTo>
                    <a:pt x="4388" y="5079"/>
                  </a:lnTo>
                  <a:lnTo>
                    <a:pt x="4344" y="5085"/>
                  </a:lnTo>
                  <a:lnTo>
                    <a:pt x="4362" y="5080"/>
                  </a:lnTo>
                  <a:lnTo>
                    <a:pt x="4323" y="5097"/>
                  </a:lnTo>
                  <a:lnTo>
                    <a:pt x="4344" y="5083"/>
                  </a:lnTo>
                  <a:lnTo>
                    <a:pt x="4310" y="5117"/>
                  </a:lnTo>
                  <a:lnTo>
                    <a:pt x="4318" y="5106"/>
                  </a:lnTo>
                  <a:lnTo>
                    <a:pt x="4294" y="5143"/>
                  </a:lnTo>
                  <a:lnTo>
                    <a:pt x="4269" y="5186"/>
                  </a:lnTo>
                  <a:lnTo>
                    <a:pt x="4244" y="5226"/>
                  </a:lnTo>
                  <a:cubicBezTo>
                    <a:pt x="4239" y="5234"/>
                    <a:pt x="4232" y="5241"/>
                    <a:pt x="4224" y="5246"/>
                  </a:cubicBezTo>
                  <a:lnTo>
                    <a:pt x="4144" y="5298"/>
                  </a:lnTo>
                  <a:lnTo>
                    <a:pt x="4063" y="5352"/>
                  </a:lnTo>
                  <a:lnTo>
                    <a:pt x="4072" y="5345"/>
                  </a:lnTo>
                  <a:lnTo>
                    <a:pt x="4035" y="5380"/>
                  </a:lnTo>
                  <a:lnTo>
                    <a:pt x="3996" y="5421"/>
                  </a:lnTo>
                  <a:lnTo>
                    <a:pt x="3951" y="5468"/>
                  </a:lnTo>
                  <a:lnTo>
                    <a:pt x="3902" y="5507"/>
                  </a:lnTo>
                  <a:lnTo>
                    <a:pt x="3841" y="5547"/>
                  </a:lnTo>
                  <a:lnTo>
                    <a:pt x="3791" y="5578"/>
                  </a:lnTo>
                  <a:lnTo>
                    <a:pt x="3752" y="5599"/>
                  </a:lnTo>
                  <a:lnTo>
                    <a:pt x="3725" y="5612"/>
                  </a:lnTo>
                  <a:cubicBezTo>
                    <a:pt x="3723" y="5613"/>
                    <a:pt x="3720" y="5614"/>
                    <a:pt x="3717" y="5615"/>
                  </a:cubicBezTo>
                  <a:lnTo>
                    <a:pt x="3698" y="5621"/>
                  </a:lnTo>
                  <a:cubicBezTo>
                    <a:pt x="3694" y="5622"/>
                    <a:pt x="3691" y="5623"/>
                    <a:pt x="3688" y="5623"/>
                  </a:cubicBezTo>
                  <a:lnTo>
                    <a:pt x="3675" y="5625"/>
                  </a:lnTo>
                  <a:cubicBezTo>
                    <a:pt x="3670" y="5626"/>
                    <a:pt x="3665" y="5626"/>
                    <a:pt x="3660" y="5626"/>
                  </a:cubicBezTo>
                  <a:lnTo>
                    <a:pt x="3646" y="5625"/>
                  </a:lnTo>
                  <a:lnTo>
                    <a:pt x="3667" y="5623"/>
                  </a:lnTo>
                  <a:lnTo>
                    <a:pt x="3659" y="5625"/>
                  </a:lnTo>
                  <a:lnTo>
                    <a:pt x="3694" y="5603"/>
                  </a:lnTo>
                  <a:lnTo>
                    <a:pt x="3693" y="5603"/>
                  </a:lnTo>
                  <a:lnTo>
                    <a:pt x="3685" y="5615"/>
                  </a:lnTo>
                  <a:lnTo>
                    <a:pt x="3673" y="5635"/>
                  </a:lnTo>
                  <a:lnTo>
                    <a:pt x="3654" y="5663"/>
                  </a:lnTo>
                  <a:lnTo>
                    <a:pt x="3628" y="5703"/>
                  </a:lnTo>
                  <a:lnTo>
                    <a:pt x="3593" y="5755"/>
                  </a:lnTo>
                  <a:cubicBezTo>
                    <a:pt x="3587" y="5763"/>
                    <a:pt x="3580" y="5770"/>
                    <a:pt x="3572" y="5775"/>
                  </a:cubicBezTo>
                  <a:lnTo>
                    <a:pt x="3562" y="5780"/>
                  </a:lnTo>
                  <a:lnTo>
                    <a:pt x="3536" y="5796"/>
                  </a:lnTo>
                  <a:lnTo>
                    <a:pt x="3498" y="5820"/>
                  </a:lnTo>
                  <a:lnTo>
                    <a:pt x="3450" y="5850"/>
                  </a:lnTo>
                  <a:lnTo>
                    <a:pt x="3342" y="5918"/>
                  </a:lnTo>
                  <a:lnTo>
                    <a:pt x="3291" y="5951"/>
                  </a:lnTo>
                  <a:lnTo>
                    <a:pt x="3239" y="5983"/>
                  </a:lnTo>
                  <a:lnTo>
                    <a:pt x="3164" y="6020"/>
                  </a:lnTo>
                  <a:cubicBezTo>
                    <a:pt x="3161" y="6022"/>
                    <a:pt x="3158" y="6023"/>
                    <a:pt x="3154" y="6024"/>
                  </a:cubicBezTo>
                  <a:lnTo>
                    <a:pt x="3069" y="6050"/>
                  </a:lnTo>
                  <a:lnTo>
                    <a:pt x="2987" y="6070"/>
                  </a:lnTo>
                  <a:lnTo>
                    <a:pt x="2904" y="6093"/>
                  </a:lnTo>
                  <a:lnTo>
                    <a:pt x="2914" y="6089"/>
                  </a:lnTo>
                  <a:lnTo>
                    <a:pt x="2825" y="6129"/>
                  </a:lnTo>
                  <a:lnTo>
                    <a:pt x="2834" y="6124"/>
                  </a:lnTo>
                  <a:lnTo>
                    <a:pt x="2757" y="6176"/>
                  </a:lnTo>
                  <a:lnTo>
                    <a:pt x="2677" y="6236"/>
                  </a:lnTo>
                  <a:lnTo>
                    <a:pt x="2597" y="6293"/>
                  </a:lnTo>
                  <a:cubicBezTo>
                    <a:pt x="2591" y="6297"/>
                    <a:pt x="2583" y="6301"/>
                    <a:pt x="2575" y="6303"/>
                  </a:cubicBezTo>
                  <a:lnTo>
                    <a:pt x="2521" y="6317"/>
                  </a:lnTo>
                  <a:lnTo>
                    <a:pt x="2476" y="6331"/>
                  </a:lnTo>
                  <a:lnTo>
                    <a:pt x="2440" y="6344"/>
                  </a:lnTo>
                  <a:lnTo>
                    <a:pt x="2414" y="6355"/>
                  </a:lnTo>
                  <a:lnTo>
                    <a:pt x="2363" y="6386"/>
                  </a:lnTo>
                  <a:lnTo>
                    <a:pt x="2373" y="6379"/>
                  </a:lnTo>
                  <a:lnTo>
                    <a:pt x="2340" y="6409"/>
                  </a:lnTo>
                  <a:lnTo>
                    <a:pt x="2303" y="6448"/>
                  </a:lnTo>
                  <a:lnTo>
                    <a:pt x="2259" y="6493"/>
                  </a:lnTo>
                  <a:lnTo>
                    <a:pt x="2229" y="6521"/>
                  </a:lnTo>
                  <a:lnTo>
                    <a:pt x="2193" y="6550"/>
                  </a:lnTo>
                  <a:lnTo>
                    <a:pt x="2153" y="6579"/>
                  </a:lnTo>
                  <a:lnTo>
                    <a:pt x="2107" y="6610"/>
                  </a:lnTo>
                  <a:cubicBezTo>
                    <a:pt x="2102" y="6613"/>
                    <a:pt x="2097" y="6615"/>
                    <a:pt x="2092" y="6617"/>
                  </a:cubicBezTo>
                  <a:lnTo>
                    <a:pt x="2025" y="6641"/>
                  </a:lnTo>
                  <a:lnTo>
                    <a:pt x="1968" y="6665"/>
                  </a:lnTo>
                  <a:lnTo>
                    <a:pt x="1915" y="6694"/>
                  </a:lnTo>
                  <a:lnTo>
                    <a:pt x="1864" y="6726"/>
                  </a:lnTo>
                  <a:lnTo>
                    <a:pt x="1872" y="6720"/>
                  </a:lnTo>
                  <a:lnTo>
                    <a:pt x="1787" y="6794"/>
                  </a:lnTo>
                  <a:lnTo>
                    <a:pt x="1796" y="6784"/>
                  </a:lnTo>
                  <a:lnTo>
                    <a:pt x="1731" y="6869"/>
                  </a:lnTo>
                  <a:lnTo>
                    <a:pt x="1737" y="6859"/>
                  </a:lnTo>
                  <a:lnTo>
                    <a:pt x="1690" y="6948"/>
                  </a:lnTo>
                  <a:lnTo>
                    <a:pt x="1653" y="7051"/>
                  </a:lnTo>
                  <a:lnTo>
                    <a:pt x="1622" y="7167"/>
                  </a:lnTo>
                  <a:lnTo>
                    <a:pt x="1594" y="7300"/>
                  </a:lnTo>
                  <a:cubicBezTo>
                    <a:pt x="1592" y="7307"/>
                    <a:pt x="1590" y="7314"/>
                    <a:pt x="1586" y="7320"/>
                  </a:cubicBezTo>
                  <a:lnTo>
                    <a:pt x="1536" y="7406"/>
                  </a:lnTo>
                  <a:lnTo>
                    <a:pt x="1509" y="7446"/>
                  </a:lnTo>
                  <a:cubicBezTo>
                    <a:pt x="1506" y="7449"/>
                    <a:pt x="1504" y="7453"/>
                    <a:pt x="1501" y="7456"/>
                  </a:cubicBezTo>
                  <a:lnTo>
                    <a:pt x="1467" y="7490"/>
                  </a:lnTo>
                  <a:cubicBezTo>
                    <a:pt x="1464" y="7492"/>
                    <a:pt x="1461" y="7495"/>
                    <a:pt x="1457" y="7497"/>
                  </a:cubicBezTo>
                  <a:lnTo>
                    <a:pt x="1408" y="7531"/>
                  </a:lnTo>
                  <a:lnTo>
                    <a:pt x="1366" y="7555"/>
                  </a:lnTo>
                  <a:lnTo>
                    <a:pt x="1339" y="7567"/>
                  </a:lnTo>
                  <a:cubicBezTo>
                    <a:pt x="1334" y="7569"/>
                    <a:pt x="1329" y="7571"/>
                    <a:pt x="1324" y="7572"/>
                  </a:cubicBezTo>
                  <a:lnTo>
                    <a:pt x="1303" y="7576"/>
                  </a:lnTo>
                  <a:cubicBezTo>
                    <a:pt x="1293" y="7578"/>
                    <a:pt x="1284" y="7577"/>
                    <a:pt x="1274" y="7575"/>
                  </a:cubicBezTo>
                  <a:lnTo>
                    <a:pt x="1250" y="7569"/>
                  </a:lnTo>
                  <a:cubicBezTo>
                    <a:pt x="1235" y="7565"/>
                    <a:pt x="1221" y="7556"/>
                    <a:pt x="1212" y="7542"/>
                  </a:cubicBezTo>
                  <a:lnTo>
                    <a:pt x="1203" y="7529"/>
                  </a:lnTo>
                  <a:cubicBezTo>
                    <a:pt x="1201" y="7527"/>
                    <a:pt x="1199" y="7524"/>
                    <a:pt x="1198" y="7521"/>
                  </a:cubicBezTo>
                  <a:lnTo>
                    <a:pt x="1195" y="7515"/>
                  </a:lnTo>
                  <a:lnTo>
                    <a:pt x="1319" y="7502"/>
                  </a:lnTo>
                  <a:lnTo>
                    <a:pt x="1318" y="7507"/>
                  </a:lnTo>
                  <a:lnTo>
                    <a:pt x="1314" y="7520"/>
                  </a:lnTo>
                  <a:lnTo>
                    <a:pt x="1308" y="7541"/>
                  </a:lnTo>
                  <a:lnTo>
                    <a:pt x="1298" y="7572"/>
                  </a:lnTo>
                  <a:lnTo>
                    <a:pt x="1283" y="7617"/>
                  </a:lnTo>
                  <a:lnTo>
                    <a:pt x="1263" y="7675"/>
                  </a:lnTo>
                  <a:cubicBezTo>
                    <a:pt x="1259" y="7689"/>
                    <a:pt x="1250" y="7701"/>
                    <a:pt x="1237" y="7709"/>
                  </a:cubicBezTo>
                  <a:lnTo>
                    <a:pt x="1228" y="7715"/>
                  </a:lnTo>
                  <a:lnTo>
                    <a:pt x="1202" y="7732"/>
                  </a:lnTo>
                  <a:lnTo>
                    <a:pt x="1163" y="7758"/>
                  </a:lnTo>
                  <a:lnTo>
                    <a:pt x="1116" y="7788"/>
                  </a:lnTo>
                  <a:lnTo>
                    <a:pt x="1010" y="7856"/>
                  </a:lnTo>
                  <a:lnTo>
                    <a:pt x="958" y="7889"/>
                  </a:lnTo>
                  <a:lnTo>
                    <a:pt x="910" y="7917"/>
                  </a:lnTo>
                  <a:lnTo>
                    <a:pt x="830" y="7960"/>
                  </a:lnTo>
                  <a:lnTo>
                    <a:pt x="760" y="7994"/>
                  </a:lnTo>
                  <a:lnTo>
                    <a:pt x="778" y="7982"/>
                  </a:lnTo>
                  <a:lnTo>
                    <a:pt x="488" y="8272"/>
                  </a:lnTo>
                  <a:lnTo>
                    <a:pt x="393" y="8177"/>
                  </a:lnTo>
                  <a:close/>
                  <a:moveTo>
                    <a:pt x="726" y="8505"/>
                  </a:moveTo>
                  <a:cubicBezTo>
                    <a:pt x="571" y="8662"/>
                    <a:pt x="318" y="8665"/>
                    <a:pt x="160" y="8510"/>
                  </a:cubicBezTo>
                  <a:cubicBezTo>
                    <a:pt x="3" y="8355"/>
                    <a:pt x="0" y="8102"/>
                    <a:pt x="155" y="7944"/>
                  </a:cubicBezTo>
                  <a:cubicBezTo>
                    <a:pt x="310" y="7787"/>
                    <a:pt x="563" y="7784"/>
                    <a:pt x="721" y="7939"/>
                  </a:cubicBezTo>
                  <a:cubicBezTo>
                    <a:pt x="878" y="8094"/>
                    <a:pt x="881" y="8347"/>
                    <a:pt x="726" y="8505"/>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13" name="Freeform 32">
              <a:extLst>
                <a:ext uri="{FF2B5EF4-FFF2-40B4-BE49-F238E27FC236}">
                  <a16:creationId xmlns:a16="http://schemas.microsoft.com/office/drawing/2014/main" id="{96D62464-B2C0-F345-8710-2702F9EBBA0D}"/>
                </a:ext>
              </a:extLst>
            </p:cNvPr>
            <p:cNvSpPr>
              <a:spLocks noEditPoints="1"/>
            </p:cNvSpPr>
            <p:nvPr/>
          </p:nvSpPr>
          <p:spPr bwMode="auto">
            <a:xfrm>
              <a:off x="5491792" y="1623031"/>
              <a:ext cx="1163623" cy="1260484"/>
            </a:xfrm>
            <a:custGeom>
              <a:avLst/>
              <a:gdLst>
                <a:gd name="T0" fmla="*/ 0 w 7990"/>
                <a:gd name="T1" fmla="*/ 0 h 8650"/>
                <a:gd name="T2" fmla="*/ 0 w 7990"/>
                <a:gd name="T3" fmla="*/ 0 h 8650"/>
                <a:gd name="T4" fmla="*/ 0 w 7990"/>
                <a:gd name="T5" fmla="*/ 0 h 8650"/>
                <a:gd name="T6" fmla="*/ 0 w 7990"/>
                <a:gd name="T7" fmla="*/ 0 h 8650"/>
                <a:gd name="T8" fmla="*/ 0 w 7990"/>
                <a:gd name="T9" fmla="*/ 0 h 8650"/>
                <a:gd name="T10" fmla="*/ 0 w 7990"/>
                <a:gd name="T11" fmla="*/ 0 h 8650"/>
                <a:gd name="T12" fmla="*/ 0 w 7990"/>
                <a:gd name="T13" fmla="*/ 0 h 8650"/>
                <a:gd name="T14" fmla="*/ 0 w 7990"/>
                <a:gd name="T15" fmla="*/ 0 h 8650"/>
                <a:gd name="T16" fmla="*/ 0 w 7990"/>
                <a:gd name="T17" fmla="*/ 0 h 8650"/>
                <a:gd name="T18" fmla="*/ 0 w 7990"/>
                <a:gd name="T19" fmla="*/ 0 h 8650"/>
                <a:gd name="T20" fmla="*/ 0 w 7990"/>
                <a:gd name="T21" fmla="*/ 0 h 8650"/>
                <a:gd name="T22" fmla="*/ 0 w 7990"/>
                <a:gd name="T23" fmla="*/ 0 h 8650"/>
                <a:gd name="T24" fmla="*/ 0 w 7990"/>
                <a:gd name="T25" fmla="*/ 0 h 8650"/>
                <a:gd name="T26" fmla="*/ 0 w 7990"/>
                <a:gd name="T27" fmla="*/ 0 h 8650"/>
                <a:gd name="T28" fmla="*/ 0 w 7990"/>
                <a:gd name="T29" fmla="*/ 0 h 8650"/>
                <a:gd name="T30" fmla="*/ 0 w 7990"/>
                <a:gd name="T31" fmla="*/ 0 h 8650"/>
                <a:gd name="T32" fmla="*/ 0 w 7990"/>
                <a:gd name="T33" fmla="*/ 0 h 8650"/>
                <a:gd name="T34" fmla="*/ 0 w 7990"/>
                <a:gd name="T35" fmla="*/ 0 h 8650"/>
                <a:gd name="T36" fmla="*/ 0 w 7990"/>
                <a:gd name="T37" fmla="*/ 0 h 8650"/>
                <a:gd name="T38" fmla="*/ 0 w 7990"/>
                <a:gd name="T39" fmla="*/ 0 h 8650"/>
                <a:gd name="T40" fmla="*/ 0 w 7990"/>
                <a:gd name="T41" fmla="*/ 0 h 8650"/>
                <a:gd name="T42" fmla="*/ 0 w 7990"/>
                <a:gd name="T43" fmla="*/ 0 h 8650"/>
                <a:gd name="T44" fmla="*/ 0 w 7990"/>
                <a:gd name="T45" fmla="*/ 0 h 8650"/>
                <a:gd name="T46" fmla="*/ 0 w 7990"/>
                <a:gd name="T47" fmla="*/ 0 h 8650"/>
                <a:gd name="T48" fmla="*/ 0 w 7990"/>
                <a:gd name="T49" fmla="*/ 0 h 8650"/>
                <a:gd name="T50" fmla="*/ 0 w 7990"/>
                <a:gd name="T51" fmla="*/ 0 h 8650"/>
                <a:gd name="T52" fmla="*/ 0 w 7990"/>
                <a:gd name="T53" fmla="*/ 0 h 8650"/>
                <a:gd name="T54" fmla="*/ 0 w 7990"/>
                <a:gd name="T55" fmla="*/ 0 h 8650"/>
                <a:gd name="T56" fmla="*/ 0 w 7990"/>
                <a:gd name="T57" fmla="*/ 0 h 8650"/>
                <a:gd name="T58" fmla="*/ 0 w 7990"/>
                <a:gd name="T59" fmla="*/ 0 h 8650"/>
                <a:gd name="T60" fmla="*/ 0 w 7990"/>
                <a:gd name="T61" fmla="*/ 0 h 8650"/>
                <a:gd name="T62" fmla="*/ 0 w 7990"/>
                <a:gd name="T63" fmla="*/ 0 h 8650"/>
                <a:gd name="T64" fmla="*/ 0 w 7990"/>
                <a:gd name="T65" fmla="*/ 0 h 8650"/>
                <a:gd name="T66" fmla="*/ 0 w 7990"/>
                <a:gd name="T67" fmla="*/ 0 h 8650"/>
                <a:gd name="T68" fmla="*/ 0 w 7990"/>
                <a:gd name="T69" fmla="*/ 0 h 8650"/>
                <a:gd name="T70" fmla="*/ 0 w 7990"/>
                <a:gd name="T71" fmla="*/ 0 h 8650"/>
                <a:gd name="T72" fmla="*/ 0 w 7990"/>
                <a:gd name="T73" fmla="*/ 0 h 8650"/>
                <a:gd name="T74" fmla="*/ 0 w 7990"/>
                <a:gd name="T75" fmla="*/ 0 h 8650"/>
                <a:gd name="T76" fmla="*/ 0 w 7990"/>
                <a:gd name="T77" fmla="*/ 0 h 8650"/>
                <a:gd name="T78" fmla="*/ 0 w 7990"/>
                <a:gd name="T79" fmla="*/ 0 h 8650"/>
                <a:gd name="T80" fmla="*/ 0 w 7990"/>
                <a:gd name="T81" fmla="*/ 0 h 8650"/>
                <a:gd name="T82" fmla="*/ 0 w 7990"/>
                <a:gd name="T83" fmla="*/ 0 h 8650"/>
                <a:gd name="T84" fmla="*/ 0 w 7990"/>
                <a:gd name="T85" fmla="*/ 0 h 8650"/>
                <a:gd name="T86" fmla="*/ 0 w 7990"/>
                <a:gd name="T87" fmla="*/ 0 h 8650"/>
                <a:gd name="T88" fmla="*/ 0 w 7990"/>
                <a:gd name="T89" fmla="*/ 0 h 8650"/>
                <a:gd name="T90" fmla="*/ 0 w 7990"/>
                <a:gd name="T91" fmla="*/ 0 h 8650"/>
                <a:gd name="T92" fmla="*/ 0 w 7990"/>
                <a:gd name="T93" fmla="*/ 0 h 8650"/>
                <a:gd name="T94" fmla="*/ 0 w 7990"/>
                <a:gd name="T95" fmla="*/ 0 h 8650"/>
                <a:gd name="T96" fmla="*/ 0 w 7990"/>
                <a:gd name="T97" fmla="*/ 0 h 8650"/>
                <a:gd name="T98" fmla="*/ 0 w 7990"/>
                <a:gd name="T99" fmla="*/ 0 h 8650"/>
                <a:gd name="T100" fmla="*/ 0 w 7990"/>
                <a:gd name="T101" fmla="*/ 0 h 8650"/>
                <a:gd name="T102" fmla="*/ 0 w 7990"/>
                <a:gd name="T103" fmla="*/ 0 h 8650"/>
                <a:gd name="T104" fmla="*/ 0 w 7990"/>
                <a:gd name="T105" fmla="*/ 0 h 8650"/>
                <a:gd name="T106" fmla="*/ 0 w 7990"/>
                <a:gd name="T107" fmla="*/ 0 h 8650"/>
                <a:gd name="T108" fmla="*/ 0 w 7990"/>
                <a:gd name="T109" fmla="*/ 0 h 8650"/>
                <a:gd name="T110" fmla="*/ 0 w 7990"/>
                <a:gd name="T111" fmla="*/ 0 h 8650"/>
                <a:gd name="T112" fmla="*/ 0 w 7990"/>
                <a:gd name="T113" fmla="*/ 0 h 8650"/>
                <a:gd name="T114" fmla="*/ 0 w 7990"/>
                <a:gd name="T115" fmla="*/ 0 h 8650"/>
                <a:gd name="T116" fmla="*/ 0 w 7990"/>
                <a:gd name="T117" fmla="*/ 0 h 865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7990" h="8650">
                  <a:moveTo>
                    <a:pt x="398" y="8161"/>
                  </a:moveTo>
                  <a:lnTo>
                    <a:pt x="631" y="7746"/>
                  </a:lnTo>
                  <a:cubicBezTo>
                    <a:pt x="633" y="7743"/>
                    <a:pt x="635" y="7740"/>
                    <a:pt x="637" y="7737"/>
                  </a:cubicBezTo>
                  <a:lnTo>
                    <a:pt x="746" y="7601"/>
                  </a:lnTo>
                  <a:lnTo>
                    <a:pt x="871" y="7464"/>
                  </a:lnTo>
                  <a:lnTo>
                    <a:pt x="1008" y="7332"/>
                  </a:lnTo>
                  <a:lnTo>
                    <a:pt x="1152" y="7205"/>
                  </a:lnTo>
                  <a:lnTo>
                    <a:pt x="1306" y="7085"/>
                  </a:lnTo>
                  <a:lnTo>
                    <a:pt x="1466" y="6971"/>
                  </a:lnTo>
                  <a:lnTo>
                    <a:pt x="1630" y="6866"/>
                  </a:lnTo>
                  <a:lnTo>
                    <a:pt x="1795" y="6770"/>
                  </a:lnTo>
                  <a:lnTo>
                    <a:pt x="1963" y="6684"/>
                  </a:lnTo>
                  <a:lnTo>
                    <a:pt x="2130" y="6609"/>
                  </a:lnTo>
                  <a:lnTo>
                    <a:pt x="2295" y="6545"/>
                  </a:lnTo>
                  <a:lnTo>
                    <a:pt x="2457" y="6496"/>
                  </a:lnTo>
                  <a:lnTo>
                    <a:pt x="2612" y="6460"/>
                  </a:lnTo>
                  <a:lnTo>
                    <a:pt x="2593" y="6468"/>
                  </a:lnTo>
                  <a:lnTo>
                    <a:pt x="2714" y="6394"/>
                  </a:lnTo>
                  <a:lnTo>
                    <a:pt x="2832" y="6323"/>
                  </a:lnTo>
                  <a:lnTo>
                    <a:pt x="2955" y="6258"/>
                  </a:lnTo>
                  <a:lnTo>
                    <a:pt x="3090" y="6198"/>
                  </a:lnTo>
                  <a:lnTo>
                    <a:pt x="3152" y="6175"/>
                  </a:lnTo>
                  <a:lnTo>
                    <a:pt x="3218" y="6149"/>
                  </a:lnTo>
                  <a:lnTo>
                    <a:pt x="3292" y="6123"/>
                  </a:lnTo>
                  <a:lnTo>
                    <a:pt x="3362" y="6098"/>
                  </a:lnTo>
                  <a:lnTo>
                    <a:pt x="3427" y="6075"/>
                  </a:lnTo>
                  <a:lnTo>
                    <a:pt x="3477" y="6058"/>
                  </a:lnTo>
                  <a:lnTo>
                    <a:pt x="3511" y="6045"/>
                  </a:lnTo>
                  <a:lnTo>
                    <a:pt x="3525" y="6041"/>
                  </a:lnTo>
                  <a:lnTo>
                    <a:pt x="3526" y="6040"/>
                  </a:lnTo>
                  <a:lnTo>
                    <a:pt x="3510" y="6048"/>
                  </a:lnTo>
                  <a:lnTo>
                    <a:pt x="3621" y="5972"/>
                  </a:lnTo>
                  <a:lnTo>
                    <a:pt x="3735" y="5898"/>
                  </a:lnTo>
                  <a:lnTo>
                    <a:pt x="3842" y="5821"/>
                  </a:lnTo>
                  <a:lnTo>
                    <a:pt x="3940" y="5738"/>
                  </a:lnTo>
                  <a:lnTo>
                    <a:pt x="4012" y="5662"/>
                  </a:lnTo>
                  <a:lnTo>
                    <a:pt x="4100" y="5583"/>
                  </a:lnTo>
                  <a:cubicBezTo>
                    <a:pt x="4102" y="5581"/>
                    <a:pt x="4105" y="5579"/>
                    <a:pt x="4108" y="5577"/>
                  </a:cubicBezTo>
                  <a:lnTo>
                    <a:pt x="4270" y="5470"/>
                  </a:lnTo>
                  <a:lnTo>
                    <a:pt x="4436" y="5366"/>
                  </a:lnTo>
                  <a:lnTo>
                    <a:pt x="4483" y="5336"/>
                  </a:lnTo>
                  <a:lnTo>
                    <a:pt x="4536" y="5303"/>
                  </a:lnTo>
                  <a:lnTo>
                    <a:pt x="4560" y="5288"/>
                  </a:lnTo>
                  <a:lnTo>
                    <a:pt x="4581" y="5276"/>
                  </a:lnTo>
                  <a:lnTo>
                    <a:pt x="4593" y="5269"/>
                  </a:lnTo>
                  <a:lnTo>
                    <a:pt x="4598" y="5265"/>
                  </a:lnTo>
                  <a:lnTo>
                    <a:pt x="4575" y="5288"/>
                  </a:lnTo>
                  <a:lnTo>
                    <a:pt x="4618" y="5217"/>
                  </a:lnTo>
                  <a:lnTo>
                    <a:pt x="4651" y="5151"/>
                  </a:lnTo>
                  <a:lnTo>
                    <a:pt x="4704" y="5011"/>
                  </a:lnTo>
                  <a:lnTo>
                    <a:pt x="4730" y="4938"/>
                  </a:lnTo>
                  <a:lnTo>
                    <a:pt x="4761" y="4862"/>
                  </a:lnTo>
                  <a:lnTo>
                    <a:pt x="4799" y="4786"/>
                  </a:lnTo>
                  <a:lnTo>
                    <a:pt x="4847" y="4710"/>
                  </a:lnTo>
                  <a:cubicBezTo>
                    <a:pt x="4849" y="4707"/>
                    <a:pt x="4851" y="4704"/>
                    <a:pt x="4854" y="4701"/>
                  </a:cubicBezTo>
                  <a:lnTo>
                    <a:pt x="4892" y="4659"/>
                  </a:lnTo>
                  <a:lnTo>
                    <a:pt x="4939" y="4616"/>
                  </a:lnTo>
                  <a:lnTo>
                    <a:pt x="4981" y="4578"/>
                  </a:lnTo>
                  <a:lnTo>
                    <a:pt x="5016" y="4540"/>
                  </a:lnTo>
                  <a:lnTo>
                    <a:pt x="5043" y="4503"/>
                  </a:lnTo>
                  <a:lnTo>
                    <a:pt x="5077" y="4456"/>
                  </a:lnTo>
                  <a:lnTo>
                    <a:pt x="5148" y="4354"/>
                  </a:lnTo>
                  <a:lnTo>
                    <a:pt x="5180" y="4308"/>
                  </a:lnTo>
                  <a:lnTo>
                    <a:pt x="5204" y="4272"/>
                  </a:lnTo>
                  <a:lnTo>
                    <a:pt x="5221" y="4247"/>
                  </a:lnTo>
                  <a:lnTo>
                    <a:pt x="5227" y="4237"/>
                  </a:lnTo>
                  <a:lnTo>
                    <a:pt x="5219" y="4255"/>
                  </a:lnTo>
                  <a:lnTo>
                    <a:pt x="5261" y="4114"/>
                  </a:lnTo>
                  <a:lnTo>
                    <a:pt x="5293" y="3970"/>
                  </a:lnTo>
                  <a:lnTo>
                    <a:pt x="5320" y="3817"/>
                  </a:lnTo>
                  <a:lnTo>
                    <a:pt x="5340" y="3658"/>
                  </a:lnTo>
                  <a:lnTo>
                    <a:pt x="5367" y="3326"/>
                  </a:lnTo>
                  <a:lnTo>
                    <a:pt x="5378" y="2990"/>
                  </a:lnTo>
                  <a:lnTo>
                    <a:pt x="5379" y="2658"/>
                  </a:lnTo>
                  <a:lnTo>
                    <a:pt x="5377" y="2499"/>
                  </a:lnTo>
                  <a:lnTo>
                    <a:pt x="5375" y="2345"/>
                  </a:lnTo>
                  <a:lnTo>
                    <a:pt x="5373" y="2197"/>
                  </a:lnTo>
                  <a:lnTo>
                    <a:pt x="5373" y="2058"/>
                  </a:lnTo>
                  <a:lnTo>
                    <a:pt x="5374" y="1930"/>
                  </a:lnTo>
                  <a:lnTo>
                    <a:pt x="5377" y="1813"/>
                  </a:lnTo>
                  <a:lnTo>
                    <a:pt x="5382" y="1699"/>
                  </a:lnTo>
                  <a:lnTo>
                    <a:pt x="5388" y="1598"/>
                  </a:lnTo>
                  <a:lnTo>
                    <a:pt x="5395" y="1506"/>
                  </a:lnTo>
                  <a:lnTo>
                    <a:pt x="5406" y="1422"/>
                  </a:lnTo>
                  <a:lnTo>
                    <a:pt x="5420" y="1348"/>
                  </a:lnTo>
                  <a:lnTo>
                    <a:pt x="5439" y="1277"/>
                  </a:lnTo>
                  <a:lnTo>
                    <a:pt x="5463" y="1214"/>
                  </a:lnTo>
                  <a:cubicBezTo>
                    <a:pt x="5465" y="1211"/>
                    <a:pt x="5466" y="1208"/>
                    <a:pt x="5468" y="1205"/>
                  </a:cubicBezTo>
                  <a:lnTo>
                    <a:pt x="5497" y="1155"/>
                  </a:lnTo>
                  <a:lnTo>
                    <a:pt x="5537" y="1103"/>
                  </a:lnTo>
                  <a:cubicBezTo>
                    <a:pt x="5539" y="1100"/>
                    <a:pt x="5542" y="1097"/>
                    <a:pt x="5545" y="1094"/>
                  </a:cubicBezTo>
                  <a:lnTo>
                    <a:pt x="5588" y="1055"/>
                  </a:lnTo>
                  <a:lnTo>
                    <a:pt x="5647" y="1014"/>
                  </a:lnTo>
                  <a:lnTo>
                    <a:pt x="5714" y="977"/>
                  </a:lnTo>
                  <a:lnTo>
                    <a:pt x="5790" y="946"/>
                  </a:lnTo>
                  <a:lnTo>
                    <a:pt x="5877" y="917"/>
                  </a:lnTo>
                  <a:lnTo>
                    <a:pt x="5973" y="889"/>
                  </a:lnTo>
                  <a:lnTo>
                    <a:pt x="6082" y="863"/>
                  </a:lnTo>
                  <a:lnTo>
                    <a:pt x="6064" y="870"/>
                  </a:lnTo>
                  <a:lnTo>
                    <a:pt x="6251" y="762"/>
                  </a:lnTo>
                  <a:lnTo>
                    <a:pt x="6458" y="670"/>
                  </a:lnTo>
                  <a:lnTo>
                    <a:pt x="6674" y="593"/>
                  </a:lnTo>
                  <a:lnTo>
                    <a:pt x="6894" y="527"/>
                  </a:lnTo>
                  <a:lnTo>
                    <a:pt x="7116" y="467"/>
                  </a:lnTo>
                  <a:lnTo>
                    <a:pt x="7336" y="411"/>
                  </a:lnTo>
                  <a:lnTo>
                    <a:pt x="7550" y="352"/>
                  </a:lnTo>
                  <a:lnTo>
                    <a:pt x="7756" y="288"/>
                  </a:lnTo>
                  <a:lnTo>
                    <a:pt x="7711" y="333"/>
                  </a:lnTo>
                  <a:lnTo>
                    <a:pt x="7733" y="255"/>
                  </a:lnTo>
                  <a:lnTo>
                    <a:pt x="7765" y="172"/>
                  </a:lnTo>
                  <a:cubicBezTo>
                    <a:pt x="7767" y="167"/>
                    <a:pt x="7769" y="163"/>
                    <a:pt x="7771" y="160"/>
                  </a:cubicBezTo>
                  <a:lnTo>
                    <a:pt x="7801" y="113"/>
                  </a:lnTo>
                  <a:lnTo>
                    <a:pt x="7839" y="59"/>
                  </a:lnTo>
                  <a:lnTo>
                    <a:pt x="7870" y="17"/>
                  </a:lnTo>
                  <a:lnTo>
                    <a:pt x="7882" y="2"/>
                  </a:lnTo>
                  <a:lnTo>
                    <a:pt x="7883" y="0"/>
                  </a:lnTo>
                  <a:lnTo>
                    <a:pt x="7990" y="80"/>
                  </a:lnTo>
                  <a:lnTo>
                    <a:pt x="7985" y="87"/>
                  </a:lnTo>
                  <a:lnTo>
                    <a:pt x="7977" y="96"/>
                  </a:lnTo>
                  <a:lnTo>
                    <a:pt x="7948" y="136"/>
                  </a:lnTo>
                  <a:lnTo>
                    <a:pt x="7914" y="184"/>
                  </a:lnTo>
                  <a:lnTo>
                    <a:pt x="7884" y="231"/>
                  </a:lnTo>
                  <a:lnTo>
                    <a:pt x="7890" y="219"/>
                  </a:lnTo>
                  <a:lnTo>
                    <a:pt x="7862" y="292"/>
                  </a:lnTo>
                  <a:lnTo>
                    <a:pt x="7840" y="370"/>
                  </a:lnTo>
                  <a:cubicBezTo>
                    <a:pt x="7834" y="391"/>
                    <a:pt x="7817" y="408"/>
                    <a:pt x="7795" y="415"/>
                  </a:cubicBezTo>
                  <a:lnTo>
                    <a:pt x="7585" y="481"/>
                  </a:lnTo>
                  <a:lnTo>
                    <a:pt x="7369" y="540"/>
                  </a:lnTo>
                  <a:lnTo>
                    <a:pt x="7151" y="596"/>
                  </a:lnTo>
                  <a:lnTo>
                    <a:pt x="6933" y="654"/>
                  </a:lnTo>
                  <a:lnTo>
                    <a:pt x="6719" y="718"/>
                  </a:lnTo>
                  <a:lnTo>
                    <a:pt x="6512" y="791"/>
                  </a:lnTo>
                  <a:lnTo>
                    <a:pt x="6318" y="877"/>
                  </a:lnTo>
                  <a:lnTo>
                    <a:pt x="6131" y="985"/>
                  </a:lnTo>
                  <a:cubicBezTo>
                    <a:pt x="6125" y="988"/>
                    <a:pt x="6119" y="991"/>
                    <a:pt x="6113" y="992"/>
                  </a:cubicBezTo>
                  <a:lnTo>
                    <a:pt x="6010" y="1018"/>
                  </a:lnTo>
                  <a:lnTo>
                    <a:pt x="5918" y="1044"/>
                  </a:lnTo>
                  <a:lnTo>
                    <a:pt x="5841" y="1069"/>
                  </a:lnTo>
                  <a:lnTo>
                    <a:pt x="5776" y="1096"/>
                  </a:lnTo>
                  <a:lnTo>
                    <a:pt x="5722" y="1123"/>
                  </a:lnTo>
                  <a:lnTo>
                    <a:pt x="5677" y="1154"/>
                  </a:lnTo>
                  <a:lnTo>
                    <a:pt x="5634" y="1193"/>
                  </a:lnTo>
                  <a:lnTo>
                    <a:pt x="5642" y="1184"/>
                  </a:lnTo>
                  <a:lnTo>
                    <a:pt x="5612" y="1222"/>
                  </a:lnTo>
                  <a:lnTo>
                    <a:pt x="5583" y="1272"/>
                  </a:lnTo>
                  <a:lnTo>
                    <a:pt x="5588" y="1262"/>
                  </a:lnTo>
                  <a:lnTo>
                    <a:pt x="5568" y="1314"/>
                  </a:lnTo>
                  <a:lnTo>
                    <a:pt x="5551" y="1371"/>
                  </a:lnTo>
                  <a:lnTo>
                    <a:pt x="5539" y="1441"/>
                  </a:lnTo>
                  <a:lnTo>
                    <a:pt x="5528" y="1517"/>
                  </a:lnTo>
                  <a:lnTo>
                    <a:pt x="5521" y="1606"/>
                  </a:lnTo>
                  <a:lnTo>
                    <a:pt x="5515" y="1705"/>
                  </a:lnTo>
                  <a:lnTo>
                    <a:pt x="5510" y="1816"/>
                  </a:lnTo>
                  <a:lnTo>
                    <a:pt x="5507" y="1931"/>
                  </a:lnTo>
                  <a:lnTo>
                    <a:pt x="5506" y="2058"/>
                  </a:lnTo>
                  <a:lnTo>
                    <a:pt x="5506" y="2196"/>
                  </a:lnTo>
                  <a:lnTo>
                    <a:pt x="5508" y="2344"/>
                  </a:lnTo>
                  <a:lnTo>
                    <a:pt x="5510" y="2498"/>
                  </a:lnTo>
                  <a:lnTo>
                    <a:pt x="5512" y="2659"/>
                  </a:lnTo>
                  <a:lnTo>
                    <a:pt x="5511" y="2995"/>
                  </a:lnTo>
                  <a:lnTo>
                    <a:pt x="5500" y="3337"/>
                  </a:lnTo>
                  <a:lnTo>
                    <a:pt x="5473" y="3675"/>
                  </a:lnTo>
                  <a:lnTo>
                    <a:pt x="5451" y="3840"/>
                  </a:lnTo>
                  <a:lnTo>
                    <a:pt x="5423" y="3999"/>
                  </a:lnTo>
                  <a:lnTo>
                    <a:pt x="5388" y="4153"/>
                  </a:lnTo>
                  <a:lnTo>
                    <a:pt x="5346" y="4294"/>
                  </a:lnTo>
                  <a:cubicBezTo>
                    <a:pt x="5344" y="4300"/>
                    <a:pt x="5342" y="4306"/>
                    <a:pt x="5338" y="4311"/>
                  </a:cubicBezTo>
                  <a:lnTo>
                    <a:pt x="5332" y="4320"/>
                  </a:lnTo>
                  <a:lnTo>
                    <a:pt x="5315" y="4347"/>
                  </a:lnTo>
                  <a:lnTo>
                    <a:pt x="5289" y="4385"/>
                  </a:lnTo>
                  <a:lnTo>
                    <a:pt x="5257" y="4431"/>
                  </a:lnTo>
                  <a:lnTo>
                    <a:pt x="5186" y="4533"/>
                  </a:lnTo>
                  <a:lnTo>
                    <a:pt x="5149" y="4584"/>
                  </a:lnTo>
                  <a:lnTo>
                    <a:pt x="5113" y="4631"/>
                  </a:lnTo>
                  <a:lnTo>
                    <a:pt x="5070" y="4677"/>
                  </a:lnTo>
                  <a:lnTo>
                    <a:pt x="5028" y="4715"/>
                  </a:lnTo>
                  <a:lnTo>
                    <a:pt x="4991" y="4748"/>
                  </a:lnTo>
                  <a:lnTo>
                    <a:pt x="4953" y="4790"/>
                  </a:lnTo>
                  <a:lnTo>
                    <a:pt x="4960" y="4781"/>
                  </a:lnTo>
                  <a:lnTo>
                    <a:pt x="4918" y="4847"/>
                  </a:lnTo>
                  <a:lnTo>
                    <a:pt x="4884" y="4913"/>
                  </a:lnTo>
                  <a:lnTo>
                    <a:pt x="4855" y="4983"/>
                  </a:lnTo>
                  <a:lnTo>
                    <a:pt x="4829" y="5058"/>
                  </a:lnTo>
                  <a:lnTo>
                    <a:pt x="4770" y="5210"/>
                  </a:lnTo>
                  <a:lnTo>
                    <a:pt x="4732" y="5286"/>
                  </a:lnTo>
                  <a:lnTo>
                    <a:pt x="4689" y="5357"/>
                  </a:lnTo>
                  <a:cubicBezTo>
                    <a:pt x="4684" y="5366"/>
                    <a:pt x="4676" y="5374"/>
                    <a:pt x="4667" y="5380"/>
                  </a:cubicBezTo>
                  <a:lnTo>
                    <a:pt x="4662" y="5382"/>
                  </a:lnTo>
                  <a:lnTo>
                    <a:pt x="4648" y="5391"/>
                  </a:lnTo>
                  <a:lnTo>
                    <a:pt x="4631" y="5401"/>
                  </a:lnTo>
                  <a:lnTo>
                    <a:pt x="4607" y="5416"/>
                  </a:lnTo>
                  <a:lnTo>
                    <a:pt x="4554" y="5449"/>
                  </a:lnTo>
                  <a:lnTo>
                    <a:pt x="4507" y="5479"/>
                  </a:lnTo>
                  <a:lnTo>
                    <a:pt x="4343" y="5581"/>
                  </a:lnTo>
                  <a:lnTo>
                    <a:pt x="4181" y="5688"/>
                  </a:lnTo>
                  <a:lnTo>
                    <a:pt x="4189" y="5682"/>
                  </a:lnTo>
                  <a:lnTo>
                    <a:pt x="4109" y="5755"/>
                  </a:lnTo>
                  <a:lnTo>
                    <a:pt x="4026" y="5839"/>
                  </a:lnTo>
                  <a:lnTo>
                    <a:pt x="3919" y="5930"/>
                  </a:lnTo>
                  <a:lnTo>
                    <a:pt x="3808" y="6009"/>
                  </a:lnTo>
                  <a:lnTo>
                    <a:pt x="3696" y="6082"/>
                  </a:lnTo>
                  <a:lnTo>
                    <a:pt x="3585" y="6158"/>
                  </a:lnTo>
                  <a:cubicBezTo>
                    <a:pt x="3580" y="6162"/>
                    <a:pt x="3574" y="6165"/>
                    <a:pt x="3569" y="6167"/>
                  </a:cubicBezTo>
                  <a:lnTo>
                    <a:pt x="3564" y="6168"/>
                  </a:lnTo>
                  <a:lnTo>
                    <a:pt x="3558" y="6170"/>
                  </a:lnTo>
                  <a:lnTo>
                    <a:pt x="3522" y="6183"/>
                  </a:lnTo>
                  <a:lnTo>
                    <a:pt x="3470" y="6202"/>
                  </a:lnTo>
                  <a:lnTo>
                    <a:pt x="3407" y="6223"/>
                  </a:lnTo>
                  <a:lnTo>
                    <a:pt x="3337" y="6248"/>
                  </a:lnTo>
                  <a:lnTo>
                    <a:pt x="3267" y="6274"/>
                  </a:lnTo>
                  <a:lnTo>
                    <a:pt x="3199" y="6300"/>
                  </a:lnTo>
                  <a:lnTo>
                    <a:pt x="3143" y="6321"/>
                  </a:lnTo>
                  <a:lnTo>
                    <a:pt x="3018" y="6375"/>
                  </a:lnTo>
                  <a:lnTo>
                    <a:pt x="2900" y="6438"/>
                  </a:lnTo>
                  <a:lnTo>
                    <a:pt x="2783" y="6507"/>
                  </a:lnTo>
                  <a:lnTo>
                    <a:pt x="2662" y="6581"/>
                  </a:lnTo>
                  <a:cubicBezTo>
                    <a:pt x="2656" y="6585"/>
                    <a:pt x="2649" y="6588"/>
                    <a:pt x="2643" y="6589"/>
                  </a:cubicBezTo>
                  <a:lnTo>
                    <a:pt x="2496" y="6623"/>
                  </a:lnTo>
                  <a:lnTo>
                    <a:pt x="2342" y="6670"/>
                  </a:lnTo>
                  <a:lnTo>
                    <a:pt x="2185" y="6730"/>
                  </a:lnTo>
                  <a:lnTo>
                    <a:pt x="2024" y="6803"/>
                  </a:lnTo>
                  <a:lnTo>
                    <a:pt x="1862" y="6885"/>
                  </a:lnTo>
                  <a:lnTo>
                    <a:pt x="1701" y="6979"/>
                  </a:lnTo>
                  <a:lnTo>
                    <a:pt x="1543" y="7080"/>
                  </a:lnTo>
                  <a:lnTo>
                    <a:pt x="1389" y="7190"/>
                  </a:lnTo>
                  <a:lnTo>
                    <a:pt x="1241" y="7306"/>
                  </a:lnTo>
                  <a:lnTo>
                    <a:pt x="1101" y="7428"/>
                  </a:lnTo>
                  <a:lnTo>
                    <a:pt x="970" y="7555"/>
                  </a:lnTo>
                  <a:lnTo>
                    <a:pt x="850" y="7684"/>
                  </a:lnTo>
                  <a:lnTo>
                    <a:pt x="741" y="7820"/>
                  </a:lnTo>
                  <a:lnTo>
                    <a:pt x="748" y="7811"/>
                  </a:lnTo>
                  <a:lnTo>
                    <a:pt x="515" y="8226"/>
                  </a:lnTo>
                  <a:lnTo>
                    <a:pt x="398" y="8161"/>
                  </a:lnTo>
                  <a:close/>
                  <a:moveTo>
                    <a:pt x="809" y="8383"/>
                  </a:moveTo>
                  <a:cubicBezTo>
                    <a:pt x="704" y="8578"/>
                    <a:pt x="461" y="8650"/>
                    <a:pt x="267" y="8546"/>
                  </a:cubicBezTo>
                  <a:cubicBezTo>
                    <a:pt x="72" y="8441"/>
                    <a:pt x="0" y="8198"/>
                    <a:pt x="104" y="8004"/>
                  </a:cubicBezTo>
                  <a:cubicBezTo>
                    <a:pt x="209" y="7809"/>
                    <a:pt x="452" y="7737"/>
                    <a:pt x="646" y="7841"/>
                  </a:cubicBezTo>
                  <a:cubicBezTo>
                    <a:pt x="841" y="7946"/>
                    <a:pt x="913" y="8189"/>
                    <a:pt x="809" y="8383"/>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14" name="Freeform 33">
              <a:extLst>
                <a:ext uri="{FF2B5EF4-FFF2-40B4-BE49-F238E27FC236}">
                  <a16:creationId xmlns:a16="http://schemas.microsoft.com/office/drawing/2014/main" id="{9D1F8143-6555-5947-8EEA-DF55C3E51AD6}"/>
                </a:ext>
              </a:extLst>
            </p:cNvPr>
            <p:cNvSpPr>
              <a:spLocks noEditPoints="1"/>
            </p:cNvSpPr>
            <p:nvPr/>
          </p:nvSpPr>
          <p:spPr bwMode="auto">
            <a:xfrm>
              <a:off x="7492017" y="1630968"/>
              <a:ext cx="1274747" cy="1252546"/>
            </a:xfrm>
            <a:custGeom>
              <a:avLst/>
              <a:gdLst>
                <a:gd name="T0" fmla="*/ 0 w 4373"/>
                <a:gd name="T1" fmla="*/ 0 h 4298"/>
                <a:gd name="T2" fmla="*/ 0 w 4373"/>
                <a:gd name="T3" fmla="*/ 0 h 4298"/>
                <a:gd name="T4" fmla="*/ 0 w 4373"/>
                <a:gd name="T5" fmla="*/ 0 h 4298"/>
                <a:gd name="T6" fmla="*/ 0 w 4373"/>
                <a:gd name="T7" fmla="*/ 0 h 4298"/>
                <a:gd name="T8" fmla="*/ 0 w 4373"/>
                <a:gd name="T9" fmla="*/ 0 h 4298"/>
                <a:gd name="T10" fmla="*/ 0 w 4373"/>
                <a:gd name="T11" fmla="*/ 0 h 4298"/>
                <a:gd name="T12" fmla="*/ 0 w 4373"/>
                <a:gd name="T13" fmla="*/ 0 h 4298"/>
                <a:gd name="T14" fmla="*/ 0 w 4373"/>
                <a:gd name="T15" fmla="*/ 0 h 4298"/>
                <a:gd name="T16" fmla="*/ 0 w 4373"/>
                <a:gd name="T17" fmla="*/ 0 h 4298"/>
                <a:gd name="T18" fmla="*/ 0 w 4373"/>
                <a:gd name="T19" fmla="*/ 0 h 4298"/>
                <a:gd name="T20" fmla="*/ 0 w 4373"/>
                <a:gd name="T21" fmla="*/ 0 h 4298"/>
                <a:gd name="T22" fmla="*/ 0 w 4373"/>
                <a:gd name="T23" fmla="*/ 0 h 4298"/>
                <a:gd name="T24" fmla="*/ 0 w 4373"/>
                <a:gd name="T25" fmla="*/ 0 h 4298"/>
                <a:gd name="T26" fmla="*/ 0 w 4373"/>
                <a:gd name="T27" fmla="*/ 0 h 4298"/>
                <a:gd name="T28" fmla="*/ 0 w 4373"/>
                <a:gd name="T29" fmla="*/ 0 h 4298"/>
                <a:gd name="T30" fmla="*/ 0 w 4373"/>
                <a:gd name="T31" fmla="*/ 0 h 4298"/>
                <a:gd name="T32" fmla="*/ 0 w 4373"/>
                <a:gd name="T33" fmla="*/ 0 h 4298"/>
                <a:gd name="T34" fmla="*/ 0 w 4373"/>
                <a:gd name="T35" fmla="*/ 0 h 4298"/>
                <a:gd name="T36" fmla="*/ 0 w 4373"/>
                <a:gd name="T37" fmla="*/ 0 h 4298"/>
                <a:gd name="T38" fmla="*/ 0 w 4373"/>
                <a:gd name="T39" fmla="*/ 0 h 4298"/>
                <a:gd name="T40" fmla="*/ 0 w 4373"/>
                <a:gd name="T41" fmla="*/ 0 h 4298"/>
                <a:gd name="T42" fmla="*/ 0 w 4373"/>
                <a:gd name="T43" fmla="*/ 0 h 4298"/>
                <a:gd name="T44" fmla="*/ 0 w 4373"/>
                <a:gd name="T45" fmla="*/ 0 h 4298"/>
                <a:gd name="T46" fmla="*/ 0 w 4373"/>
                <a:gd name="T47" fmla="*/ 0 h 4298"/>
                <a:gd name="T48" fmla="*/ 0 w 4373"/>
                <a:gd name="T49" fmla="*/ 0 h 4298"/>
                <a:gd name="T50" fmla="*/ 0 w 4373"/>
                <a:gd name="T51" fmla="*/ 0 h 4298"/>
                <a:gd name="T52" fmla="*/ 0 w 4373"/>
                <a:gd name="T53" fmla="*/ 0 h 4298"/>
                <a:gd name="T54" fmla="*/ 0 w 4373"/>
                <a:gd name="T55" fmla="*/ 0 h 4298"/>
                <a:gd name="T56" fmla="*/ 0 w 4373"/>
                <a:gd name="T57" fmla="*/ 0 h 4298"/>
                <a:gd name="T58" fmla="*/ 0 w 4373"/>
                <a:gd name="T59" fmla="*/ 0 h 4298"/>
                <a:gd name="T60" fmla="*/ 0 w 4373"/>
                <a:gd name="T61" fmla="*/ 0 h 4298"/>
                <a:gd name="T62" fmla="*/ 0 w 4373"/>
                <a:gd name="T63" fmla="*/ 0 h 4298"/>
                <a:gd name="T64" fmla="*/ 0 w 4373"/>
                <a:gd name="T65" fmla="*/ 0 h 4298"/>
                <a:gd name="T66" fmla="*/ 0 w 4373"/>
                <a:gd name="T67" fmla="*/ 0 h 4298"/>
                <a:gd name="T68" fmla="*/ 0 w 4373"/>
                <a:gd name="T69" fmla="*/ 0 h 4298"/>
                <a:gd name="T70" fmla="*/ 0 w 4373"/>
                <a:gd name="T71" fmla="*/ 0 h 4298"/>
                <a:gd name="T72" fmla="*/ 0 w 4373"/>
                <a:gd name="T73" fmla="*/ 0 h 4298"/>
                <a:gd name="T74" fmla="*/ 0 w 4373"/>
                <a:gd name="T75" fmla="*/ 0 h 4298"/>
                <a:gd name="T76" fmla="*/ 0 w 4373"/>
                <a:gd name="T77" fmla="*/ 0 h 4298"/>
                <a:gd name="T78" fmla="*/ 0 w 4373"/>
                <a:gd name="T79" fmla="*/ 0 h 4298"/>
                <a:gd name="T80" fmla="*/ 0 w 4373"/>
                <a:gd name="T81" fmla="*/ 0 h 4298"/>
                <a:gd name="T82" fmla="*/ 0 w 4373"/>
                <a:gd name="T83" fmla="*/ 0 h 4298"/>
                <a:gd name="T84" fmla="*/ 0 w 4373"/>
                <a:gd name="T85" fmla="*/ 0 h 4298"/>
                <a:gd name="T86" fmla="*/ 0 w 4373"/>
                <a:gd name="T87" fmla="*/ 0 h 4298"/>
                <a:gd name="T88" fmla="*/ 0 w 4373"/>
                <a:gd name="T89" fmla="*/ 0 h 4298"/>
                <a:gd name="T90" fmla="*/ 0 w 4373"/>
                <a:gd name="T91" fmla="*/ 0 h 4298"/>
                <a:gd name="T92" fmla="*/ 0 w 4373"/>
                <a:gd name="T93" fmla="*/ 0 h 4298"/>
                <a:gd name="T94" fmla="*/ 0 w 4373"/>
                <a:gd name="T95" fmla="*/ 0 h 4298"/>
                <a:gd name="T96" fmla="*/ 0 w 4373"/>
                <a:gd name="T97" fmla="*/ 0 h 4298"/>
                <a:gd name="T98" fmla="*/ 0 w 4373"/>
                <a:gd name="T99" fmla="*/ 0 h 4298"/>
                <a:gd name="T100" fmla="*/ 0 w 4373"/>
                <a:gd name="T101" fmla="*/ 0 h 4298"/>
                <a:gd name="T102" fmla="*/ 0 w 4373"/>
                <a:gd name="T103" fmla="*/ 0 h 4298"/>
                <a:gd name="T104" fmla="*/ 0 w 4373"/>
                <a:gd name="T105" fmla="*/ 0 h 4298"/>
                <a:gd name="T106" fmla="*/ 0 w 4373"/>
                <a:gd name="T107" fmla="*/ 0 h 4298"/>
                <a:gd name="T108" fmla="*/ 0 w 4373"/>
                <a:gd name="T109" fmla="*/ 0 h 4298"/>
                <a:gd name="T110" fmla="*/ 0 w 4373"/>
                <a:gd name="T111" fmla="*/ 0 h 4298"/>
                <a:gd name="T112" fmla="*/ 0 w 4373"/>
                <a:gd name="T113" fmla="*/ 0 h 4298"/>
                <a:gd name="T114" fmla="*/ 0 w 4373"/>
                <a:gd name="T115" fmla="*/ 0 h 4298"/>
                <a:gd name="T116" fmla="*/ 0 w 4373"/>
                <a:gd name="T117" fmla="*/ 0 h 4298"/>
                <a:gd name="T118" fmla="*/ 0 w 4373"/>
                <a:gd name="T119" fmla="*/ 0 h 4298"/>
                <a:gd name="T120" fmla="*/ 0 w 4373"/>
                <a:gd name="T121" fmla="*/ 0 h 4298"/>
                <a:gd name="T122" fmla="*/ 0 w 4373"/>
                <a:gd name="T123" fmla="*/ 0 h 4298"/>
                <a:gd name="T124" fmla="*/ 0 w 4373"/>
                <a:gd name="T125" fmla="*/ 0 h 429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373" h="4298">
                  <a:moveTo>
                    <a:pt x="198" y="4055"/>
                  </a:moveTo>
                  <a:lnTo>
                    <a:pt x="293" y="3866"/>
                  </a:lnTo>
                  <a:lnTo>
                    <a:pt x="335" y="3802"/>
                  </a:lnTo>
                  <a:lnTo>
                    <a:pt x="380" y="3742"/>
                  </a:lnTo>
                  <a:lnTo>
                    <a:pt x="428" y="3684"/>
                  </a:lnTo>
                  <a:lnTo>
                    <a:pt x="478" y="3629"/>
                  </a:lnTo>
                  <a:lnTo>
                    <a:pt x="529" y="3578"/>
                  </a:lnTo>
                  <a:lnTo>
                    <a:pt x="521" y="3591"/>
                  </a:lnTo>
                  <a:lnTo>
                    <a:pt x="533" y="3556"/>
                  </a:lnTo>
                  <a:lnTo>
                    <a:pt x="541" y="3532"/>
                  </a:lnTo>
                  <a:lnTo>
                    <a:pt x="547" y="3515"/>
                  </a:lnTo>
                  <a:lnTo>
                    <a:pt x="550" y="3506"/>
                  </a:lnTo>
                  <a:lnTo>
                    <a:pt x="550" y="3504"/>
                  </a:lnTo>
                  <a:cubicBezTo>
                    <a:pt x="555" y="3488"/>
                    <a:pt x="571" y="3478"/>
                    <a:pt x="587" y="3480"/>
                  </a:cubicBezTo>
                  <a:cubicBezTo>
                    <a:pt x="604" y="3483"/>
                    <a:pt x="616" y="3497"/>
                    <a:pt x="616" y="3513"/>
                  </a:cubicBezTo>
                  <a:lnTo>
                    <a:pt x="616" y="3514"/>
                  </a:lnTo>
                  <a:cubicBezTo>
                    <a:pt x="616" y="3517"/>
                    <a:pt x="616" y="3520"/>
                    <a:pt x="615" y="3522"/>
                  </a:cubicBezTo>
                  <a:lnTo>
                    <a:pt x="613" y="3531"/>
                  </a:lnTo>
                  <a:lnTo>
                    <a:pt x="614" y="3525"/>
                  </a:lnTo>
                  <a:lnTo>
                    <a:pt x="613" y="3534"/>
                  </a:lnTo>
                  <a:lnTo>
                    <a:pt x="588" y="3500"/>
                  </a:lnTo>
                  <a:lnTo>
                    <a:pt x="590" y="3500"/>
                  </a:lnTo>
                  <a:lnTo>
                    <a:pt x="560" y="3507"/>
                  </a:lnTo>
                  <a:lnTo>
                    <a:pt x="564" y="3504"/>
                  </a:lnTo>
                  <a:lnTo>
                    <a:pt x="560" y="3509"/>
                  </a:lnTo>
                  <a:lnTo>
                    <a:pt x="567" y="3500"/>
                  </a:lnTo>
                  <a:lnTo>
                    <a:pt x="574" y="3486"/>
                  </a:lnTo>
                  <a:lnTo>
                    <a:pt x="588" y="3462"/>
                  </a:lnTo>
                  <a:lnTo>
                    <a:pt x="606" y="3428"/>
                  </a:lnTo>
                  <a:lnTo>
                    <a:pt x="604" y="3433"/>
                  </a:lnTo>
                  <a:lnTo>
                    <a:pt x="610" y="3413"/>
                  </a:lnTo>
                  <a:lnTo>
                    <a:pt x="609" y="3418"/>
                  </a:lnTo>
                  <a:lnTo>
                    <a:pt x="613" y="3397"/>
                  </a:lnTo>
                  <a:lnTo>
                    <a:pt x="618" y="3374"/>
                  </a:lnTo>
                  <a:cubicBezTo>
                    <a:pt x="619" y="3371"/>
                    <a:pt x="620" y="3367"/>
                    <a:pt x="622" y="3364"/>
                  </a:cubicBezTo>
                  <a:lnTo>
                    <a:pt x="633" y="3347"/>
                  </a:lnTo>
                  <a:cubicBezTo>
                    <a:pt x="636" y="3344"/>
                    <a:pt x="639" y="3341"/>
                    <a:pt x="642" y="3338"/>
                  </a:cubicBezTo>
                  <a:lnTo>
                    <a:pt x="666" y="3321"/>
                  </a:lnTo>
                  <a:cubicBezTo>
                    <a:pt x="668" y="3320"/>
                    <a:pt x="670" y="3319"/>
                    <a:pt x="672" y="3318"/>
                  </a:cubicBezTo>
                  <a:lnTo>
                    <a:pt x="700" y="3306"/>
                  </a:lnTo>
                  <a:lnTo>
                    <a:pt x="731" y="3295"/>
                  </a:lnTo>
                  <a:lnTo>
                    <a:pt x="757" y="3283"/>
                  </a:lnTo>
                  <a:lnTo>
                    <a:pt x="790" y="3262"/>
                  </a:lnTo>
                  <a:lnTo>
                    <a:pt x="821" y="3240"/>
                  </a:lnTo>
                  <a:lnTo>
                    <a:pt x="883" y="3193"/>
                  </a:lnTo>
                  <a:lnTo>
                    <a:pt x="948" y="3146"/>
                  </a:lnTo>
                  <a:lnTo>
                    <a:pt x="985" y="3122"/>
                  </a:lnTo>
                  <a:lnTo>
                    <a:pt x="1025" y="3101"/>
                  </a:lnTo>
                  <a:lnTo>
                    <a:pt x="1010" y="3117"/>
                  </a:lnTo>
                  <a:lnTo>
                    <a:pt x="1025" y="3081"/>
                  </a:lnTo>
                  <a:lnTo>
                    <a:pt x="1041" y="3047"/>
                  </a:lnTo>
                  <a:lnTo>
                    <a:pt x="1061" y="3016"/>
                  </a:lnTo>
                  <a:lnTo>
                    <a:pt x="1084" y="2990"/>
                  </a:lnTo>
                  <a:lnTo>
                    <a:pt x="1111" y="2967"/>
                  </a:lnTo>
                  <a:cubicBezTo>
                    <a:pt x="1112" y="2966"/>
                    <a:pt x="1114" y="2965"/>
                    <a:pt x="1115" y="2964"/>
                  </a:cubicBezTo>
                  <a:lnTo>
                    <a:pt x="1142" y="2947"/>
                  </a:lnTo>
                  <a:lnTo>
                    <a:pt x="1178" y="2930"/>
                  </a:lnTo>
                  <a:lnTo>
                    <a:pt x="1219" y="2916"/>
                  </a:lnTo>
                  <a:lnTo>
                    <a:pt x="1212" y="2919"/>
                  </a:lnTo>
                  <a:lnTo>
                    <a:pt x="1244" y="2898"/>
                  </a:lnTo>
                  <a:lnTo>
                    <a:pt x="1270" y="2881"/>
                  </a:lnTo>
                  <a:lnTo>
                    <a:pt x="1291" y="2867"/>
                  </a:lnTo>
                  <a:lnTo>
                    <a:pt x="1308" y="2854"/>
                  </a:lnTo>
                  <a:lnTo>
                    <a:pt x="1321" y="2845"/>
                  </a:lnTo>
                  <a:lnTo>
                    <a:pt x="1333" y="2837"/>
                  </a:lnTo>
                  <a:lnTo>
                    <a:pt x="1350" y="2826"/>
                  </a:lnTo>
                  <a:lnTo>
                    <a:pt x="1369" y="2816"/>
                  </a:lnTo>
                  <a:lnTo>
                    <a:pt x="1390" y="2808"/>
                  </a:lnTo>
                  <a:lnTo>
                    <a:pt x="1404" y="2803"/>
                  </a:lnTo>
                  <a:lnTo>
                    <a:pt x="1420" y="2798"/>
                  </a:lnTo>
                  <a:lnTo>
                    <a:pt x="1440" y="2792"/>
                  </a:lnTo>
                  <a:lnTo>
                    <a:pt x="1464" y="2785"/>
                  </a:lnTo>
                  <a:lnTo>
                    <a:pt x="1455" y="2789"/>
                  </a:lnTo>
                  <a:lnTo>
                    <a:pt x="1474" y="2776"/>
                  </a:lnTo>
                  <a:lnTo>
                    <a:pt x="1489" y="2764"/>
                  </a:lnTo>
                  <a:lnTo>
                    <a:pt x="1512" y="2743"/>
                  </a:lnTo>
                  <a:lnTo>
                    <a:pt x="1528" y="2724"/>
                  </a:lnTo>
                  <a:lnTo>
                    <a:pt x="1540" y="2705"/>
                  </a:lnTo>
                  <a:lnTo>
                    <a:pt x="1556" y="2684"/>
                  </a:lnTo>
                  <a:lnTo>
                    <a:pt x="1576" y="2660"/>
                  </a:lnTo>
                  <a:lnTo>
                    <a:pt x="1605" y="2634"/>
                  </a:lnTo>
                  <a:lnTo>
                    <a:pt x="1624" y="2620"/>
                  </a:lnTo>
                  <a:lnTo>
                    <a:pt x="1645" y="2606"/>
                  </a:lnTo>
                  <a:lnTo>
                    <a:pt x="1636" y="2614"/>
                  </a:lnTo>
                  <a:lnTo>
                    <a:pt x="1745" y="2457"/>
                  </a:lnTo>
                  <a:lnTo>
                    <a:pt x="1762" y="2424"/>
                  </a:lnTo>
                  <a:lnTo>
                    <a:pt x="1760" y="2429"/>
                  </a:lnTo>
                  <a:lnTo>
                    <a:pt x="1773" y="2389"/>
                  </a:lnTo>
                  <a:lnTo>
                    <a:pt x="1783" y="2350"/>
                  </a:lnTo>
                  <a:lnTo>
                    <a:pt x="1795" y="2309"/>
                  </a:lnTo>
                  <a:lnTo>
                    <a:pt x="1836" y="2198"/>
                  </a:lnTo>
                  <a:lnTo>
                    <a:pt x="1859" y="2146"/>
                  </a:lnTo>
                  <a:lnTo>
                    <a:pt x="1886" y="2097"/>
                  </a:lnTo>
                  <a:lnTo>
                    <a:pt x="1917" y="2049"/>
                  </a:lnTo>
                  <a:lnTo>
                    <a:pt x="1955" y="2004"/>
                  </a:lnTo>
                  <a:lnTo>
                    <a:pt x="1999" y="1963"/>
                  </a:lnTo>
                  <a:lnTo>
                    <a:pt x="2052" y="1925"/>
                  </a:lnTo>
                  <a:lnTo>
                    <a:pt x="2044" y="1932"/>
                  </a:lnTo>
                  <a:lnTo>
                    <a:pt x="2065" y="1904"/>
                  </a:lnTo>
                  <a:lnTo>
                    <a:pt x="2090" y="1873"/>
                  </a:lnTo>
                  <a:lnTo>
                    <a:pt x="2145" y="1815"/>
                  </a:lnTo>
                  <a:lnTo>
                    <a:pt x="2205" y="1762"/>
                  </a:lnTo>
                  <a:lnTo>
                    <a:pt x="2237" y="1738"/>
                  </a:lnTo>
                  <a:lnTo>
                    <a:pt x="2268" y="1716"/>
                  </a:lnTo>
                  <a:lnTo>
                    <a:pt x="2290" y="1703"/>
                  </a:lnTo>
                  <a:lnTo>
                    <a:pt x="2307" y="1692"/>
                  </a:lnTo>
                  <a:lnTo>
                    <a:pt x="2335" y="1676"/>
                  </a:lnTo>
                  <a:lnTo>
                    <a:pt x="2356" y="1666"/>
                  </a:lnTo>
                  <a:cubicBezTo>
                    <a:pt x="2358" y="1665"/>
                    <a:pt x="2360" y="1664"/>
                    <a:pt x="2362" y="1664"/>
                  </a:cubicBezTo>
                  <a:lnTo>
                    <a:pt x="2371" y="1662"/>
                  </a:lnTo>
                  <a:cubicBezTo>
                    <a:pt x="2381" y="1660"/>
                    <a:pt x="2392" y="1662"/>
                    <a:pt x="2400" y="1669"/>
                  </a:cubicBezTo>
                  <a:lnTo>
                    <a:pt x="2403" y="1671"/>
                  </a:lnTo>
                  <a:cubicBezTo>
                    <a:pt x="2413" y="1680"/>
                    <a:pt x="2417" y="1694"/>
                    <a:pt x="2413" y="1708"/>
                  </a:cubicBezTo>
                  <a:lnTo>
                    <a:pt x="2411" y="1714"/>
                  </a:lnTo>
                  <a:cubicBezTo>
                    <a:pt x="2410" y="1716"/>
                    <a:pt x="2409" y="1719"/>
                    <a:pt x="2407" y="1722"/>
                  </a:cubicBezTo>
                  <a:lnTo>
                    <a:pt x="2401" y="1730"/>
                  </a:lnTo>
                  <a:lnTo>
                    <a:pt x="2393" y="1741"/>
                  </a:lnTo>
                  <a:lnTo>
                    <a:pt x="2386" y="1749"/>
                  </a:lnTo>
                  <a:lnTo>
                    <a:pt x="2381" y="1755"/>
                  </a:lnTo>
                  <a:lnTo>
                    <a:pt x="2382" y="1755"/>
                  </a:lnTo>
                  <a:lnTo>
                    <a:pt x="2342" y="1706"/>
                  </a:lnTo>
                  <a:lnTo>
                    <a:pt x="2345" y="1705"/>
                  </a:lnTo>
                  <a:lnTo>
                    <a:pt x="2337" y="1709"/>
                  </a:lnTo>
                  <a:lnTo>
                    <a:pt x="2347" y="1703"/>
                  </a:lnTo>
                  <a:lnTo>
                    <a:pt x="2363" y="1690"/>
                  </a:lnTo>
                  <a:lnTo>
                    <a:pt x="2390" y="1669"/>
                  </a:lnTo>
                  <a:lnTo>
                    <a:pt x="2408" y="1655"/>
                  </a:lnTo>
                  <a:lnTo>
                    <a:pt x="2429" y="1638"/>
                  </a:lnTo>
                  <a:lnTo>
                    <a:pt x="2463" y="1610"/>
                  </a:lnTo>
                  <a:lnTo>
                    <a:pt x="2487" y="1590"/>
                  </a:lnTo>
                  <a:lnTo>
                    <a:pt x="2503" y="1575"/>
                  </a:lnTo>
                  <a:lnTo>
                    <a:pt x="2510" y="1568"/>
                  </a:lnTo>
                  <a:lnTo>
                    <a:pt x="2513" y="1564"/>
                  </a:lnTo>
                  <a:lnTo>
                    <a:pt x="2507" y="1577"/>
                  </a:lnTo>
                  <a:lnTo>
                    <a:pt x="2507" y="1575"/>
                  </a:lnTo>
                  <a:lnTo>
                    <a:pt x="2548" y="1615"/>
                  </a:lnTo>
                  <a:lnTo>
                    <a:pt x="2542" y="1617"/>
                  </a:lnTo>
                  <a:lnTo>
                    <a:pt x="2547" y="1615"/>
                  </a:lnTo>
                  <a:lnTo>
                    <a:pt x="2541" y="1618"/>
                  </a:lnTo>
                  <a:cubicBezTo>
                    <a:pt x="2525" y="1625"/>
                    <a:pt x="2507" y="1619"/>
                    <a:pt x="2498" y="1604"/>
                  </a:cubicBezTo>
                  <a:cubicBezTo>
                    <a:pt x="2490" y="1589"/>
                    <a:pt x="2494" y="1570"/>
                    <a:pt x="2508" y="1560"/>
                  </a:cubicBezTo>
                  <a:lnTo>
                    <a:pt x="2511" y="1558"/>
                  </a:lnTo>
                  <a:lnTo>
                    <a:pt x="2522" y="1551"/>
                  </a:lnTo>
                  <a:lnTo>
                    <a:pt x="2537" y="1541"/>
                  </a:lnTo>
                  <a:lnTo>
                    <a:pt x="2561" y="1526"/>
                  </a:lnTo>
                  <a:lnTo>
                    <a:pt x="2593" y="1505"/>
                  </a:lnTo>
                  <a:lnTo>
                    <a:pt x="2580" y="1522"/>
                  </a:lnTo>
                  <a:lnTo>
                    <a:pt x="2601" y="1461"/>
                  </a:lnTo>
                  <a:lnTo>
                    <a:pt x="2621" y="1408"/>
                  </a:lnTo>
                  <a:lnTo>
                    <a:pt x="2640" y="1360"/>
                  </a:lnTo>
                  <a:lnTo>
                    <a:pt x="2659" y="1316"/>
                  </a:lnTo>
                  <a:lnTo>
                    <a:pt x="2681" y="1272"/>
                  </a:lnTo>
                  <a:lnTo>
                    <a:pt x="2706" y="1227"/>
                  </a:lnTo>
                  <a:lnTo>
                    <a:pt x="2737" y="1178"/>
                  </a:lnTo>
                  <a:lnTo>
                    <a:pt x="2773" y="1124"/>
                  </a:lnTo>
                  <a:lnTo>
                    <a:pt x="2769" y="1130"/>
                  </a:lnTo>
                  <a:lnTo>
                    <a:pt x="2777" y="1110"/>
                  </a:lnTo>
                  <a:lnTo>
                    <a:pt x="2775" y="1116"/>
                  </a:lnTo>
                  <a:lnTo>
                    <a:pt x="2779" y="1093"/>
                  </a:lnTo>
                  <a:lnTo>
                    <a:pt x="2785" y="1070"/>
                  </a:lnTo>
                  <a:cubicBezTo>
                    <a:pt x="2785" y="1067"/>
                    <a:pt x="2786" y="1064"/>
                    <a:pt x="2788" y="1062"/>
                  </a:cubicBezTo>
                  <a:lnTo>
                    <a:pt x="2792" y="1053"/>
                  </a:lnTo>
                  <a:cubicBezTo>
                    <a:pt x="2794" y="1050"/>
                    <a:pt x="2796" y="1047"/>
                    <a:pt x="2799" y="1045"/>
                  </a:cubicBezTo>
                  <a:lnTo>
                    <a:pt x="2806" y="1038"/>
                  </a:lnTo>
                  <a:cubicBezTo>
                    <a:pt x="2808" y="1036"/>
                    <a:pt x="2810" y="1035"/>
                    <a:pt x="2812" y="1034"/>
                  </a:cubicBezTo>
                  <a:lnTo>
                    <a:pt x="2830" y="1023"/>
                  </a:lnTo>
                  <a:cubicBezTo>
                    <a:pt x="2831" y="1022"/>
                    <a:pt x="2833" y="1021"/>
                    <a:pt x="2834" y="1020"/>
                  </a:cubicBezTo>
                  <a:lnTo>
                    <a:pt x="2854" y="1012"/>
                  </a:lnTo>
                  <a:lnTo>
                    <a:pt x="2899" y="999"/>
                  </a:lnTo>
                  <a:lnTo>
                    <a:pt x="2944" y="990"/>
                  </a:lnTo>
                  <a:lnTo>
                    <a:pt x="2984" y="980"/>
                  </a:lnTo>
                  <a:lnTo>
                    <a:pt x="3004" y="973"/>
                  </a:lnTo>
                  <a:lnTo>
                    <a:pt x="3030" y="965"/>
                  </a:lnTo>
                  <a:lnTo>
                    <a:pt x="3083" y="947"/>
                  </a:lnTo>
                  <a:lnTo>
                    <a:pt x="3107" y="940"/>
                  </a:lnTo>
                  <a:lnTo>
                    <a:pt x="3125" y="933"/>
                  </a:lnTo>
                  <a:lnTo>
                    <a:pt x="3139" y="929"/>
                  </a:lnTo>
                  <a:lnTo>
                    <a:pt x="3143" y="928"/>
                  </a:lnTo>
                  <a:lnTo>
                    <a:pt x="3134" y="932"/>
                  </a:lnTo>
                  <a:lnTo>
                    <a:pt x="3177" y="903"/>
                  </a:lnTo>
                  <a:lnTo>
                    <a:pt x="3223" y="873"/>
                  </a:lnTo>
                  <a:lnTo>
                    <a:pt x="3318" y="817"/>
                  </a:lnTo>
                  <a:lnTo>
                    <a:pt x="3408" y="760"/>
                  </a:lnTo>
                  <a:lnTo>
                    <a:pt x="3448" y="730"/>
                  </a:lnTo>
                  <a:lnTo>
                    <a:pt x="3485" y="698"/>
                  </a:lnTo>
                  <a:lnTo>
                    <a:pt x="3562" y="627"/>
                  </a:lnTo>
                  <a:lnTo>
                    <a:pt x="3648" y="559"/>
                  </a:lnTo>
                  <a:lnTo>
                    <a:pt x="3695" y="528"/>
                  </a:lnTo>
                  <a:lnTo>
                    <a:pt x="3743" y="500"/>
                  </a:lnTo>
                  <a:lnTo>
                    <a:pt x="3793" y="476"/>
                  </a:lnTo>
                  <a:lnTo>
                    <a:pt x="3845" y="457"/>
                  </a:lnTo>
                  <a:lnTo>
                    <a:pt x="3839" y="460"/>
                  </a:lnTo>
                  <a:lnTo>
                    <a:pt x="4002" y="354"/>
                  </a:lnTo>
                  <a:lnTo>
                    <a:pt x="3998" y="358"/>
                  </a:lnTo>
                  <a:lnTo>
                    <a:pt x="4005" y="352"/>
                  </a:lnTo>
                  <a:lnTo>
                    <a:pt x="3999" y="359"/>
                  </a:lnTo>
                  <a:lnTo>
                    <a:pt x="4004" y="351"/>
                  </a:lnTo>
                  <a:lnTo>
                    <a:pt x="4000" y="360"/>
                  </a:lnTo>
                  <a:lnTo>
                    <a:pt x="4004" y="340"/>
                  </a:lnTo>
                  <a:lnTo>
                    <a:pt x="4007" y="321"/>
                  </a:lnTo>
                  <a:cubicBezTo>
                    <a:pt x="4007" y="319"/>
                    <a:pt x="4008" y="318"/>
                    <a:pt x="4008" y="316"/>
                  </a:cubicBezTo>
                  <a:lnTo>
                    <a:pt x="4014" y="296"/>
                  </a:lnTo>
                  <a:cubicBezTo>
                    <a:pt x="4015" y="293"/>
                    <a:pt x="4016" y="291"/>
                    <a:pt x="4017" y="289"/>
                  </a:cubicBezTo>
                  <a:lnTo>
                    <a:pt x="4033" y="259"/>
                  </a:lnTo>
                  <a:lnTo>
                    <a:pt x="4047" y="236"/>
                  </a:lnTo>
                  <a:lnTo>
                    <a:pt x="4061" y="219"/>
                  </a:lnTo>
                  <a:cubicBezTo>
                    <a:pt x="4062" y="217"/>
                    <a:pt x="4063" y="215"/>
                    <a:pt x="4065" y="214"/>
                  </a:cubicBezTo>
                  <a:lnTo>
                    <a:pt x="4077" y="204"/>
                  </a:lnTo>
                  <a:cubicBezTo>
                    <a:pt x="4079" y="202"/>
                    <a:pt x="4081" y="200"/>
                    <a:pt x="4084" y="199"/>
                  </a:cubicBezTo>
                  <a:lnTo>
                    <a:pt x="4098" y="192"/>
                  </a:lnTo>
                  <a:lnTo>
                    <a:pt x="4119" y="184"/>
                  </a:lnTo>
                  <a:lnTo>
                    <a:pt x="4144" y="177"/>
                  </a:lnTo>
                  <a:lnTo>
                    <a:pt x="4174" y="168"/>
                  </a:lnTo>
                  <a:lnTo>
                    <a:pt x="4158" y="179"/>
                  </a:lnTo>
                  <a:lnTo>
                    <a:pt x="4178" y="153"/>
                  </a:lnTo>
                  <a:lnTo>
                    <a:pt x="4201" y="128"/>
                  </a:lnTo>
                  <a:lnTo>
                    <a:pt x="4246" y="86"/>
                  </a:lnTo>
                  <a:lnTo>
                    <a:pt x="4287" y="45"/>
                  </a:lnTo>
                  <a:lnTo>
                    <a:pt x="4302" y="24"/>
                  </a:lnTo>
                  <a:lnTo>
                    <a:pt x="4316" y="0"/>
                  </a:lnTo>
                  <a:lnTo>
                    <a:pt x="4373" y="33"/>
                  </a:lnTo>
                  <a:lnTo>
                    <a:pt x="4355" y="64"/>
                  </a:lnTo>
                  <a:lnTo>
                    <a:pt x="4334" y="91"/>
                  </a:lnTo>
                  <a:lnTo>
                    <a:pt x="4292" y="134"/>
                  </a:lnTo>
                  <a:lnTo>
                    <a:pt x="4250" y="174"/>
                  </a:lnTo>
                  <a:lnTo>
                    <a:pt x="4230" y="195"/>
                  </a:lnTo>
                  <a:lnTo>
                    <a:pt x="4210" y="220"/>
                  </a:lnTo>
                  <a:cubicBezTo>
                    <a:pt x="4206" y="225"/>
                    <a:pt x="4200" y="229"/>
                    <a:pt x="4194" y="231"/>
                  </a:cubicBezTo>
                  <a:lnTo>
                    <a:pt x="4163" y="241"/>
                  </a:lnTo>
                  <a:lnTo>
                    <a:pt x="4141" y="248"/>
                  </a:lnTo>
                  <a:lnTo>
                    <a:pt x="4127" y="252"/>
                  </a:lnTo>
                  <a:lnTo>
                    <a:pt x="4113" y="259"/>
                  </a:lnTo>
                  <a:lnTo>
                    <a:pt x="4120" y="254"/>
                  </a:lnTo>
                  <a:lnTo>
                    <a:pt x="4109" y="264"/>
                  </a:lnTo>
                  <a:lnTo>
                    <a:pt x="4113" y="259"/>
                  </a:lnTo>
                  <a:lnTo>
                    <a:pt x="4104" y="272"/>
                  </a:lnTo>
                  <a:lnTo>
                    <a:pt x="4092" y="291"/>
                  </a:lnTo>
                  <a:lnTo>
                    <a:pt x="4075" y="321"/>
                  </a:lnTo>
                  <a:lnTo>
                    <a:pt x="4078" y="314"/>
                  </a:lnTo>
                  <a:lnTo>
                    <a:pt x="4072" y="335"/>
                  </a:lnTo>
                  <a:lnTo>
                    <a:pt x="4073" y="330"/>
                  </a:lnTo>
                  <a:lnTo>
                    <a:pt x="4069" y="355"/>
                  </a:lnTo>
                  <a:lnTo>
                    <a:pt x="4065" y="375"/>
                  </a:lnTo>
                  <a:cubicBezTo>
                    <a:pt x="4064" y="378"/>
                    <a:pt x="4063" y="381"/>
                    <a:pt x="4061" y="384"/>
                  </a:cubicBezTo>
                  <a:lnTo>
                    <a:pt x="4056" y="393"/>
                  </a:lnTo>
                  <a:cubicBezTo>
                    <a:pt x="4055" y="396"/>
                    <a:pt x="4053" y="398"/>
                    <a:pt x="4050" y="400"/>
                  </a:cubicBezTo>
                  <a:lnTo>
                    <a:pt x="4043" y="407"/>
                  </a:lnTo>
                  <a:cubicBezTo>
                    <a:pt x="4042" y="408"/>
                    <a:pt x="4040" y="409"/>
                    <a:pt x="4039" y="410"/>
                  </a:cubicBezTo>
                  <a:lnTo>
                    <a:pt x="3875" y="516"/>
                  </a:lnTo>
                  <a:cubicBezTo>
                    <a:pt x="3873" y="517"/>
                    <a:pt x="3871" y="518"/>
                    <a:pt x="3869" y="519"/>
                  </a:cubicBezTo>
                  <a:lnTo>
                    <a:pt x="3822" y="537"/>
                  </a:lnTo>
                  <a:lnTo>
                    <a:pt x="3776" y="558"/>
                  </a:lnTo>
                  <a:lnTo>
                    <a:pt x="3732" y="583"/>
                  </a:lnTo>
                  <a:lnTo>
                    <a:pt x="3690" y="611"/>
                  </a:lnTo>
                  <a:lnTo>
                    <a:pt x="3607" y="676"/>
                  </a:lnTo>
                  <a:lnTo>
                    <a:pt x="3528" y="749"/>
                  </a:lnTo>
                  <a:lnTo>
                    <a:pt x="3488" y="784"/>
                  </a:lnTo>
                  <a:lnTo>
                    <a:pt x="3444" y="817"/>
                  </a:lnTo>
                  <a:lnTo>
                    <a:pt x="3352" y="875"/>
                  </a:lnTo>
                  <a:lnTo>
                    <a:pt x="3259" y="930"/>
                  </a:lnTo>
                  <a:lnTo>
                    <a:pt x="3215" y="957"/>
                  </a:lnTo>
                  <a:lnTo>
                    <a:pt x="3172" y="987"/>
                  </a:lnTo>
                  <a:cubicBezTo>
                    <a:pt x="3170" y="989"/>
                    <a:pt x="3167" y="990"/>
                    <a:pt x="3164" y="991"/>
                  </a:cubicBezTo>
                  <a:lnTo>
                    <a:pt x="3159" y="993"/>
                  </a:lnTo>
                  <a:lnTo>
                    <a:pt x="3147" y="997"/>
                  </a:lnTo>
                  <a:lnTo>
                    <a:pt x="3127" y="1003"/>
                  </a:lnTo>
                  <a:lnTo>
                    <a:pt x="3104" y="1011"/>
                  </a:lnTo>
                  <a:lnTo>
                    <a:pt x="3050" y="1028"/>
                  </a:lnTo>
                  <a:lnTo>
                    <a:pt x="3026" y="1036"/>
                  </a:lnTo>
                  <a:lnTo>
                    <a:pt x="3001" y="1044"/>
                  </a:lnTo>
                  <a:lnTo>
                    <a:pt x="2957" y="1055"/>
                  </a:lnTo>
                  <a:lnTo>
                    <a:pt x="2917" y="1064"/>
                  </a:lnTo>
                  <a:lnTo>
                    <a:pt x="2879" y="1074"/>
                  </a:lnTo>
                  <a:lnTo>
                    <a:pt x="2860" y="1082"/>
                  </a:lnTo>
                  <a:lnTo>
                    <a:pt x="2864" y="1079"/>
                  </a:lnTo>
                  <a:lnTo>
                    <a:pt x="2846" y="1090"/>
                  </a:lnTo>
                  <a:lnTo>
                    <a:pt x="2852" y="1086"/>
                  </a:lnTo>
                  <a:lnTo>
                    <a:pt x="2844" y="1093"/>
                  </a:lnTo>
                  <a:lnTo>
                    <a:pt x="2851" y="1085"/>
                  </a:lnTo>
                  <a:lnTo>
                    <a:pt x="2846" y="1093"/>
                  </a:lnTo>
                  <a:lnTo>
                    <a:pt x="2849" y="1085"/>
                  </a:lnTo>
                  <a:lnTo>
                    <a:pt x="2845" y="1105"/>
                  </a:lnTo>
                  <a:lnTo>
                    <a:pt x="2841" y="1128"/>
                  </a:lnTo>
                  <a:cubicBezTo>
                    <a:pt x="2840" y="1130"/>
                    <a:pt x="2840" y="1132"/>
                    <a:pt x="2839" y="1134"/>
                  </a:cubicBezTo>
                  <a:lnTo>
                    <a:pt x="2832" y="1154"/>
                  </a:lnTo>
                  <a:cubicBezTo>
                    <a:pt x="2831" y="1156"/>
                    <a:pt x="2830" y="1158"/>
                    <a:pt x="2828" y="1160"/>
                  </a:cubicBezTo>
                  <a:lnTo>
                    <a:pt x="2793" y="1213"/>
                  </a:lnTo>
                  <a:lnTo>
                    <a:pt x="2765" y="1259"/>
                  </a:lnTo>
                  <a:lnTo>
                    <a:pt x="2741" y="1302"/>
                  </a:lnTo>
                  <a:lnTo>
                    <a:pt x="2721" y="1343"/>
                  </a:lnTo>
                  <a:lnTo>
                    <a:pt x="2702" y="1385"/>
                  </a:lnTo>
                  <a:lnTo>
                    <a:pt x="2683" y="1432"/>
                  </a:lnTo>
                  <a:lnTo>
                    <a:pt x="2664" y="1484"/>
                  </a:lnTo>
                  <a:lnTo>
                    <a:pt x="2642" y="1545"/>
                  </a:lnTo>
                  <a:cubicBezTo>
                    <a:pt x="2640" y="1552"/>
                    <a:pt x="2635" y="1557"/>
                    <a:pt x="2629" y="1561"/>
                  </a:cubicBezTo>
                  <a:lnTo>
                    <a:pt x="2596" y="1583"/>
                  </a:lnTo>
                  <a:lnTo>
                    <a:pt x="2573" y="1597"/>
                  </a:lnTo>
                  <a:lnTo>
                    <a:pt x="2557" y="1608"/>
                  </a:lnTo>
                  <a:lnTo>
                    <a:pt x="2550" y="1612"/>
                  </a:lnTo>
                  <a:lnTo>
                    <a:pt x="2546" y="1615"/>
                  </a:lnTo>
                  <a:lnTo>
                    <a:pt x="2513" y="1557"/>
                  </a:lnTo>
                  <a:lnTo>
                    <a:pt x="2520" y="1554"/>
                  </a:lnTo>
                  <a:cubicBezTo>
                    <a:pt x="2521" y="1553"/>
                    <a:pt x="2523" y="1553"/>
                    <a:pt x="2525" y="1552"/>
                  </a:cubicBezTo>
                  <a:lnTo>
                    <a:pt x="2531" y="1551"/>
                  </a:lnTo>
                  <a:cubicBezTo>
                    <a:pt x="2543" y="1548"/>
                    <a:pt x="2555" y="1551"/>
                    <a:pt x="2563" y="1559"/>
                  </a:cubicBezTo>
                  <a:cubicBezTo>
                    <a:pt x="2571" y="1568"/>
                    <a:pt x="2575" y="1580"/>
                    <a:pt x="2572" y="1591"/>
                  </a:cubicBezTo>
                  <a:lnTo>
                    <a:pt x="2571" y="1593"/>
                  </a:lnTo>
                  <a:cubicBezTo>
                    <a:pt x="2570" y="1598"/>
                    <a:pt x="2568" y="1602"/>
                    <a:pt x="2565" y="1606"/>
                  </a:cubicBezTo>
                  <a:lnTo>
                    <a:pt x="2559" y="1613"/>
                  </a:lnTo>
                  <a:lnTo>
                    <a:pt x="2547" y="1626"/>
                  </a:lnTo>
                  <a:lnTo>
                    <a:pt x="2530" y="1640"/>
                  </a:lnTo>
                  <a:lnTo>
                    <a:pt x="2505" y="1662"/>
                  </a:lnTo>
                  <a:lnTo>
                    <a:pt x="2471" y="1689"/>
                  </a:lnTo>
                  <a:lnTo>
                    <a:pt x="2450" y="1706"/>
                  </a:lnTo>
                  <a:lnTo>
                    <a:pt x="2431" y="1721"/>
                  </a:lnTo>
                  <a:lnTo>
                    <a:pt x="2404" y="1743"/>
                  </a:lnTo>
                  <a:lnTo>
                    <a:pt x="2384" y="1758"/>
                  </a:lnTo>
                  <a:lnTo>
                    <a:pt x="2375" y="1764"/>
                  </a:lnTo>
                  <a:cubicBezTo>
                    <a:pt x="2372" y="1766"/>
                    <a:pt x="2369" y="1768"/>
                    <a:pt x="2367" y="1769"/>
                  </a:cubicBezTo>
                  <a:lnTo>
                    <a:pt x="2364" y="1770"/>
                  </a:lnTo>
                  <a:cubicBezTo>
                    <a:pt x="2350" y="1774"/>
                    <a:pt x="2336" y="1770"/>
                    <a:pt x="2327" y="1759"/>
                  </a:cubicBezTo>
                  <a:cubicBezTo>
                    <a:pt x="2318" y="1748"/>
                    <a:pt x="2317" y="1733"/>
                    <a:pt x="2324" y="1721"/>
                  </a:cubicBezTo>
                  <a:lnTo>
                    <a:pt x="2329" y="1714"/>
                  </a:lnTo>
                  <a:lnTo>
                    <a:pt x="2334" y="1707"/>
                  </a:lnTo>
                  <a:lnTo>
                    <a:pt x="2341" y="1698"/>
                  </a:lnTo>
                  <a:lnTo>
                    <a:pt x="2347" y="1692"/>
                  </a:lnTo>
                  <a:lnTo>
                    <a:pt x="2352" y="1684"/>
                  </a:lnTo>
                  <a:lnTo>
                    <a:pt x="2348" y="1692"/>
                  </a:lnTo>
                  <a:lnTo>
                    <a:pt x="2350" y="1686"/>
                  </a:lnTo>
                  <a:lnTo>
                    <a:pt x="2360" y="1723"/>
                  </a:lnTo>
                  <a:lnTo>
                    <a:pt x="2357" y="1720"/>
                  </a:lnTo>
                  <a:lnTo>
                    <a:pt x="2386" y="1727"/>
                  </a:lnTo>
                  <a:lnTo>
                    <a:pt x="2377" y="1729"/>
                  </a:lnTo>
                  <a:lnTo>
                    <a:pt x="2383" y="1727"/>
                  </a:lnTo>
                  <a:lnTo>
                    <a:pt x="2369" y="1733"/>
                  </a:lnTo>
                  <a:lnTo>
                    <a:pt x="2343" y="1748"/>
                  </a:lnTo>
                  <a:lnTo>
                    <a:pt x="2325" y="1759"/>
                  </a:lnTo>
                  <a:lnTo>
                    <a:pt x="2305" y="1772"/>
                  </a:lnTo>
                  <a:lnTo>
                    <a:pt x="2277" y="1790"/>
                  </a:lnTo>
                  <a:lnTo>
                    <a:pt x="2249" y="1812"/>
                  </a:lnTo>
                  <a:lnTo>
                    <a:pt x="2193" y="1861"/>
                  </a:lnTo>
                  <a:lnTo>
                    <a:pt x="2141" y="1915"/>
                  </a:lnTo>
                  <a:lnTo>
                    <a:pt x="2119" y="1943"/>
                  </a:lnTo>
                  <a:lnTo>
                    <a:pt x="2098" y="1972"/>
                  </a:lnTo>
                  <a:cubicBezTo>
                    <a:pt x="2096" y="1975"/>
                    <a:pt x="2093" y="1977"/>
                    <a:pt x="2090" y="1979"/>
                  </a:cubicBezTo>
                  <a:lnTo>
                    <a:pt x="2044" y="2012"/>
                  </a:lnTo>
                  <a:lnTo>
                    <a:pt x="2005" y="2048"/>
                  </a:lnTo>
                  <a:lnTo>
                    <a:pt x="1972" y="2086"/>
                  </a:lnTo>
                  <a:lnTo>
                    <a:pt x="1944" y="2128"/>
                  </a:lnTo>
                  <a:lnTo>
                    <a:pt x="1920" y="2174"/>
                  </a:lnTo>
                  <a:lnTo>
                    <a:pt x="1898" y="2222"/>
                  </a:lnTo>
                  <a:lnTo>
                    <a:pt x="1859" y="2327"/>
                  </a:lnTo>
                  <a:lnTo>
                    <a:pt x="1848" y="2367"/>
                  </a:lnTo>
                  <a:lnTo>
                    <a:pt x="1836" y="2410"/>
                  </a:lnTo>
                  <a:lnTo>
                    <a:pt x="1823" y="2450"/>
                  </a:lnTo>
                  <a:cubicBezTo>
                    <a:pt x="1823" y="2452"/>
                    <a:pt x="1822" y="2453"/>
                    <a:pt x="1821" y="2455"/>
                  </a:cubicBezTo>
                  <a:lnTo>
                    <a:pt x="1800" y="2495"/>
                  </a:lnTo>
                  <a:lnTo>
                    <a:pt x="1691" y="2652"/>
                  </a:lnTo>
                  <a:cubicBezTo>
                    <a:pt x="1688" y="2656"/>
                    <a:pt x="1685" y="2659"/>
                    <a:pt x="1682" y="2661"/>
                  </a:cubicBezTo>
                  <a:lnTo>
                    <a:pt x="1663" y="2673"/>
                  </a:lnTo>
                  <a:lnTo>
                    <a:pt x="1649" y="2683"/>
                  </a:lnTo>
                  <a:lnTo>
                    <a:pt x="1627" y="2703"/>
                  </a:lnTo>
                  <a:lnTo>
                    <a:pt x="1609" y="2723"/>
                  </a:lnTo>
                  <a:lnTo>
                    <a:pt x="1595" y="2743"/>
                  </a:lnTo>
                  <a:lnTo>
                    <a:pt x="1578" y="2767"/>
                  </a:lnTo>
                  <a:lnTo>
                    <a:pt x="1557" y="2791"/>
                  </a:lnTo>
                  <a:lnTo>
                    <a:pt x="1530" y="2817"/>
                  </a:lnTo>
                  <a:lnTo>
                    <a:pt x="1512" y="2831"/>
                  </a:lnTo>
                  <a:lnTo>
                    <a:pt x="1493" y="2844"/>
                  </a:lnTo>
                  <a:cubicBezTo>
                    <a:pt x="1490" y="2846"/>
                    <a:pt x="1487" y="2847"/>
                    <a:pt x="1484" y="2848"/>
                  </a:cubicBezTo>
                  <a:lnTo>
                    <a:pt x="1459" y="2856"/>
                  </a:lnTo>
                  <a:lnTo>
                    <a:pt x="1440" y="2862"/>
                  </a:lnTo>
                  <a:lnTo>
                    <a:pt x="1425" y="2867"/>
                  </a:lnTo>
                  <a:lnTo>
                    <a:pt x="1414" y="2870"/>
                  </a:lnTo>
                  <a:lnTo>
                    <a:pt x="1398" y="2876"/>
                  </a:lnTo>
                  <a:lnTo>
                    <a:pt x="1387" y="2881"/>
                  </a:lnTo>
                  <a:lnTo>
                    <a:pt x="1370" y="2893"/>
                  </a:lnTo>
                  <a:lnTo>
                    <a:pt x="1360" y="2900"/>
                  </a:lnTo>
                  <a:lnTo>
                    <a:pt x="1346" y="2909"/>
                  </a:lnTo>
                  <a:lnTo>
                    <a:pt x="1328" y="2921"/>
                  </a:lnTo>
                  <a:lnTo>
                    <a:pt x="1307" y="2936"/>
                  </a:lnTo>
                  <a:lnTo>
                    <a:pt x="1280" y="2954"/>
                  </a:lnTo>
                  <a:lnTo>
                    <a:pt x="1248" y="2975"/>
                  </a:lnTo>
                  <a:cubicBezTo>
                    <a:pt x="1246" y="2976"/>
                    <a:pt x="1244" y="2977"/>
                    <a:pt x="1241" y="2978"/>
                  </a:cubicBezTo>
                  <a:lnTo>
                    <a:pt x="1206" y="2991"/>
                  </a:lnTo>
                  <a:lnTo>
                    <a:pt x="1177" y="3004"/>
                  </a:lnTo>
                  <a:lnTo>
                    <a:pt x="1150" y="3021"/>
                  </a:lnTo>
                  <a:lnTo>
                    <a:pt x="1154" y="3018"/>
                  </a:lnTo>
                  <a:lnTo>
                    <a:pt x="1134" y="3035"/>
                  </a:lnTo>
                  <a:lnTo>
                    <a:pt x="1117" y="3053"/>
                  </a:lnTo>
                  <a:lnTo>
                    <a:pt x="1101" y="3077"/>
                  </a:lnTo>
                  <a:lnTo>
                    <a:pt x="1086" y="3106"/>
                  </a:lnTo>
                  <a:lnTo>
                    <a:pt x="1071" y="3143"/>
                  </a:lnTo>
                  <a:cubicBezTo>
                    <a:pt x="1068" y="3150"/>
                    <a:pt x="1063" y="3156"/>
                    <a:pt x="1056" y="3159"/>
                  </a:cubicBezTo>
                  <a:lnTo>
                    <a:pt x="1020" y="3179"/>
                  </a:lnTo>
                  <a:lnTo>
                    <a:pt x="987" y="3199"/>
                  </a:lnTo>
                  <a:lnTo>
                    <a:pt x="924" y="3246"/>
                  </a:lnTo>
                  <a:lnTo>
                    <a:pt x="860" y="3295"/>
                  </a:lnTo>
                  <a:lnTo>
                    <a:pt x="824" y="3320"/>
                  </a:lnTo>
                  <a:lnTo>
                    <a:pt x="784" y="3343"/>
                  </a:lnTo>
                  <a:lnTo>
                    <a:pt x="753" y="3357"/>
                  </a:lnTo>
                  <a:lnTo>
                    <a:pt x="726" y="3367"/>
                  </a:lnTo>
                  <a:lnTo>
                    <a:pt x="699" y="3379"/>
                  </a:lnTo>
                  <a:lnTo>
                    <a:pt x="705" y="3376"/>
                  </a:lnTo>
                  <a:lnTo>
                    <a:pt x="681" y="3393"/>
                  </a:lnTo>
                  <a:lnTo>
                    <a:pt x="689" y="3384"/>
                  </a:lnTo>
                  <a:lnTo>
                    <a:pt x="678" y="3401"/>
                  </a:lnTo>
                  <a:lnTo>
                    <a:pt x="683" y="3391"/>
                  </a:lnTo>
                  <a:lnTo>
                    <a:pt x="678" y="3408"/>
                  </a:lnTo>
                  <a:lnTo>
                    <a:pt x="675" y="3429"/>
                  </a:lnTo>
                  <a:cubicBezTo>
                    <a:pt x="675" y="3431"/>
                    <a:pt x="674" y="3432"/>
                    <a:pt x="674" y="3434"/>
                  </a:cubicBezTo>
                  <a:lnTo>
                    <a:pt x="667" y="3454"/>
                  </a:lnTo>
                  <a:cubicBezTo>
                    <a:pt x="667" y="3456"/>
                    <a:pt x="666" y="3457"/>
                    <a:pt x="665" y="3459"/>
                  </a:cubicBezTo>
                  <a:lnTo>
                    <a:pt x="646" y="3495"/>
                  </a:lnTo>
                  <a:lnTo>
                    <a:pt x="631" y="3521"/>
                  </a:lnTo>
                  <a:lnTo>
                    <a:pt x="619" y="3540"/>
                  </a:lnTo>
                  <a:lnTo>
                    <a:pt x="612" y="3549"/>
                  </a:lnTo>
                  <a:cubicBezTo>
                    <a:pt x="611" y="3551"/>
                    <a:pt x="610" y="3553"/>
                    <a:pt x="608" y="3554"/>
                  </a:cubicBezTo>
                  <a:lnTo>
                    <a:pt x="604" y="3558"/>
                  </a:lnTo>
                  <a:cubicBezTo>
                    <a:pt x="596" y="3565"/>
                    <a:pt x="584" y="3567"/>
                    <a:pt x="574" y="3565"/>
                  </a:cubicBezTo>
                  <a:lnTo>
                    <a:pt x="572" y="3564"/>
                  </a:lnTo>
                  <a:cubicBezTo>
                    <a:pt x="556" y="3560"/>
                    <a:pt x="546" y="3546"/>
                    <a:pt x="547" y="3530"/>
                  </a:cubicBezTo>
                  <a:lnTo>
                    <a:pt x="547" y="3521"/>
                  </a:lnTo>
                  <a:cubicBezTo>
                    <a:pt x="547" y="3519"/>
                    <a:pt x="548" y="3517"/>
                    <a:pt x="548" y="3515"/>
                  </a:cubicBezTo>
                  <a:lnTo>
                    <a:pt x="550" y="3507"/>
                  </a:lnTo>
                  <a:lnTo>
                    <a:pt x="549" y="3514"/>
                  </a:lnTo>
                  <a:lnTo>
                    <a:pt x="549" y="3513"/>
                  </a:lnTo>
                  <a:lnTo>
                    <a:pt x="615" y="3523"/>
                  </a:lnTo>
                  <a:lnTo>
                    <a:pt x="613" y="3528"/>
                  </a:lnTo>
                  <a:lnTo>
                    <a:pt x="610" y="3537"/>
                  </a:lnTo>
                  <a:lnTo>
                    <a:pt x="604" y="3553"/>
                  </a:lnTo>
                  <a:lnTo>
                    <a:pt x="596" y="3578"/>
                  </a:lnTo>
                  <a:lnTo>
                    <a:pt x="584" y="3612"/>
                  </a:lnTo>
                  <a:cubicBezTo>
                    <a:pt x="582" y="3617"/>
                    <a:pt x="580" y="3621"/>
                    <a:pt x="576" y="3625"/>
                  </a:cubicBezTo>
                  <a:lnTo>
                    <a:pt x="527" y="3674"/>
                  </a:lnTo>
                  <a:lnTo>
                    <a:pt x="479" y="3727"/>
                  </a:lnTo>
                  <a:lnTo>
                    <a:pt x="434" y="3782"/>
                  </a:lnTo>
                  <a:lnTo>
                    <a:pt x="391" y="3839"/>
                  </a:lnTo>
                  <a:lnTo>
                    <a:pt x="352" y="3896"/>
                  </a:lnTo>
                  <a:lnTo>
                    <a:pt x="258" y="4085"/>
                  </a:lnTo>
                  <a:lnTo>
                    <a:pt x="198" y="4055"/>
                  </a:lnTo>
                  <a:close/>
                  <a:moveTo>
                    <a:pt x="407" y="4159"/>
                  </a:moveTo>
                  <a:cubicBezTo>
                    <a:pt x="358" y="4258"/>
                    <a:pt x="238" y="4298"/>
                    <a:pt x="139" y="4249"/>
                  </a:cubicBezTo>
                  <a:cubicBezTo>
                    <a:pt x="40" y="4200"/>
                    <a:pt x="0" y="4080"/>
                    <a:pt x="49" y="3981"/>
                  </a:cubicBezTo>
                  <a:cubicBezTo>
                    <a:pt x="98" y="3882"/>
                    <a:pt x="218" y="3842"/>
                    <a:pt x="317" y="3891"/>
                  </a:cubicBezTo>
                  <a:cubicBezTo>
                    <a:pt x="416" y="3940"/>
                    <a:pt x="456" y="4060"/>
                    <a:pt x="407" y="4159"/>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15" name="Line 34">
              <a:extLst>
                <a:ext uri="{FF2B5EF4-FFF2-40B4-BE49-F238E27FC236}">
                  <a16:creationId xmlns:a16="http://schemas.microsoft.com/office/drawing/2014/main" id="{73AB0BAB-8801-6E48-83E7-2C4771F1ECCD}"/>
                </a:ext>
              </a:extLst>
            </p:cNvPr>
            <p:cNvSpPr>
              <a:spLocks noChangeShapeType="1"/>
            </p:cNvSpPr>
            <p:nvPr/>
          </p:nvSpPr>
          <p:spPr bwMode="auto">
            <a:xfrm>
              <a:off x="3035960" y="1637318"/>
              <a:ext cx="109536" cy="1588"/>
            </a:xfrm>
            <a:prstGeom prst="line">
              <a:avLst/>
            </a:prstGeom>
            <a:noFill/>
            <a:ln w="14288"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 name="Line 35">
              <a:extLst>
                <a:ext uri="{FF2B5EF4-FFF2-40B4-BE49-F238E27FC236}">
                  <a16:creationId xmlns:a16="http://schemas.microsoft.com/office/drawing/2014/main" id="{AD245D22-7A70-4D48-A0ED-9134F60E73BF}"/>
                </a:ext>
              </a:extLst>
            </p:cNvPr>
            <p:cNvSpPr>
              <a:spLocks noChangeShapeType="1"/>
            </p:cNvSpPr>
            <p:nvPr/>
          </p:nvSpPr>
          <p:spPr bwMode="auto">
            <a:xfrm>
              <a:off x="3035960" y="2824777"/>
              <a:ext cx="109536" cy="1588"/>
            </a:xfrm>
            <a:prstGeom prst="line">
              <a:avLst/>
            </a:prstGeom>
            <a:noFill/>
            <a:ln w="14288"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 name="Rectangle 36">
              <a:extLst>
                <a:ext uri="{FF2B5EF4-FFF2-40B4-BE49-F238E27FC236}">
                  <a16:creationId xmlns:a16="http://schemas.microsoft.com/office/drawing/2014/main" id="{9B712FCE-15F6-E445-9F2F-F5054E24D806}"/>
                </a:ext>
              </a:extLst>
            </p:cNvPr>
            <p:cNvSpPr>
              <a:spLocks noChangeArrowheads="1"/>
            </p:cNvSpPr>
            <p:nvPr/>
          </p:nvSpPr>
          <p:spPr bwMode="auto">
            <a:xfrm>
              <a:off x="2931186" y="1600806"/>
              <a:ext cx="63499"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1</a:t>
              </a:r>
              <a:endParaRPr lang="en-US" altLang="en-US"/>
            </a:p>
          </p:txBody>
        </p:sp>
        <p:sp>
          <p:nvSpPr>
            <p:cNvPr id="18" name="Rectangle 37">
              <a:extLst>
                <a:ext uri="{FF2B5EF4-FFF2-40B4-BE49-F238E27FC236}">
                  <a16:creationId xmlns:a16="http://schemas.microsoft.com/office/drawing/2014/main" id="{4CCC3615-FF6C-1E49-971A-750DAE8BE410}"/>
                </a:ext>
              </a:extLst>
            </p:cNvPr>
            <p:cNvSpPr>
              <a:spLocks noChangeArrowheads="1"/>
            </p:cNvSpPr>
            <p:nvPr/>
          </p:nvSpPr>
          <p:spPr bwMode="auto">
            <a:xfrm>
              <a:off x="2996273" y="1600806"/>
              <a:ext cx="31750"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 </a:t>
              </a:r>
              <a:endParaRPr lang="en-US" altLang="en-US"/>
            </a:p>
          </p:txBody>
        </p:sp>
        <p:sp>
          <p:nvSpPr>
            <p:cNvPr id="19" name="Rectangle 38">
              <a:extLst>
                <a:ext uri="{FF2B5EF4-FFF2-40B4-BE49-F238E27FC236}">
                  <a16:creationId xmlns:a16="http://schemas.microsoft.com/office/drawing/2014/main" id="{F7FD7EDB-C2D3-AE49-A7C0-2C24FFD6E164}"/>
                </a:ext>
              </a:extLst>
            </p:cNvPr>
            <p:cNvSpPr>
              <a:spLocks noChangeArrowheads="1"/>
            </p:cNvSpPr>
            <p:nvPr/>
          </p:nvSpPr>
          <p:spPr bwMode="auto">
            <a:xfrm>
              <a:off x="2929599" y="2715239"/>
              <a:ext cx="63499"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0</a:t>
              </a:r>
              <a:endParaRPr lang="en-US" altLang="en-US"/>
            </a:p>
          </p:txBody>
        </p:sp>
        <p:sp>
          <p:nvSpPr>
            <p:cNvPr id="20" name="Rectangle 39">
              <a:extLst>
                <a:ext uri="{FF2B5EF4-FFF2-40B4-BE49-F238E27FC236}">
                  <a16:creationId xmlns:a16="http://schemas.microsoft.com/office/drawing/2014/main" id="{38D53AEF-497E-2345-8F5D-E91F6621ECD1}"/>
                </a:ext>
              </a:extLst>
            </p:cNvPr>
            <p:cNvSpPr>
              <a:spLocks noChangeArrowheads="1"/>
            </p:cNvSpPr>
            <p:nvPr/>
          </p:nvSpPr>
          <p:spPr bwMode="auto">
            <a:xfrm>
              <a:off x="2994685" y="2715239"/>
              <a:ext cx="31750"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 </a:t>
              </a:r>
              <a:endParaRPr lang="en-US" altLang="en-US"/>
            </a:p>
          </p:txBody>
        </p:sp>
        <p:sp>
          <p:nvSpPr>
            <p:cNvPr id="23" name="Freeform 44">
              <a:extLst>
                <a:ext uri="{FF2B5EF4-FFF2-40B4-BE49-F238E27FC236}">
                  <a16:creationId xmlns:a16="http://schemas.microsoft.com/office/drawing/2014/main" id="{A2395584-993B-AB47-9400-45ABF416E0CE}"/>
                </a:ext>
              </a:extLst>
            </p:cNvPr>
            <p:cNvSpPr>
              <a:spLocks noEditPoints="1"/>
            </p:cNvSpPr>
            <p:nvPr/>
          </p:nvSpPr>
          <p:spPr bwMode="auto">
            <a:xfrm>
              <a:off x="6709389" y="2453299"/>
              <a:ext cx="977888" cy="419103"/>
            </a:xfrm>
            <a:custGeom>
              <a:avLst/>
              <a:gdLst>
                <a:gd name="T0" fmla="*/ 0 w 3354"/>
                <a:gd name="T1" fmla="*/ 0 h 1441"/>
                <a:gd name="T2" fmla="*/ 0 w 3354"/>
                <a:gd name="T3" fmla="*/ 0 h 1441"/>
                <a:gd name="T4" fmla="*/ 0 w 3354"/>
                <a:gd name="T5" fmla="*/ 0 h 1441"/>
                <a:gd name="T6" fmla="*/ 0 w 3354"/>
                <a:gd name="T7" fmla="*/ 0 h 1441"/>
                <a:gd name="T8" fmla="*/ 0 w 3354"/>
                <a:gd name="T9" fmla="*/ 0 h 1441"/>
                <a:gd name="T10" fmla="*/ 0 w 3354"/>
                <a:gd name="T11" fmla="*/ 0 h 1441"/>
                <a:gd name="T12" fmla="*/ 0 w 3354"/>
                <a:gd name="T13" fmla="*/ 0 h 1441"/>
                <a:gd name="T14" fmla="*/ 0 w 3354"/>
                <a:gd name="T15" fmla="*/ 0 h 1441"/>
                <a:gd name="T16" fmla="*/ 0 w 3354"/>
                <a:gd name="T17" fmla="*/ 0 h 1441"/>
                <a:gd name="T18" fmla="*/ 0 w 3354"/>
                <a:gd name="T19" fmla="*/ 0 h 1441"/>
                <a:gd name="T20" fmla="*/ 0 w 3354"/>
                <a:gd name="T21" fmla="*/ 0 h 1441"/>
                <a:gd name="T22" fmla="*/ 0 w 3354"/>
                <a:gd name="T23" fmla="*/ 0 h 1441"/>
                <a:gd name="T24" fmla="*/ 0 w 3354"/>
                <a:gd name="T25" fmla="*/ 0 h 1441"/>
                <a:gd name="T26" fmla="*/ 0 w 3354"/>
                <a:gd name="T27" fmla="*/ 0 h 1441"/>
                <a:gd name="T28" fmla="*/ 0 w 3354"/>
                <a:gd name="T29" fmla="*/ 0 h 1441"/>
                <a:gd name="T30" fmla="*/ 0 w 3354"/>
                <a:gd name="T31" fmla="*/ 0 h 1441"/>
                <a:gd name="T32" fmla="*/ 0 w 3354"/>
                <a:gd name="T33" fmla="*/ 0 h 1441"/>
                <a:gd name="T34" fmla="*/ 0 w 3354"/>
                <a:gd name="T35" fmla="*/ 0 h 1441"/>
                <a:gd name="T36" fmla="*/ 0 w 3354"/>
                <a:gd name="T37" fmla="*/ 0 h 1441"/>
                <a:gd name="T38" fmla="*/ 0 w 3354"/>
                <a:gd name="T39" fmla="*/ 0 h 1441"/>
                <a:gd name="T40" fmla="*/ 0 w 3354"/>
                <a:gd name="T41" fmla="*/ 0 h 1441"/>
                <a:gd name="T42" fmla="*/ 0 w 3354"/>
                <a:gd name="T43" fmla="*/ 0 h 1441"/>
                <a:gd name="T44" fmla="*/ 0 w 3354"/>
                <a:gd name="T45" fmla="*/ 0 h 1441"/>
                <a:gd name="T46" fmla="*/ 0 w 3354"/>
                <a:gd name="T47" fmla="*/ 0 h 1441"/>
                <a:gd name="T48" fmla="*/ 0 w 3354"/>
                <a:gd name="T49" fmla="*/ 0 h 1441"/>
                <a:gd name="T50" fmla="*/ 0 w 3354"/>
                <a:gd name="T51" fmla="*/ 0 h 1441"/>
                <a:gd name="T52" fmla="*/ 0 w 3354"/>
                <a:gd name="T53" fmla="*/ 0 h 1441"/>
                <a:gd name="T54" fmla="*/ 0 w 3354"/>
                <a:gd name="T55" fmla="*/ 0 h 1441"/>
                <a:gd name="T56" fmla="*/ 0 w 3354"/>
                <a:gd name="T57" fmla="*/ 0 h 1441"/>
                <a:gd name="T58" fmla="*/ 0 w 3354"/>
                <a:gd name="T59" fmla="*/ 0 h 1441"/>
                <a:gd name="T60" fmla="*/ 0 w 3354"/>
                <a:gd name="T61" fmla="*/ 0 h 1441"/>
                <a:gd name="T62" fmla="*/ 0 w 3354"/>
                <a:gd name="T63" fmla="*/ 0 h 1441"/>
                <a:gd name="T64" fmla="*/ 0 w 3354"/>
                <a:gd name="T65" fmla="*/ 0 h 1441"/>
                <a:gd name="T66" fmla="*/ 0 w 3354"/>
                <a:gd name="T67" fmla="*/ 0 h 1441"/>
                <a:gd name="T68" fmla="*/ 0 w 3354"/>
                <a:gd name="T69" fmla="*/ 0 h 1441"/>
                <a:gd name="T70" fmla="*/ 0 w 3354"/>
                <a:gd name="T71" fmla="*/ 0 h 1441"/>
                <a:gd name="T72" fmla="*/ 0 w 3354"/>
                <a:gd name="T73" fmla="*/ 0 h 1441"/>
                <a:gd name="T74" fmla="*/ 0 w 3354"/>
                <a:gd name="T75" fmla="*/ 0 h 1441"/>
                <a:gd name="T76" fmla="*/ 0 w 3354"/>
                <a:gd name="T77" fmla="*/ 0 h 1441"/>
                <a:gd name="T78" fmla="*/ 0 w 3354"/>
                <a:gd name="T79" fmla="*/ 0 h 1441"/>
                <a:gd name="T80" fmla="*/ 0 w 3354"/>
                <a:gd name="T81" fmla="*/ 0 h 1441"/>
                <a:gd name="T82" fmla="*/ 0 w 3354"/>
                <a:gd name="T83" fmla="*/ 0 h 1441"/>
                <a:gd name="T84" fmla="*/ 0 w 3354"/>
                <a:gd name="T85" fmla="*/ 0 h 1441"/>
                <a:gd name="T86" fmla="*/ 0 w 3354"/>
                <a:gd name="T87" fmla="*/ 0 h 1441"/>
                <a:gd name="T88" fmla="*/ 0 w 3354"/>
                <a:gd name="T89" fmla="*/ 0 h 1441"/>
                <a:gd name="T90" fmla="*/ 0 w 3354"/>
                <a:gd name="T91" fmla="*/ 0 h 1441"/>
                <a:gd name="T92" fmla="*/ 0 w 3354"/>
                <a:gd name="T93" fmla="*/ 0 h 1441"/>
                <a:gd name="T94" fmla="*/ 0 w 3354"/>
                <a:gd name="T95" fmla="*/ 0 h 1441"/>
                <a:gd name="T96" fmla="*/ 0 w 3354"/>
                <a:gd name="T97" fmla="*/ 0 h 1441"/>
                <a:gd name="T98" fmla="*/ 0 w 3354"/>
                <a:gd name="T99" fmla="*/ 0 h 1441"/>
                <a:gd name="T100" fmla="*/ 0 w 3354"/>
                <a:gd name="T101" fmla="*/ 0 h 1441"/>
                <a:gd name="T102" fmla="*/ 0 w 3354"/>
                <a:gd name="T103" fmla="*/ 0 h 1441"/>
                <a:gd name="T104" fmla="*/ 0 w 3354"/>
                <a:gd name="T105" fmla="*/ 0 h 1441"/>
                <a:gd name="T106" fmla="*/ 0 w 3354"/>
                <a:gd name="T107" fmla="*/ 0 h 1441"/>
                <a:gd name="T108" fmla="*/ 0 w 3354"/>
                <a:gd name="T109" fmla="*/ 0 h 1441"/>
                <a:gd name="T110" fmla="*/ 0 w 3354"/>
                <a:gd name="T111" fmla="*/ 0 h 1441"/>
                <a:gd name="T112" fmla="*/ 0 w 3354"/>
                <a:gd name="T113" fmla="*/ 0 h 144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354" h="1441">
                  <a:moveTo>
                    <a:pt x="204" y="1191"/>
                  </a:moveTo>
                  <a:lnTo>
                    <a:pt x="380" y="1035"/>
                  </a:lnTo>
                  <a:lnTo>
                    <a:pt x="371" y="1047"/>
                  </a:lnTo>
                  <a:lnTo>
                    <a:pt x="391" y="1000"/>
                  </a:lnTo>
                  <a:lnTo>
                    <a:pt x="403" y="974"/>
                  </a:lnTo>
                  <a:lnTo>
                    <a:pt x="417" y="948"/>
                  </a:lnTo>
                  <a:lnTo>
                    <a:pt x="436" y="921"/>
                  </a:lnTo>
                  <a:lnTo>
                    <a:pt x="458" y="894"/>
                  </a:lnTo>
                  <a:lnTo>
                    <a:pt x="487" y="868"/>
                  </a:lnTo>
                  <a:lnTo>
                    <a:pt x="520" y="843"/>
                  </a:lnTo>
                  <a:lnTo>
                    <a:pt x="563" y="819"/>
                  </a:lnTo>
                  <a:lnTo>
                    <a:pt x="614" y="799"/>
                  </a:lnTo>
                  <a:lnTo>
                    <a:pt x="670" y="783"/>
                  </a:lnTo>
                  <a:lnTo>
                    <a:pt x="731" y="769"/>
                  </a:lnTo>
                  <a:lnTo>
                    <a:pt x="795" y="759"/>
                  </a:lnTo>
                  <a:lnTo>
                    <a:pt x="861" y="750"/>
                  </a:lnTo>
                  <a:lnTo>
                    <a:pt x="995" y="739"/>
                  </a:lnTo>
                  <a:lnTo>
                    <a:pt x="1062" y="735"/>
                  </a:lnTo>
                  <a:lnTo>
                    <a:pt x="1125" y="733"/>
                  </a:lnTo>
                  <a:lnTo>
                    <a:pt x="1184" y="732"/>
                  </a:lnTo>
                  <a:lnTo>
                    <a:pt x="1238" y="731"/>
                  </a:lnTo>
                  <a:lnTo>
                    <a:pt x="1285" y="731"/>
                  </a:lnTo>
                  <a:lnTo>
                    <a:pt x="1325" y="731"/>
                  </a:lnTo>
                  <a:lnTo>
                    <a:pt x="1356" y="731"/>
                  </a:lnTo>
                  <a:lnTo>
                    <a:pt x="1376" y="730"/>
                  </a:lnTo>
                  <a:lnTo>
                    <a:pt x="1359" y="735"/>
                  </a:lnTo>
                  <a:lnTo>
                    <a:pt x="1385" y="719"/>
                  </a:lnTo>
                  <a:lnTo>
                    <a:pt x="1414" y="702"/>
                  </a:lnTo>
                  <a:lnTo>
                    <a:pt x="1439" y="686"/>
                  </a:lnTo>
                  <a:lnTo>
                    <a:pt x="1435" y="689"/>
                  </a:lnTo>
                  <a:lnTo>
                    <a:pt x="1458" y="669"/>
                  </a:lnTo>
                  <a:lnTo>
                    <a:pt x="1454" y="673"/>
                  </a:lnTo>
                  <a:lnTo>
                    <a:pt x="1475" y="646"/>
                  </a:lnTo>
                  <a:lnTo>
                    <a:pt x="1497" y="615"/>
                  </a:lnTo>
                  <a:lnTo>
                    <a:pt x="1542" y="548"/>
                  </a:lnTo>
                  <a:lnTo>
                    <a:pt x="1562" y="518"/>
                  </a:lnTo>
                  <a:lnTo>
                    <a:pt x="1577" y="493"/>
                  </a:lnTo>
                  <a:lnTo>
                    <a:pt x="1588" y="476"/>
                  </a:lnTo>
                  <a:lnTo>
                    <a:pt x="1590" y="472"/>
                  </a:lnTo>
                  <a:lnTo>
                    <a:pt x="1592" y="469"/>
                  </a:lnTo>
                  <a:lnTo>
                    <a:pt x="1588" y="477"/>
                  </a:lnTo>
                  <a:lnTo>
                    <a:pt x="1599" y="444"/>
                  </a:lnTo>
                  <a:lnTo>
                    <a:pt x="1606" y="419"/>
                  </a:lnTo>
                  <a:lnTo>
                    <a:pt x="1612" y="400"/>
                  </a:lnTo>
                  <a:lnTo>
                    <a:pt x="1615" y="388"/>
                  </a:lnTo>
                  <a:lnTo>
                    <a:pt x="1617" y="381"/>
                  </a:lnTo>
                  <a:lnTo>
                    <a:pt x="1620" y="373"/>
                  </a:lnTo>
                  <a:cubicBezTo>
                    <a:pt x="1623" y="365"/>
                    <a:pt x="1629" y="358"/>
                    <a:pt x="1638" y="354"/>
                  </a:cubicBezTo>
                  <a:lnTo>
                    <a:pt x="1641" y="353"/>
                  </a:lnTo>
                  <a:cubicBezTo>
                    <a:pt x="1647" y="350"/>
                    <a:pt x="1653" y="350"/>
                    <a:pt x="1659" y="350"/>
                  </a:cubicBezTo>
                  <a:lnTo>
                    <a:pt x="1666" y="351"/>
                  </a:lnTo>
                  <a:lnTo>
                    <a:pt x="1655" y="352"/>
                  </a:lnTo>
                  <a:lnTo>
                    <a:pt x="1662" y="350"/>
                  </a:lnTo>
                  <a:lnTo>
                    <a:pt x="1656" y="352"/>
                  </a:lnTo>
                  <a:lnTo>
                    <a:pt x="1666" y="348"/>
                  </a:lnTo>
                  <a:lnTo>
                    <a:pt x="1661" y="351"/>
                  </a:lnTo>
                  <a:lnTo>
                    <a:pt x="1674" y="343"/>
                  </a:lnTo>
                  <a:lnTo>
                    <a:pt x="1689" y="332"/>
                  </a:lnTo>
                  <a:lnTo>
                    <a:pt x="1708" y="315"/>
                  </a:lnTo>
                  <a:lnTo>
                    <a:pt x="1733" y="290"/>
                  </a:lnTo>
                  <a:lnTo>
                    <a:pt x="1752" y="271"/>
                  </a:lnTo>
                  <a:lnTo>
                    <a:pt x="1769" y="254"/>
                  </a:lnTo>
                  <a:lnTo>
                    <a:pt x="1792" y="228"/>
                  </a:lnTo>
                  <a:lnTo>
                    <a:pt x="1806" y="209"/>
                  </a:lnTo>
                  <a:lnTo>
                    <a:pt x="1811" y="200"/>
                  </a:lnTo>
                  <a:lnTo>
                    <a:pt x="1807" y="210"/>
                  </a:lnTo>
                  <a:lnTo>
                    <a:pt x="1809" y="203"/>
                  </a:lnTo>
                  <a:lnTo>
                    <a:pt x="1820" y="235"/>
                  </a:lnTo>
                  <a:lnTo>
                    <a:pt x="1817" y="233"/>
                  </a:lnTo>
                  <a:lnTo>
                    <a:pt x="1838" y="240"/>
                  </a:lnTo>
                  <a:lnTo>
                    <a:pt x="1833" y="240"/>
                  </a:lnTo>
                  <a:lnTo>
                    <a:pt x="1842" y="239"/>
                  </a:lnTo>
                  <a:lnTo>
                    <a:pt x="1835" y="241"/>
                  </a:lnTo>
                  <a:lnTo>
                    <a:pt x="1833" y="242"/>
                  </a:lnTo>
                  <a:lnTo>
                    <a:pt x="1831" y="243"/>
                  </a:lnTo>
                  <a:lnTo>
                    <a:pt x="1816" y="180"/>
                  </a:lnTo>
                  <a:lnTo>
                    <a:pt x="1799" y="185"/>
                  </a:lnTo>
                  <a:lnTo>
                    <a:pt x="1804" y="182"/>
                  </a:lnTo>
                  <a:lnTo>
                    <a:pt x="1817" y="174"/>
                  </a:lnTo>
                  <a:lnTo>
                    <a:pt x="1838" y="160"/>
                  </a:lnTo>
                  <a:lnTo>
                    <a:pt x="1854" y="150"/>
                  </a:lnTo>
                  <a:lnTo>
                    <a:pt x="1871" y="140"/>
                  </a:lnTo>
                  <a:lnTo>
                    <a:pt x="1891" y="126"/>
                  </a:lnTo>
                  <a:lnTo>
                    <a:pt x="1915" y="110"/>
                  </a:lnTo>
                  <a:cubicBezTo>
                    <a:pt x="1924" y="105"/>
                    <a:pt x="1934" y="104"/>
                    <a:pt x="1943" y="107"/>
                  </a:cubicBezTo>
                  <a:lnTo>
                    <a:pt x="2007" y="126"/>
                  </a:lnTo>
                  <a:lnTo>
                    <a:pt x="2061" y="134"/>
                  </a:lnTo>
                  <a:lnTo>
                    <a:pt x="2056" y="134"/>
                  </a:lnTo>
                  <a:lnTo>
                    <a:pt x="2110" y="134"/>
                  </a:lnTo>
                  <a:lnTo>
                    <a:pt x="2104" y="135"/>
                  </a:lnTo>
                  <a:lnTo>
                    <a:pt x="2155" y="126"/>
                  </a:lnTo>
                  <a:lnTo>
                    <a:pt x="2149" y="128"/>
                  </a:lnTo>
                  <a:lnTo>
                    <a:pt x="2197" y="110"/>
                  </a:lnTo>
                  <a:lnTo>
                    <a:pt x="2192" y="112"/>
                  </a:lnTo>
                  <a:lnTo>
                    <a:pt x="2239" y="86"/>
                  </a:lnTo>
                  <a:lnTo>
                    <a:pt x="2282" y="53"/>
                  </a:lnTo>
                  <a:lnTo>
                    <a:pt x="2327" y="11"/>
                  </a:lnTo>
                  <a:cubicBezTo>
                    <a:pt x="2337" y="2"/>
                    <a:pt x="2350" y="0"/>
                    <a:pt x="2361" y="4"/>
                  </a:cubicBezTo>
                  <a:lnTo>
                    <a:pt x="2394" y="16"/>
                  </a:lnTo>
                  <a:lnTo>
                    <a:pt x="2424" y="27"/>
                  </a:lnTo>
                  <a:lnTo>
                    <a:pt x="2451" y="37"/>
                  </a:lnTo>
                  <a:lnTo>
                    <a:pt x="2475" y="47"/>
                  </a:lnTo>
                  <a:lnTo>
                    <a:pt x="2514" y="65"/>
                  </a:lnTo>
                  <a:lnTo>
                    <a:pt x="2544" y="81"/>
                  </a:lnTo>
                  <a:cubicBezTo>
                    <a:pt x="2546" y="82"/>
                    <a:pt x="2547" y="84"/>
                    <a:pt x="2549" y="85"/>
                  </a:cubicBezTo>
                  <a:lnTo>
                    <a:pt x="2567" y="100"/>
                  </a:lnTo>
                  <a:cubicBezTo>
                    <a:pt x="2570" y="102"/>
                    <a:pt x="2572" y="105"/>
                    <a:pt x="2574" y="107"/>
                  </a:cubicBezTo>
                  <a:lnTo>
                    <a:pt x="2585" y="124"/>
                  </a:lnTo>
                  <a:cubicBezTo>
                    <a:pt x="2587" y="127"/>
                    <a:pt x="2588" y="130"/>
                    <a:pt x="2589" y="134"/>
                  </a:cubicBezTo>
                  <a:lnTo>
                    <a:pt x="2594" y="152"/>
                  </a:lnTo>
                  <a:cubicBezTo>
                    <a:pt x="2595" y="155"/>
                    <a:pt x="2595" y="157"/>
                    <a:pt x="2595" y="159"/>
                  </a:cubicBezTo>
                  <a:lnTo>
                    <a:pt x="2596" y="180"/>
                  </a:lnTo>
                  <a:lnTo>
                    <a:pt x="2594" y="210"/>
                  </a:lnTo>
                  <a:lnTo>
                    <a:pt x="2591" y="241"/>
                  </a:lnTo>
                  <a:lnTo>
                    <a:pt x="2588" y="278"/>
                  </a:lnTo>
                  <a:lnTo>
                    <a:pt x="2586" y="320"/>
                  </a:lnTo>
                  <a:lnTo>
                    <a:pt x="2588" y="371"/>
                  </a:lnTo>
                  <a:lnTo>
                    <a:pt x="2594" y="430"/>
                  </a:lnTo>
                  <a:lnTo>
                    <a:pt x="2606" y="501"/>
                  </a:lnTo>
                  <a:lnTo>
                    <a:pt x="2615" y="540"/>
                  </a:lnTo>
                  <a:lnTo>
                    <a:pt x="2626" y="582"/>
                  </a:lnTo>
                  <a:lnTo>
                    <a:pt x="2624" y="578"/>
                  </a:lnTo>
                  <a:lnTo>
                    <a:pt x="2629" y="590"/>
                  </a:lnTo>
                  <a:lnTo>
                    <a:pt x="2625" y="582"/>
                  </a:lnTo>
                  <a:lnTo>
                    <a:pt x="2633" y="593"/>
                  </a:lnTo>
                  <a:lnTo>
                    <a:pt x="2629" y="588"/>
                  </a:lnTo>
                  <a:lnTo>
                    <a:pt x="2641" y="599"/>
                  </a:lnTo>
                  <a:lnTo>
                    <a:pt x="2637" y="596"/>
                  </a:lnTo>
                  <a:lnTo>
                    <a:pt x="2651" y="605"/>
                  </a:lnTo>
                  <a:lnTo>
                    <a:pt x="2682" y="619"/>
                  </a:lnTo>
                  <a:lnTo>
                    <a:pt x="2718" y="631"/>
                  </a:lnTo>
                  <a:lnTo>
                    <a:pt x="2757" y="642"/>
                  </a:lnTo>
                  <a:lnTo>
                    <a:pt x="2793" y="650"/>
                  </a:lnTo>
                  <a:lnTo>
                    <a:pt x="2823" y="656"/>
                  </a:lnTo>
                  <a:lnTo>
                    <a:pt x="2835" y="659"/>
                  </a:lnTo>
                  <a:lnTo>
                    <a:pt x="2844" y="661"/>
                  </a:lnTo>
                  <a:cubicBezTo>
                    <a:pt x="2855" y="664"/>
                    <a:pt x="2864" y="672"/>
                    <a:pt x="2868" y="682"/>
                  </a:cubicBezTo>
                  <a:lnTo>
                    <a:pt x="2900" y="771"/>
                  </a:lnTo>
                  <a:lnTo>
                    <a:pt x="2919" y="813"/>
                  </a:lnTo>
                  <a:lnTo>
                    <a:pt x="2941" y="854"/>
                  </a:lnTo>
                  <a:lnTo>
                    <a:pt x="2966" y="891"/>
                  </a:lnTo>
                  <a:lnTo>
                    <a:pt x="2995" y="926"/>
                  </a:lnTo>
                  <a:lnTo>
                    <a:pt x="3028" y="955"/>
                  </a:lnTo>
                  <a:lnTo>
                    <a:pt x="3024" y="951"/>
                  </a:lnTo>
                  <a:lnTo>
                    <a:pt x="3065" y="978"/>
                  </a:lnTo>
                  <a:lnTo>
                    <a:pt x="3088" y="990"/>
                  </a:lnTo>
                  <a:lnTo>
                    <a:pt x="3118" y="1002"/>
                  </a:lnTo>
                  <a:lnTo>
                    <a:pt x="3184" y="1023"/>
                  </a:lnTo>
                  <a:lnTo>
                    <a:pt x="3214" y="1031"/>
                  </a:lnTo>
                  <a:lnTo>
                    <a:pt x="3238" y="1038"/>
                  </a:lnTo>
                  <a:lnTo>
                    <a:pt x="3255" y="1042"/>
                  </a:lnTo>
                  <a:lnTo>
                    <a:pt x="3259" y="1043"/>
                  </a:lnTo>
                  <a:lnTo>
                    <a:pt x="3264" y="1044"/>
                  </a:lnTo>
                  <a:cubicBezTo>
                    <a:pt x="3275" y="1048"/>
                    <a:pt x="3283" y="1057"/>
                    <a:pt x="3286" y="1067"/>
                  </a:cubicBezTo>
                  <a:lnTo>
                    <a:pt x="3293" y="1096"/>
                  </a:lnTo>
                  <a:lnTo>
                    <a:pt x="3299" y="1120"/>
                  </a:lnTo>
                  <a:lnTo>
                    <a:pt x="3304" y="1139"/>
                  </a:lnTo>
                  <a:lnTo>
                    <a:pt x="3307" y="1156"/>
                  </a:lnTo>
                  <a:lnTo>
                    <a:pt x="3310" y="1168"/>
                  </a:lnTo>
                  <a:lnTo>
                    <a:pt x="3313" y="1177"/>
                  </a:lnTo>
                  <a:lnTo>
                    <a:pt x="3317" y="1192"/>
                  </a:lnTo>
                  <a:lnTo>
                    <a:pt x="3320" y="1203"/>
                  </a:lnTo>
                  <a:lnTo>
                    <a:pt x="3326" y="1214"/>
                  </a:lnTo>
                  <a:lnTo>
                    <a:pt x="3331" y="1224"/>
                  </a:lnTo>
                  <a:lnTo>
                    <a:pt x="3337" y="1237"/>
                  </a:lnTo>
                  <a:lnTo>
                    <a:pt x="3344" y="1252"/>
                  </a:lnTo>
                  <a:lnTo>
                    <a:pt x="3354" y="1271"/>
                  </a:lnTo>
                  <a:lnTo>
                    <a:pt x="3293" y="1300"/>
                  </a:lnTo>
                  <a:lnTo>
                    <a:pt x="3284" y="1281"/>
                  </a:lnTo>
                  <a:lnTo>
                    <a:pt x="3277" y="1265"/>
                  </a:lnTo>
                  <a:lnTo>
                    <a:pt x="3271" y="1253"/>
                  </a:lnTo>
                  <a:lnTo>
                    <a:pt x="3266" y="1243"/>
                  </a:lnTo>
                  <a:lnTo>
                    <a:pt x="3257" y="1224"/>
                  </a:lnTo>
                  <a:lnTo>
                    <a:pt x="3252" y="1209"/>
                  </a:lnTo>
                  <a:lnTo>
                    <a:pt x="3248" y="1194"/>
                  </a:lnTo>
                  <a:lnTo>
                    <a:pt x="3246" y="1183"/>
                  </a:lnTo>
                  <a:lnTo>
                    <a:pt x="3242" y="1170"/>
                  </a:lnTo>
                  <a:lnTo>
                    <a:pt x="3239" y="1156"/>
                  </a:lnTo>
                  <a:lnTo>
                    <a:pt x="3234" y="1136"/>
                  </a:lnTo>
                  <a:lnTo>
                    <a:pt x="3229" y="1113"/>
                  </a:lnTo>
                  <a:lnTo>
                    <a:pt x="3221" y="1084"/>
                  </a:lnTo>
                  <a:lnTo>
                    <a:pt x="3243" y="1108"/>
                  </a:lnTo>
                  <a:lnTo>
                    <a:pt x="3245" y="1108"/>
                  </a:lnTo>
                  <a:lnTo>
                    <a:pt x="3238" y="1107"/>
                  </a:lnTo>
                  <a:lnTo>
                    <a:pt x="3222" y="1102"/>
                  </a:lnTo>
                  <a:lnTo>
                    <a:pt x="3195" y="1095"/>
                  </a:lnTo>
                  <a:lnTo>
                    <a:pt x="3164" y="1086"/>
                  </a:lnTo>
                  <a:lnTo>
                    <a:pt x="3093" y="1063"/>
                  </a:lnTo>
                  <a:lnTo>
                    <a:pt x="3059" y="1049"/>
                  </a:lnTo>
                  <a:lnTo>
                    <a:pt x="3028" y="1034"/>
                  </a:lnTo>
                  <a:lnTo>
                    <a:pt x="2987" y="1007"/>
                  </a:lnTo>
                  <a:cubicBezTo>
                    <a:pt x="2986" y="1006"/>
                    <a:pt x="2984" y="1005"/>
                    <a:pt x="2983" y="1004"/>
                  </a:cubicBezTo>
                  <a:lnTo>
                    <a:pt x="2944" y="968"/>
                  </a:lnTo>
                  <a:lnTo>
                    <a:pt x="2911" y="929"/>
                  </a:lnTo>
                  <a:lnTo>
                    <a:pt x="2882" y="886"/>
                  </a:lnTo>
                  <a:lnTo>
                    <a:pt x="2858" y="841"/>
                  </a:lnTo>
                  <a:lnTo>
                    <a:pt x="2837" y="794"/>
                  </a:lnTo>
                  <a:lnTo>
                    <a:pt x="2805" y="705"/>
                  </a:lnTo>
                  <a:lnTo>
                    <a:pt x="2829" y="726"/>
                  </a:lnTo>
                  <a:lnTo>
                    <a:pt x="2821" y="724"/>
                  </a:lnTo>
                  <a:lnTo>
                    <a:pt x="2810" y="722"/>
                  </a:lnTo>
                  <a:lnTo>
                    <a:pt x="2778" y="715"/>
                  </a:lnTo>
                  <a:lnTo>
                    <a:pt x="2739" y="706"/>
                  </a:lnTo>
                  <a:lnTo>
                    <a:pt x="2697" y="695"/>
                  </a:lnTo>
                  <a:lnTo>
                    <a:pt x="2654" y="680"/>
                  </a:lnTo>
                  <a:lnTo>
                    <a:pt x="2616" y="661"/>
                  </a:lnTo>
                  <a:lnTo>
                    <a:pt x="2601" y="652"/>
                  </a:lnTo>
                  <a:cubicBezTo>
                    <a:pt x="2600" y="651"/>
                    <a:pt x="2598" y="650"/>
                    <a:pt x="2597" y="649"/>
                  </a:cubicBezTo>
                  <a:lnTo>
                    <a:pt x="2585" y="639"/>
                  </a:lnTo>
                  <a:cubicBezTo>
                    <a:pt x="2583" y="637"/>
                    <a:pt x="2582" y="636"/>
                    <a:pt x="2581" y="634"/>
                  </a:cubicBezTo>
                  <a:lnTo>
                    <a:pt x="2572" y="623"/>
                  </a:lnTo>
                  <a:cubicBezTo>
                    <a:pt x="2570" y="621"/>
                    <a:pt x="2569" y="618"/>
                    <a:pt x="2568" y="615"/>
                  </a:cubicBezTo>
                  <a:lnTo>
                    <a:pt x="2563" y="603"/>
                  </a:lnTo>
                  <a:cubicBezTo>
                    <a:pt x="2562" y="602"/>
                    <a:pt x="2562" y="600"/>
                    <a:pt x="2561" y="599"/>
                  </a:cubicBezTo>
                  <a:lnTo>
                    <a:pt x="2550" y="554"/>
                  </a:lnTo>
                  <a:lnTo>
                    <a:pt x="2541" y="512"/>
                  </a:lnTo>
                  <a:lnTo>
                    <a:pt x="2528" y="437"/>
                  </a:lnTo>
                  <a:lnTo>
                    <a:pt x="2521" y="372"/>
                  </a:lnTo>
                  <a:lnTo>
                    <a:pt x="2520" y="318"/>
                  </a:lnTo>
                  <a:lnTo>
                    <a:pt x="2521" y="272"/>
                  </a:lnTo>
                  <a:lnTo>
                    <a:pt x="2525" y="235"/>
                  </a:lnTo>
                  <a:lnTo>
                    <a:pt x="2528" y="205"/>
                  </a:lnTo>
                  <a:lnTo>
                    <a:pt x="2530" y="184"/>
                  </a:lnTo>
                  <a:lnTo>
                    <a:pt x="2529" y="163"/>
                  </a:lnTo>
                  <a:lnTo>
                    <a:pt x="2530" y="170"/>
                  </a:lnTo>
                  <a:lnTo>
                    <a:pt x="2525" y="151"/>
                  </a:lnTo>
                  <a:lnTo>
                    <a:pt x="2529" y="161"/>
                  </a:lnTo>
                  <a:lnTo>
                    <a:pt x="2518" y="144"/>
                  </a:lnTo>
                  <a:lnTo>
                    <a:pt x="2525" y="152"/>
                  </a:lnTo>
                  <a:lnTo>
                    <a:pt x="2506" y="136"/>
                  </a:lnTo>
                  <a:lnTo>
                    <a:pt x="2511" y="140"/>
                  </a:lnTo>
                  <a:lnTo>
                    <a:pt x="2486" y="125"/>
                  </a:lnTo>
                  <a:lnTo>
                    <a:pt x="2450" y="109"/>
                  </a:lnTo>
                  <a:lnTo>
                    <a:pt x="2427" y="100"/>
                  </a:lnTo>
                  <a:lnTo>
                    <a:pt x="2401" y="90"/>
                  </a:lnTo>
                  <a:lnTo>
                    <a:pt x="2372" y="79"/>
                  </a:lnTo>
                  <a:lnTo>
                    <a:pt x="2339" y="67"/>
                  </a:lnTo>
                  <a:lnTo>
                    <a:pt x="2372" y="60"/>
                  </a:lnTo>
                  <a:lnTo>
                    <a:pt x="2322" y="106"/>
                  </a:lnTo>
                  <a:lnTo>
                    <a:pt x="2272" y="144"/>
                  </a:lnTo>
                  <a:lnTo>
                    <a:pt x="2225" y="171"/>
                  </a:lnTo>
                  <a:cubicBezTo>
                    <a:pt x="2223" y="171"/>
                    <a:pt x="2222" y="172"/>
                    <a:pt x="2220" y="173"/>
                  </a:cubicBezTo>
                  <a:lnTo>
                    <a:pt x="2172" y="190"/>
                  </a:lnTo>
                  <a:cubicBezTo>
                    <a:pt x="2170" y="191"/>
                    <a:pt x="2168" y="192"/>
                    <a:pt x="2166" y="192"/>
                  </a:cubicBezTo>
                  <a:lnTo>
                    <a:pt x="2116" y="200"/>
                  </a:lnTo>
                  <a:cubicBezTo>
                    <a:pt x="2114" y="201"/>
                    <a:pt x="2112" y="201"/>
                    <a:pt x="2110" y="201"/>
                  </a:cubicBezTo>
                  <a:lnTo>
                    <a:pt x="2056" y="200"/>
                  </a:lnTo>
                  <a:cubicBezTo>
                    <a:pt x="2054" y="200"/>
                    <a:pt x="2052" y="200"/>
                    <a:pt x="2051" y="200"/>
                  </a:cubicBezTo>
                  <a:lnTo>
                    <a:pt x="1988" y="189"/>
                  </a:lnTo>
                  <a:lnTo>
                    <a:pt x="1924" y="170"/>
                  </a:lnTo>
                  <a:lnTo>
                    <a:pt x="1952" y="166"/>
                  </a:lnTo>
                  <a:lnTo>
                    <a:pt x="1928" y="182"/>
                  </a:lnTo>
                  <a:lnTo>
                    <a:pt x="1907" y="195"/>
                  </a:lnTo>
                  <a:lnTo>
                    <a:pt x="1889" y="208"/>
                  </a:lnTo>
                  <a:lnTo>
                    <a:pt x="1875" y="216"/>
                  </a:lnTo>
                  <a:lnTo>
                    <a:pt x="1852" y="230"/>
                  </a:lnTo>
                  <a:lnTo>
                    <a:pt x="1840" y="238"/>
                  </a:lnTo>
                  <a:lnTo>
                    <a:pt x="1834" y="242"/>
                  </a:lnTo>
                  <a:cubicBezTo>
                    <a:pt x="1829" y="245"/>
                    <a:pt x="1823" y="247"/>
                    <a:pt x="1816" y="247"/>
                  </a:cubicBezTo>
                  <a:cubicBezTo>
                    <a:pt x="1801" y="247"/>
                    <a:pt x="1787" y="236"/>
                    <a:pt x="1784" y="221"/>
                  </a:cubicBezTo>
                  <a:cubicBezTo>
                    <a:pt x="1780" y="206"/>
                    <a:pt x="1787" y="191"/>
                    <a:pt x="1801" y="184"/>
                  </a:cubicBezTo>
                  <a:lnTo>
                    <a:pt x="1807" y="181"/>
                  </a:lnTo>
                  <a:lnTo>
                    <a:pt x="1817" y="177"/>
                  </a:lnTo>
                  <a:lnTo>
                    <a:pt x="1824" y="175"/>
                  </a:lnTo>
                  <a:cubicBezTo>
                    <a:pt x="1827" y="174"/>
                    <a:pt x="1830" y="174"/>
                    <a:pt x="1833" y="174"/>
                  </a:cubicBezTo>
                  <a:lnTo>
                    <a:pt x="1838" y="174"/>
                  </a:lnTo>
                  <a:cubicBezTo>
                    <a:pt x="1846" y="174"/>
                    <a:pt x="1854" y="176"/>
                    <a:pt x="1860" y="181"/>
                  </a:cubicBezTo>
                  <a:lnTo>
                    <a:pt x="1863" y="184"/>
                  </a:lnTo>
                  <a:cubicBezTo>
                    <a:pt x="1872" y="192"/>
                    <a:pt x="1877" y="204"/>
                    <a:pt x="1874" y="216"/>
                  </a:cubicBezTo>
                  <a:lnTo>
                    <a:pt x="1873" y="224"/>
                  </a:lnTo>
                  <a:cubicBezTo>
                    <a:pt x="1872" y="227"/>
                    <a:pt x="1871" y="231"/>
                    <a:pt x="1869" y="234"/>
                  </a:cubicBezTo>
                  <a:lnTo>
                    <a:pt x="1859" y="250"/>
                  </a:lnTo>
                  <a:lnTo>
                    <a:pt x="1842" y="271"/>
                  </a:lnTo>
                  <a:lnTo>
                    <a:pt x="1816" y="301"/>
                  </a:lnTo>
                  <a:lnTo>
                    <a:pt x="1800" y="318"/>
                  </a:lnTo>
                  <a:lnTo>
                    <a:pt x="1780" y="338"/>
                  </a:lnTo>
                  <a:lnTo>
                    <a:pt x="1752" y="365"/>
                  </a:lnTo>
                  <a:lnTo>
                    <a:pt x="1728" y="385"/>
                  </a:lnTo>
                  <a:lnTo>
                    <a:pt x="1709" y="399"/>
                  </a:lnTo>
                  <a:lnTo>
                    <a:pt x="1696" y="407"/>
                  </a:lnTo>
                  <a:cubicBezTo>
                    <a:pt x="1694" y="408"/>
                    <a:pt x="1693" y="409"/>
                    <a:pt x="1691" y="410"/>
                  </a:cubicBezTo>
                  <a:lnTo>
                    <a:pt x="1682" y="414"/>
                  </a:lnTo>
                  <a:cubicBezTo>
                    <a:pt x="1680" y="414"/>
                    <a:pt x="1678" y="415"/>
                    <a:pt x="1676" y="416"/>
                  </a:cubicBezTo>
                  <a:lnTo>
                    <a:pt x="1669" y="417"/>
                  </a:lnTo>
                  <a:cubicBezTo>
                    <a:pt x="1665" y="418"/>
                    <a:pt x="1661" y="418"/>
                    <a:pt x="1658" y="418"/>
                  </a:cubicBezTo>
                  <a:lnTo>
                    <a:pt x="1650" y="417"/>
                  </a:lnTo>
                  <a:lnTo>
                    <a:pt x="1668" y="414"/>
                  </a:lnTo>
                  <a:lnTo>
                    <a:pt x="1664" y="416"/>
                  </a:lnTo>
                  <a:lnTo>
                    <a:pt x="1682" y="397"/>
                  </a:lnTo>
                  <a:lnTo>
                    <a:pt x="1680" y="406"/>
                  </a:lnTo>
                  <a:lnTo>
                    <a:pt x="1676" y="419"/>
                  </a:lnTo>
                  <a:lnTo>
                    <a:pt x="1670" y="437"/>
                  </a:lnTo>
                  <a:lnTo>
                    <a:pt x="1663" y="464"/>
                  </a:lnTo>
                  <a:lnTo>
                    <a:pt x="1652" y="498"/>
                  </a:lnTo>
                  <a:cubicBezTo>
                    <a:pt x="1651" y="501"/>
                    <a:pt x="1649" y="503"/>
                    <a:pt x="1648" y="506"/>
                  </a:cubicBezTo>
                  <a:lnTo>
                    <a:pt x="1644" y="511"/>
                  </a:lnTo>
                  <a:lnTo>
                    <a:pt x="1634" y="529"/>
                  </a:lnTo>
                  <a:lnTo>
                    <a:pt x="1618" y="554"/>
                  </a:lnTo>
                  <a:lnTo>
                    <a:pt x="1598" y="586"/>
                  </a:lnTo>
                  <a:lnTo>
                    <a:pt x="1552" y="654"/>
                  </a:lnTo>
                  <a:lnTo>
                    <a:pt x="1528" y="687"/>
                  </a:lnTo>
                  <a:lnTo>
                    <a:pt x="1506" y="714"/>
                  </a:lnTo>
                  <a:cubicBezTo>
                    <a:pt x="1505" y="716"/>
                    <a:pt x="1504" y="717"/>
                    <a:pt x="1502" y="718"/>
                  </a:cubicBezTo>
                  <a:lnTo>
                    <a:pt x="1480" y="739"/>
                  </a:lnTo>
                  <a:cubicBezTo>
                    <a:pt x="1479" y="740"/>
                    <a:pt x="1477" y="741"/>
                    <a:pt x="1475" y="742"/>
                  </a:cubicBezTo>
                  <a:lnTo>
                    <a:pt x="1448" y="760"/>
                  </a:lnTo>
                  <a:lnTo>
                    <a:pt x="1421" y="775"/>
                  </a:lnTo>
                  <a:lnTo>
                    <a:pt x="1394" y="792"/>
                  </a:lnTo>
                  <a:cubicBezTo>
                    <a:pt x="1389" y="795"/>
                    <a:pt x="1383" y="797"/>
                    <a:pt x="1377" y="797"/>
                  </a:cubicBezTo>
                  <a:lnTo>
                    <a:pt x="1356" y="797"/>
                  </a:lnTo>
                  <a:lnTo>
                    <a:pt x="1325" y="797"/>
                  </a:lnTo>
                  <a:lnTo>
                    <a:pt x="1286" y="797"/>
                  </a:lnTo>
                  <a:lnTo>
                    <a:pt x="1239" y="798"/>
                  </a:lnTo>
                  <a:lnTo>
                    <a:pt x="1185" y="798"/>
                  </a:lnTo>
                  <a:lnTo>
                    <a:pt x="1127" y="800"/>
                  </a:lnTo>
                  <a:lnTo>
                    <a:pt x="1065" y="802"/>
                  </a:lnTo>
                  <a:lnTo>
                    <a:pt x="1001" y="805"/>
                  </a:lnTo>
                  <a:lnTo>
                    <a:pt x="870" y="816"/>
                  </a:lnTo>
                  <a:lnTo>
                    <a:pt x="806" y="824"/>
                  </a:lnTo>
                  <a:lnTo>
                    <a:pt x="745" y="835"/>
                  </a:lnTo>
                  <a:lnTo>
                    <a:pt x="689" y="847"/>
                  </a:lnTo>
                  <a:lnTo>
                    <a:pt x="638" y="862"/>
                  </a:lnTo>
                  <a:lnTo>
                    <a:pt x="595" y="878"/>
                  </a:lnTo>
                  <a:lnTo>
                    <a:pt x="560" y="897"/>
                  </a:lnTo>
                  <a:lnTo>
                    <a:pt x="531" y="918"/>
                  </a:lnTo>
                  <a:lnTo>
                    <a:pt x="509" y="938"/>
                  </a:lnTo>
                  <a:lnTo>
                    <a:pt x="490" y="959"/>
                  </a:lnTo>
                  <a:lnTo>
                    <a:pt x="476" y="980"/>
                  </a:lnTo>
                  <a:lnTo>
                    <a:pt x="463" y="1003"/>
                  </a:lnTo>
                  <a:lnTo>
                    <a:pt x="452" y="1025"/>
                  </a:lnTo>
                  <a:lnTo>
                    <a:pt x="433" y="1073"/>
                  </a:lnTo>
                  <a:cubicBezTo>
                    <a:pt x="431" y="1077"/>
                    <a:pt x="428" y="1082"/>
                    <a:pt x="424" y="1085"/>
                  </a:cubicBezTo>
                  <a:lnTo>
                    <a:pt x="249" y="1240"/>
                  </a:lnTo>
                  <a:lnTo>
                    <a:pt x="204" y="1191"/>
                  </a:lnTo>
                  <a:close/>
                  <a:moveTo>
                    <a:pt x="348" y="1374"/>
                  </a:moveTo>
                  <a:cubicBezTo>
                    <a:pt x="260" y="1441"/>
                    <a:pt x="135" y="1425"/>
                    <a:pt x="67" y="1337"/>
                  </a:cubicBezTo>
                  <a:cubicBezTo>
                    <a:pt x="0" y="1249"/>
                    <a:pt x="17" y="1124"/>
                    <a:pt x="105" y="1056"/>
                  </a:cubicBezTo>
                  <a:cubicBezTo>
                    <a:pt x="193" y="989"/>
                    <a:pt x="318" y="1006"/>
                    <a:pt x="385" y="1094"/>
                  </a:cubicBezTo>
                  <a:cubicBezTo>
                    <a:pt x="452" y="1182"/>
                    <a:pt x="436" y="1307"/>
                    <a:pt x="348" y="1374"/>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24" name="Freeform 45">
              <a:extLst>
                <a:ext uri="{FF2B5EF4-FFF2-40B4-BE49-F238E27FC236}">
                  <a16:creationId xmlns:a16="http://schemas.microsoft.com/office/drawing/2014/main" id="{F2BD579D-EF91-574F-B2C6-3DA7D45D385C}"/>
                </a:ext>
              </a:extLst>
            </p:cNvPr>
            <p:cNvSpPr>
              <a:spLocks noEditPoints="1"/>
            </p:cNvSpPr>
            <p:nvPr/>
          </p:nvSpPr>
          <p:spPr bwMode="auto">
            <a:xfrm>
              <a:off x="8585790" y="2712064"/>
              <a:ext cx="187323" cy="171451"/>
            </a:xfrm>
            <a:custGeom>
              <a:avLst/>
              <a:gdLst>
                <a:gd name="T0" fmla="*/ 0 w 641"/>
                <a:gd name="T1" fmla="*/ 0 h 593"/>
                <a:gd name="T2" fmla="*/ 0 w 641"/>
                <a:gd name="T3" fmla="*/ 0 h 593"/>
                <a:gd name="T4" fmla="*/ 0 w 641"/>
                <a:gd name="T5" fmla="*/ 0 h 593"/>
                <a:gd name="T6" fmla="*/ 0 w 641"/>
                <a:gd name="T7" fmla="*/ 0 h 593"/>
                <a:gd name="T8" fmla="*/ 0 w 641"/>
                <a:gd name="T9" fmla="*/ 0 h 593"/>
                <a:gd name="T10" fmla="*/ 0 w 641"/>
                <a:gd name="T11" fmla="*/ 0 h 593"/>
                <a:gd name="T12" fmla="*/ 0 w 641"/>
                <a:gd name="T13" fmla="*/ 0 h 593"/>
                <a:gd name="T14" fmla="*/ 0 w 641"/>
                <a:gd name="T15" fmla="*/ 0 h 593"/>
                <a:gd name="T16" fmla="*/ 0 w 641"/>
                <a:gd name="T17" fmla="*/ 0 h 593"/>
                <a:gd name="T18" fmla="*/ 0 w 641"/>
                <a:gd name="T19" fmla="*/ 0 h 593"/>
                <a:gd name="T20" fmla="*/ 0 w 641"/>
                <a:gd name="T21" fmla="*/ 0 h 593"/>
                <a:gd name="T22" fmla="*/ 0 w 641"/>
                <a:gd name="T23" fmla="*/ 0 h 593"/>
                <a:gd name="T24" fmla="*/ 0 w 641"/>
                <a:gd name="T25" fmla="*/ 0 h 593"/>
                <a:gd name="T26" fmla="*/ 0 w 641"/>
                <a:gd name="T27" fmla="*/ 0 h 593"/>
                <a:gd name="T28" fmla="*/ 0 w 641"/>
                <a:gd name="T29" fmla="*/ 0 h 593"/>
                <a:gd name="T30" fmla="*/ 0 w 641"/>
                <a:gd name="T31" fmla="*/ 0 h 593"/>
                <a:gd name="T32" fmla="*/ 0 w 641"/>
                <a:gd name="T33" fmla="*/ 0 h 593"/>
                <a:gd name="T34" fmla="*/ 0 w 641"/>
                <a:gd name="T35" fmla="*/ 0 h 593"/>
                <a:gd name="T36" fmla="*/ 0 w 641"/>
                <a:gd name="T37" fmla="*/ 0 h 593"/>
                <a:gd name="T38" fmla="*/ 0 w 641"/>
                <a:gd name="T39" fmla="*/ 0 h 593"/>
                <a:gd name="T40" fmla="*/ 0 w 641"/>
                <a:gd name="T41" fmla="*/ 0 h 593"/>
                <a:gd name="T42" fmla="*/ 0 w 641"/>
                <a:gd name="T43" fmla="*/ 0 h 593"/>
                <a:gd name="T44" fmla="*/ 0 w 641"/>
                <a:gd name="T45" fmla="*/ 0 h 593"/>
                <a:gd name="T46" fmla="*/ 0 w 641"/>
                <a:gd name="T47" fmla="*/ 0 h 593"/>
                <a:gd name="T48" fmla="*/ 0 w 641"/>
                <a:gd name="T49" fmla="*/ 0 h 593"/>
                <a:gd name="T50" fmla="*/ 0 w 641"/>
                <a:gd name="T51" fmla="*/ 0 h 593"/>
                <a:gd name="T52" fmla="*/ 0 w 641"/>
                <a:gd name="T53" fmla="*/ 0 h 593"/>
                <a:gd name="T54" fmla="*/ 0 w 641"/>
                <a:gd name="T55" fmla="*/ 0 h 593"/>
                <a:gd name="T56" fmla="*/ 0 w 641"/>
                <a:gd name="T57" fmla="*/ 0 h 593"/>
                <a:gd name="T58" fmla="*/ 0 w 641"/>
                <a:gd name="T59" fmla="*/ 0 h 593"/>
                <a:gd name="T60" fmla="*/ 0 w 641"/>
                <a:gd name="T61" fmla="*/ 0 h 593"/>
                <a:gd name="T62" fmla="*/ 0 w 641"/>
                <a:gd name="T63" fmla="*/ 0 h 593"/>
                <a:gd name="T64" fmla="*/ 0 w 641"/>
                <a:gd name="T65" fmla="*/ 0 h 593"/>
                <a:gd name="T66" fmla="*/ 0 w 641"/>
                <a:gd name="T67" fmla="*/ 0 h 593"/>
                <a:gd name="T68" fmla="*/ 0 w 641"/>
                <a:gd name="T69" fmla="*/ 0 h 593"/>
                <a:gd name="T70" fmla="*/ 0 w 641"/>
                <a:gd name="T71" fmla="*/ 0 h 593"/>
                <a:gd name="T72" fmla="*/ 0 w 641"/>
                <a:gd name="T73" fmla="*/ 0 h 593"/>
                <a:gd name="T74" fmla="*/ 0 w 641"/>
                <a:gd name="T75" fmla="*/ 0 h 593"/>
                <a:gd name="T76" fmla="*/ 0 w 641"/>
                <a:gd name="T77" fmla="*/ 0 h 593"/>
                <a:gd name="T78" fmla="*/ 0 w 641"/>
                <a:gd name="T79" fmla="*/ 0 h 593"/>
                <a:gd name="T80" fmla="*/ 0 w 641"/>
                <a:gd name="T81" fmla="*/ 0 h 593"/>
                <a:gd name="T82" fmla="*/ 0 w 641"/>
                <a:gd name="T83" fmla="*/ 0 h 593"/>
                <a:gd name="T84" fmla="*/ 0 w 641"/>
                <a:gd name="T85" fmla="*/ 0 h 593"/>
                <a:gd name="T86" fmla="*/ 0 w 641"/>
                <a:gd name="T87" fmla="*/ 0 h 593"/>
                <a:gd name="T88" fmla="*/ 0 w 641"/>
                <a:gd name="T89" fmla="*/ 0 h 593"/>
                <a:gd name="T90" fmla="*/ 0 w 641"/>
                <a:gd name="T91" fmla="*/ 0 h 593"/>
                <a:gd name="T92" fmla="*/ 0 w 641"/>
                <a:gd name="T93" fmla="*/ 0 h 593"/>
                <a:gd name="T94" fmla="*/ 0 w 641"/>
                <a:gd name="T95" fmla="*/ 0 h 593"/>
                <a:gd name="T96" fmla="*/ 0 w 641"/>
                <a:gd name="T97" fmla="*/ 0 h 593"/>
                <a:gd name="T98" fmla="*/ 0 w 641"/>
                <a:gd name="T99" fmla="*/ 0 h 593"/>
                <a:gd name="T100" fmla="*/ 0 w 641"/>
                <a:gd name="T101" fmla="*/ 0 h 593"/>
                <a:gd name="T102" fmla="*/ 0 w 641"/>
                <a:gd name="T103" fmla="*/ 0 h 593"/>
                <a:gd name="T104" fmla="*/ 0 w 641"/>
                <a:gd name="T105" fmla="*/ 0 h 593"/>
                <a:gd name="T106" fmla="*/ 0 w 641"/>
                <a:gd name="T107" fmla="*/ 0 h 59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41" h="593">
                  <a:moveTo>
                    <a:pt x="198" y="350"/>
                  </a:moveTo>
                  <a:lnTo>
                    <a:pt x="289" y="163"/>
                  </a:lnTo>
                  <a:lnTo>
                    <a:pt x="296" y="150"/>
                  </a:lnTo>
                  <a:cubicBezTo>
                    <a:pt x="298" y="148"/>
                    <a:pt x="299" y="145"/>
                    <a:pt x="301" y="144"/>
                  </a:cubicBezTo>
                  <a:lnTo>
                    <a:pt x="311" y="134"/>
                  </a:lnTo>
                  <a:cubicBezTo>
                    <a:pt x="312" y="132"/>
                    <a:pt x="314" y="131"/>
                    <a:pt x="315" y="130"/>
                  </a:cubicBezTo>
                  <a:lnTo>
                    <a:pt x="337" y="114"/>
                  </a:lnTo>
                  <a:cubicBezTo>
                    <a:pt x="338" y="113"/>
                    <a:pt x="339" y="112"/>
                    <a:pt x="341" y="111"/>
                  </a:cubicBezTo>
                  <a:lnTo>
                    <a:pt x="361" y="100"/>
                  </a:lnTo>
                  <a:lnTo>
                    <a:pt x="385" y="91"/>
                  </a:lnTo>
                  <a:lnTo>
                    <a:pt x="408" y="85"/>
                  </a:lnTo>
                  <a:lnTo>
                    <a:pt x="449" y="81"/>
                  </a:lnTo>
                  <a:lnTo>
                    <a:pt x="486" y="80"/>
                  </a:lnTo>
                  <a:lnTo>
                    <a:pt x="515" y="76"/>
                  </a:lnTo>
                  <a:lnTo>
                    <a:pt x="509" y="78"/>
                  </a:lnTo>
                  <a:lnTo>
                    <a:pt x="525" y="72"/>
                  </a:lnTo>
                  <a:lnTo>
                    <a:pt x="520" y="74"/>
                  </a:lnTo>
                  <a:lnTo>
                    <a:pt x="536" y="66"/>
                  </a:lnTo>
                  <a:lnTo>
                    <a:pt x="530" y="70"/>
                  </a:lnTo>
                  <a:lnTo>
                    <a:pt x="546" y="58"/>
                  </a:lnTo>
                  <a:lnTo>
                    <a:pt x="541" y="61"/>
                  </a:lnTo>
                  <a:lnTo>
                    <a:pt x="556" y="44"/>
                  </a:lnTo>
                  <a:lnTo>
                    <a:pt x="569" y="25"/>
                  </a:lnTo>
                  <a:lnTo>
                    <a:pt x="582" y="0"/>
                  </a:lnTo>
                  <a:lnTo>
                    <a:pt x="641" y="30"/>
                  </a:lnTo>
                  <a:lnTo>
                    <a:pt x="624" y="62"/>
                  </a:lnTo>
                  <a:lnTo>
                    <a:pt x="606" y="89"/>
                  </a:lnTo>
                  <a:lnTo>
                    <a:pt x="591" y="106"/>
                  </a:lnTo>
                  <a:cubicBezTo>
                    <a:pt x="590" y="107"/>
                    <a:pt x="589" y="108"/>
                    <a:pt x="587" y="109"/>
                  </a:cubicBezTo>
                  <a:lnTo>
                    <a:pt x="572" y="122"/>
                  </a:lnTo>
                  <a:cubicBezTo>
                    <a:pt x="570" y="123"/>
                    <a:pt x="568" y="125"/>
                    <a:pt x="566" y="126"/>
                  </a:cubicBezTo>
                  <a:lnTo>
                    <a:pt x="551" y="134"/>
                  </a:lnTo>
                  <a:cubicBezTo>
                    <a:pt x="549" y="134"/>
                    <a:pt x="548" y="135"/>
                    <a:pt x="546" y="135"/>
                  </a:cubicBezTo>
                  <a:lnTo>
                    <a:pt x="530" y="141"/>
                  </a:lnTo>
                  <a:cubicBezTo>
                    <a:pt x="528" y="142"/>
                    <a:pt x="526" y="142"/>
                    <a:pt x="524" y="143"/>
                  </a:cubicBezTo>
                  <a:lnTo>
                    <a:pt x="487" y="147"/>
                  </a:lnTo>
                  <a:lnTo>
                    <a:pt x="456" y="147"/>
                  </a:lnTo>
                  <a:lnTo>
                    <a:pt x="424" y="150"/>
                  </a:lnTo>
                  <a:lnTo>
                    <a:pt x="409" y="153"/>
                  </a:lnTo>
                  <a:lnTo>
                    <a:pt x="393" y="159"/>
                  </a:lnTo>
                  <a:lnTo>
                    <a:pt x="372" y="170"/>
                  </a:lnTo>
                  <a:lnTo>
                    <a:pt x="376" y="167"/>
                  </a:lnTo>
                  <a:lnTo>
                    <a:pt x="355" y="183"/>
                  </a:lnTo>
                  <a:lnTo>
                    <a:pt x="359" y="179"/>
                  </a:lnTo>
                  <a:lnTo>
                    <a:pt x="350" y="189"/>
                  </a:lnTo>
                  <a:lnTo>
                    <a:pt x="354" y="183"/>
                  </a:lnTo>
                  <a:lnTo>
                    <a:pt x="349" y="192"/>
                  </a:lnTo>
                  <a:lnTo>
                    <a:pt x="258" y="379"/>
                  </a:lnTo>
                  <a:lnTo>
                    <a:pt x="198" y="350"/>
                  </a:lnTo>
                  <a:close/>
                  <a:moveTo>
                    <a:pt x="408" y="453"/>
                  </a:moveTo>
                  <a:cubicBezTo>
                    <a:pt x="359" y="552"/>
                    <a:pt x="239" y="593"/>
                    <a:pt x="140" y="544"/>
                  </a:cubicBezTo>
                  <a:cubicBezTo>
                    <a:pt x="41" y="496"/>
                    <a:pt x="0" y="376"/>
                    <a:pt x="49" y="277"/>
                  </a:cubicBezTo>
                  <a:cubicBezTo>
                    <a:pt x="98" y="177"/>
                    <a:pt x="218" y="137"/>
                    <a:pt x="317" y="186"/>
                  </a:cubicBezTo>
                  <a:cubicBezTo>
                    <a:pt x="416" y="234"/>
                    <a:pt x="457" y="354"/>
                    <a:pt x="408" y="453"/>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25" name="Freeform 46">
              <a:extLst>
                <a:ext uri="{FF2B5EF4-FFF2-40B4-BE49-F238E27FC236}">
                  <a16:creationId xmlns:a16="http://schemas.microsoft.com/office/drawing/2014/main" id="{2FBDB514-0B72-E249-A68A-C34680DC5A44}"/>
                </a:ext>
              </a:extLst>
            </p:cNvPr>
            <p:cNvSpPr>
              <a:spLocks noEditPoints="1"/>
            </p:cNvSpPr>
            <p:nvPr/>
          </p:nvSpPr>
          <p:spPr bwMode="auto">
            <a:xfrm>
              <a:off x="4083697" y="2453299"/>
              <a:ext cx="977888" cy="419103"/>
            </a:xfrm>
            <a:custGeom>
              <a:avLst/>
              <a:gdLst>
                <a:gd name="T0" fmla="*/ 0 w 6706"/>
                <a:gd name="T1" fmla="*/ 0 h 2883"/>
                <a:gd name="T2" fmla="*/ 0 w 6706"/>
                <a:gd name="T3" fmla="*/ 0 h 2883"/>
                <a:gd name="T4" fmla="*/ 0 w 6706"/>
                <a:gd name="T5" fmla="*/ 0 h 2883"/>
                <a:gd name="T6" fmla="*/ 0 w 6706"/>
                <a:gd name="T7" fmla="*/ 0 h 2883"/>
                <a:gd name="T8" fmla="*/ 0 w 6706"/>
                <a:gd name="T9" fmla="*/ 0 h 2883"/>
                <a:gd name="T10" fmla="*/ 0 w 6706"/>
                <a:gd name="T11" fmla="*/ 0 h 2883"/>
                <a:gd name="T12" fmla="*/ 0 w 6706"/>
                <a:gd name="T13" fmla="*/ 0 h 2883"/>
                <a:gd name="T14" fmla="*/ 0 w 6706"/>
                <a:gd name="T15" fmla="*/ 0 h 2883"/>
                <a:gd name="T16" fmla="*/ 0 w 6706"/>
                <a:gd name="T17" fmla="*/ 0 h 2883"/>
                <a:gd name="T18" fmla="*/ 0 w 6706"/>
                <a:gd name="T19" fmla="*/ 0 h 2883"/>
                <a:gd name="T20" fmla="*/ 0 w 6706"/>
                <a:gd name="T21" fmla="*/ 0 h 2883"/>
                <a:gd name="T22" fmla="*/ 0 w 6706"/>
                <a:gd name="T23" fmla="*/ 0 h 2883"/>
                <a:gd name="T24" fmla="*/ 0 w 6706"/>
                <a:gd name="T25" fmla="*/ 0 h 2883"/>
                <a:gd name="T26" fmla="*/ 0 w 6706"/>
                <a:gd name="T27" fmla="*/ 0 h 2883"/>
                <a:gd name="T28" fmla="*/ 0 w 6706"/>
                <a:gd name="T29" fmla="*/ 0 h 2883"/>
                <a:gd name="T30" fmla="*/ 0 w 6706"/>
                <a:gd name="T31" fmla="*/ 0 h 2883"/>
                <a:gd name="T32" fmla="*/ 0 w 6706"/>
                <a:gd name="T33" fmla="*/ 0 h 2883"/>
                <a:gd name="T34" fmla="*/ 0 w 6706"/>
                <a:gd name="T35" fmla="*/ 0 h 2883"/>
                <a:gd name="T36" fmla="*/ 0 w 6706"/>
                <a:gd name="T37" fmla="*/ 0 h 2883"/>
                <a:gd name="T38" fmla="*/ 0 w 6706"/>
                <a:gd name="T39" fmla="*/ 0 h 2883"/>
                <a:gd name="T40" fmla="*/ 0 w 6706"/>
                <a:gd name="T41" fmla="*/ 0 h 2883"/>
                <a:gd name="T42" fmla="*/ 0 w 6706"/>
                <a:gd name="T43" fmla="*/ 0 h 2883"/>
                <a:gd name="T44" fmla="*/ 0 w 6706"/>
                <a:gd name="T45" fmla="*/ 0 h 2883"/>
                <a:gd name="T46" fmla="*/ 0 w 6706"/>
                <a:gd name="T47" fmla="*/ 0 h 2883"/>
                <a:gd name="T48" fmla="*/ 0 w 6706"/>
                <a:gd name="T49" fmla="*/ 0 h 2883"/>
                <a:gd name="T50" fmla="*/ 0 w 6706"/>
                <a:gd name="T51" fmla="*/ 0 h 2883"/>
                <a:gd name="T52" fmla="*/ 0 w 6706"/>
                <a:gd name="T53" fmla="*/ 0 h 2883"/>
                <a:gd name="T54" fmla="*/ 0 w 6706"/>
                <a:gd name="T55" fmla="*/ 0 h 2883"/>
                <a:gd name="T56" fmla="*/ 0 w 6706"/>
                <a:gd name="T57" fmla="*/ 0 h 2883"/>
                <a:gd name="T58" fmla="*/ 0 w 6706"/>
                <a:gd name="T59" fmla="*/ 0 h 2883"/>
                <a:gd name="T60" fmla="*/ 0 w 6706"/>
                <a:gd name="T61" fmla="*/ 0 h 2883"/>
                <a:gd name="T62" fmla="*/ 0 w 6706"/>
                <a:gd name="T63" fmla="*/ 0 h 2883"/>
                <a:gd name="T64" fmla="*/ 0 w 6706"/>
                <a:gd name="T65" fmla="*/ 0 h 2883"/>
                <a:gd name="T66" fmla="*/ 0 w 6706"/>
                <a:gd name="T67" fmla="*/ 0 h 2883"/>
                <a:gd name="T68" fmla="*/ 0 w 6706"/>
                <a:gd name="T69" fmla="*/ 0 h 2883"/>
                <a:gd name="T70" fmla="*/ 0 w 6706"/>
                <a:gd name="T71" fmla="*/ 0 h 2883"/>
                <a:gd name="T72" fmla="*/ 0 w 6706"/>
                <a:gd name="T73" fmla="*/ 0 h 2883"/>
                <a:gd name="T74" fmla="*/ 0 w 6706"/>
                <a:gd name="T75" fmla="*/ 0 h 2883"/>
                <a:gd name="T76" fmla="*/ 0 w 6706"/>
                <a:gd name="T77" fmla="*/ 0 h 2883"/>
                <a:gd name="T78" fmla="*/ 0 w 6706"/>
                <a:gd name="T79" fmla="*/ 0 h 2883"/>
                <a:gd name="T80" fmla="*/ 0 w 6706"/>
                <a:gd name="T81" fmla="*/ 0 h 2883"/>
                <a:gd name="T82" fmla="*/ 0 w 6706"/>
                <a:gd name="T83" fmla="*/ 0 h 2883"/>
                <a:gd name="T84" fmla="*/ 0 w 6706"/>
                <a:gd name="T85" fmla="*/ 0 h 2883"/>
                <a:gd name="T86" fmla="*/ 0 w 6706"/>
                <a:gd name="T87" fmla="*/ 0 h 2883"/>
                <a:gd name="T88" fmla="*/ 0 w 6706"/>
                <a:gd name="T89" fmla="*/ 0 h 2883"/>
                <a:gd name="T90" fmla="*/ 0 w 6706"/>
                <a:gd name="T91" fmla="*/ 0 h 2883"/>
                <a:gd name="T92" fmla="*/ 0 w 6706"/>
                <a:gd name="T93" fmla="*/ 0 h 2883"/>
                <a:gd name="T94" fmla="*/ 0 w 6706"/>
                <a:gd name="T95" fmla="*/ 0 h 2883"/>
                <a:gd name="T96" fmla="*/ 0 w 6706"/>
                <a:gd name="T97" fmla="*/ 0 h 2883"/>
                <a:gd name="T98" fmla="*/ 0 w 6706"/>
                <a:gd name="T99" fmla="*/ 0 h 2883"/>
                <a:gd name="T100" fmla="*/ 0 w 6706"/>
                <a:gd name="T101" fmla="*/ 0 h 2883"/>
                <a:gd name="T102" fmla="*/ 0 w 6706"/>
                <a:gd name="T103" fmla="*/ 0 h 2883"/>
                <a:gd name="T104" fmla="*/ 0 w 6706"/>
                <a:gd name="T105" fmla="*/ 0 h 2883"/>
                <a:gd name="T106" fmla="*/ 0 w 6706"/>
                <a:gd name="T107" fmla="*/ 0 h 2883"/>
                <a:gd name="T108" fmla="*/ 0 w 6706"/>
                <a:gd name="T109" fmla="*/ 0 h 2883"/>
                <a:gd name="T110" fmla="*/ 0 w 6706"/>
                <a:gd name="T111" fmla="*/ 0 h 288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706" h="2883">
                  <a:moveTo>
                    <a:pt x="408" y="2382"/>
                  </a:moveTo>
                  <a:lnTo>
                    <a:pt x="759" y="2071"/>
                  </a:lnTo>
                  <a:lnTo>
                    <a:pt x="742" y="2095"/>
                  </a:lnTo>
                  <a:lnTo>
                    <a:pt x="781" y="2000"/>
                  </a:lnTo>
                  <a:lnTo>
                    <a:pt x="805" y="1949"/>
                  </a:lnTo>
                  <a:lnTo>
                    <a:pt x="834" y="1896"/>
                  </a:lnTo>
                  <a:lnTo>
                    <a:pt x="871" y="1843"/>
                  </a:lnTo>
                  <a:lnTo>
                    <a:pt x="916" y="1789"/>
                  </a:lnTo>
                  <a:lnTo>
                    <a:pt x="973" y="1737"/>
                  </a:lnTo>
                  <a:lnTo>
                    <a:pt x="1040" y="1687"/>
                  </a:lnTo>
                  <a:lnTo>
                    <a:pt x="1125" y="1639"/>
                  </a:lnTo>
                  <a:lnTo>
                    <a:pt x="1228" y="1599"/>
                  </a:lnTo>
                  <a:lnTo>
                    <a:pt x="1340" y="1566"/>
                  </a:lnTo>
                  <a:lnTo>
                    <a:pt x="1461" y="1539"/>
                  </a:lnTo>
                  <a:lnTo>
                    <a:pt x="1589" y="1518"/>
                  </a:lnTo>
                  <a:lnTo>
                    <a:pt x="1722" y="1500"/>
                  </a:lnTo>
                  <a:lnTo>
                    <a:pt x="1990" y="1478"/>
                  </a:lnTo>
                  <a:lnTo>
                    <a:pt x="2123" y="1471"/>
                  </a:lnTo>
                  <a:lnTo>
                    <a:pt x="2249" y="1467"/>
                  </a:lnTo>
                  <a:lnTo>
                    <a:pt x="2367" y="1464"/>
                  </a:lnTo>
                  <a:lnTo>
                    <a:pt x="2476" y="1463"/>
                  </a:lnTo>
                  <a:lnTo>
                    <a:pt x="2570" y="1462"/>
                  </a:lnTo>
                  <a:lnTo>
                    <a:pt x="2649" y="1462"/>
                  </a:lnTo>
                  <a:lnTo>
                    <a:pt x="2711" y="1462"/>
                  </a:lnTo>
                  <a:lnTo>
                    <a:pt x="2751" y="1461"/>
                  </a:lnTo>
                  <a:lnTo>
                    <a:pt x="2717" y="1471"/>
                  </a:lnTo>
                  <a:lnTo>
                    <a:pt x="2770" y="1438"/>
                  </a:lnTo>
                  <a:lnTo>
                    <a:pt x="2827" y="1405"/>
                  </a:lnTo>
                  <a:lnTo>
                    <a:pt x="2877" y="1372"/>
                  </a:lnTo>
                  <a:lnTo>
                    <a:pt x="2869" y="1379"/>
                  </a:lnTo>
                  <a:lnTo>
                    <a:pt x="2915" y="1338"/>
                  </a:lnTo>
                  <a:lnTo>
                    <a:pt x="2907" y="1347"/>
                  </a:lnTo>
                  <a:lnTo>
                    <a:pt x="2949" y="1293"/>
                  </a:lnTo>
                  <a:lnTo>
                    <a:pt x="2993" y="1231"/>
                  </a:lnTo>
                  <a:lnTo>
                    <a:pt x="3084" y="1097"/>
                  </a:lnTo>
                  <a:lnTo>
                    <a:pt x="3122" y="1037"/>
                  </a:lnTo>
                  <a:lnTo>
                    <a:pt x="3154" y="987"/>
                  </a:lnTo>
                  <a:lnTo>
                    <a:pt x="3175" y="953"/>
                  </a:lnTo>
                  <a:lnTo>
                    <a:pt x="3180" y="944"/>
                  </a:lnTo>
                  <a:lnTo>
                    <a:pt x="3184" y="938"/>
                  </a:lnTo>
                  <a:lnTo>
                    <a:pt x="3176" y="955"/>
                  </a:lnTo>
                  <a:lnTo>
                    <a:pt x="3198" y="888"/>
                  </a:lnTo>
                  <a:lnTo>
                    <a:pt x="3212" y="838"/>
                  </a:lnTo>
                  <a:lnTo>
                    <a:pt x="3224" y="800"/>
                  </a:lnTo>
                  <a:lnTo>
                    <a:pt x="3230" y="776"/>
                  </a:lnTo>
                  <a:lnTo>
                    <a:pt x="3234" y="762"/>
                  </a:lnTo>
                  <a:lnTo>
                    <a:pt x="3239" y="747"/>
                  </a:lnTo>
                  <a:cubicBezTo>
                    <a:pt x="3245" y="730"/>
                    <a:pt x="3258" y="716"/>
                    <a:pt x="3275" y="709"/>
                  </a:cubicBezTo>
                  <a:lnTo>
                    <a:pt x="3282" y="706"/>
                  </a:lnTo>
                  <a:cubicBezTo>
                    <a:pt x="3293" y="701"/>
                    <a:pt x="3305" y="700"/>
                    <a:pt x="3317" y="701"/>
                  </a:cubicBezTo>
                  <a:lnTo>
                    <a:pt x="3332" y="703"/>
                  </a:lnTo>
                  <a:lnTo>
                    <a:pt x="3310" y="704"/>
                  </a:lnTo>
                  <a:lnTo>
                    <a:pt x="3324" y="701"/>
                  </a:lnTo>
                  <a:lnTo>
                    <a:pt x="3312" y="705"/>
                  </a:lnTo>
                  <a:lnTo>
                    <a:pt x="3331" y="697"/>
                  </a:lnTo>
                  <a:lnTo>
                    <a:pt x="3322" y="702"/>
                  </a:lnTo>
                  <a:lnTo>
                    <a:pt x="3348" y="686"/>
                  </a:lnTo>
                  <a:lnTo>
                    <a:pt x="3377" y="664"/>
                  </a:lnTo>
                  <a:lnTo>
                    <a:pt x="3416" y="630"/>
                  </a:lnTo>
                  <a:lnTo>
                    <a:pt x="3466" y="581"/>
                  </a:lnTo>
                  <a:lnTo>
                    <a:pt x="3504" y="543"/>
                  </a:lnTo>
                  <a:lnTo>
                    <a:pt x="3537" y="509"/>
                  </a:lnTo>
                  <a:lnTo>
                    <a:pt x="3583" y="456"/>
                  </a:lnTo>
                  <a:lnTo>
                    <a:pt x="3612" y="419"/>
                  </a:lnTo>
                  <a:lnTo>
                    <a:pt x="3622" y="400"/>
                  </a:lnTo>
                  <a:lnTo>
                    <a:pt x="3614" y="421"/>
                  </a:lnTo>
                  <a:lnTo>
                    <a:pt x="3617" y="406"/>
                  </a:lnTo>
                  <a:lnTo>
                    <a:pt x="3640" y="471"/>
                  </a:lnTo>
                  <a:lnTo>
                    <a:pt x="3634" y="466"/>
                  </a:lnTo>
                  <a:lnTo>
                    <a:pt x="3676" y="481"/>
                  </a:lnTo>
                  <a:lnTo>
                    <a:pt x="3665" y="481"/>
                  </a:lnTo>
                  <a:lnTo>
                    <a:pt x="3684" y="479"/>
                  </a:lnTo>
                  <a:lnTo>
                    <a:pt x="3670" y="483"/>
                  </a:lnTo>
                  <a:lnTo>
                    <a:pt x="3665" y="485"/>
                  </a:lnTo>
                  <a:lnTo>
                    <a:pt x="3661" y="487"/>
                  </a:lnTo>
                  <a:cubicBezTo>
                    <a:pt x="3630" y="503"/>
                    <a:pt x="3591" y="491"/>
                    <a:pt x="3573" y="460"/>
                  </a:cubicBezTo>
                  <a:cubicBezTo>
                    <a:pt x="3556" y="429"/>
                    <a:pt x="3566" y="390"/>
                    <a:pt x="3596" y="371"/>
                  </a:cubicBezTo>
                  <a:lnTo>
                    <a:pt x="3607" y="364"/>
                  </a:lnTo>
                  <a:lnTo>
                    <a:pt x="3634" y="348"/>
                  </a:lnTo>
                  <a:lnTo>
                    <a:pt x="3675" y="321"/>
                  </a:lnTo>
                  <a:lnTo>
                    <a:pt x="3707" y="301"/>
                  </a:lnTo>
                  <a:lnTo>
                    <a:pt x="3740" y="280"/>
                  </a:lnTo>
                  <a:lnTo>
                    <a:pt x="3781" y="253"/>
                  </a:lnTo>
                  <a:lnTo>
                    <a:pt x="3829" y="221"/>
                  </a:lnTo>
                  <a:cubicBezTo>
                    <a:pt x="3846" y="211"/>
                    <a:pt x="3866" y="208"/>
                    <a:pt x="3884" y="214"/>
                  </a:cubicBezTo>
                  <a:lnTo>
                    <a:pt x="4013" y="252"/>
                  </a:lnTo>
                  <a:lnTo>
                    <a:pt x="4122" y="269"/>
                  </a:lnTo>
                  <a:lnTo>
                    <a:pt x="4112" y="268"/>
                  </a:lnTo>
                  <a:lnTo>
                    <a:pt x="4220" y="269"/>
                  </a:lnTo>
                  <a:lnTo>
                    <a:pt x="4208" y="270"/>
                  </a:lnTo>
                  <a:lnTo>
                    <a:pt x="4309" y="253"/>
                  </a:lnTo>
                  <a:lnTo>
                    <a:pt x="4298" y="256"/>
                  </a:lnTo>
                  <a:lnTo>
                    <a:pt x="4394" y="221"/>
                  </a:lnTo>
                  <a:lnTo>
                    <a:pt x="4384" y="225"/>
                  </a:lnTo>
                  <a:lnTo>
                    <a:pt x="4478" y="172"/>
                  </a:lnTo>
                  <a:lnTo>
                    <a:pt x="4563" y="106"/>
                  </a:lnTo>
                  <a:lnTo>
                    <a:pt x="4654" y="22"/>
                  </a:lnTo>
                  <a:cubicBezTo>
                    <a:pt x="4673" y="6"/>
                    <a:pt x="4699" y="0"/>
                    <a:pt x="4722" y="9"/>
                  </a:cubicBezTo>
                  <a:lnTo>
                    <a:pt x="4788" y="33"/>
                  </a:lnTo>
                  <a:lnTo>
                    <a:pt x="4848" y="55"/>
                  </a:lnTo>
                  <a:lnTo>
                    <a:pt x="4901" y="75"/>
                  </a:lnTo>
                  <a:lnTo>
                    <a:pt x="4949" y="95"/>
                  </a:lnTo>
                  <a:lnTo>
                    <a:pt x="5027" y="130"/>
                  </a:lnTo>
                  <a:lnTo>
                    <a:pt x="5087" y="164"/>
                  </a:lnTo>
                  <a:cubicBezTo>
                    <a:pt x="5090" y="166"/>
                    <a:pt x="5093" y="168"/>
                    <a:pt x="5096" y="170"/>
                  </a:cubicBezTo>
                  <a:lnTo>
                    <a:pt x="5133" y="201"/>
                  </a:lnTo>
                  <a:cubicBezTo>
                    <a:pt x="5138" y="205"/>
                    <a:pt x="5142" y="210"/>
                    <a:pt x="5146" y="215"/>
                  </a:cubicBezTo>
                  <a:lnTo>
                    <a:pt x="5168" y="248"/>
                  </a:lnTo>
                  <a:cubicBezTo>
                    <a:pt x="5172" y="254"/>
                    <a:pt x="5175" y="261"/>
                    <a:pt x="5177" y="268"/>
                  </a:cubicBezTo>
                  <a:lnTo>
                    <a:pt x="5187" y="305"/>
                  </a:lnTo>
                  <a:cubicBezTo>
                    <a:pt x="5188" y="310"/>
                    <a:pt x="5189" y="314"/>
                    <a:pt x="5189" y="319"/>
                  </a:cubicBezTo>
                  <a:lnTo>
                    <a:pt x="5191" y="361"/>
                  </a:lnTo>
                  <a:lnTo>
                    <a:pt x="5187" y="421"/>
                  </a:lnTo>
                  <a:lnTo>
                    <a:pt x="5181" y="483"/>
                  </a:lnTo>
                  <a:lnTo>
                    <a:pt x="5174" y="557"/>
                  </a:lnTo>
                  <a:lnTo>
                    <a:pt x="5171" y="641"/>
                  </a:lnTo>
                  <a:lnTo>
                    <a:pt x="5175" y="741"/>
                  </a:lnTo>
                  <a:lnTo>
                    <a:pt x="5187" y="861"/>
                  </a:lnTo>
                  <a:lnTo>
                    <a:pt x="5211" y="1002"/>
                  </a:lnTo>
                  <a:lnTo>
                    <a:pt x="5229" y="1080"/>
                  </a:lnTo>
                  <a:lnTo>
                    <a:pt x="5250" y="1165"/>
                  </a:lnTo>
                  <a:lnTo>
                    <a:pt x="5247" y="1156"/>
                  </a:lnTo>
                  <a:lnTo>
                    <a:pt x="5257" y="1180"/>
                  </a:lnTo>
                  <a:lnTo>
                    <a:pt x="5247" y="1163"/>
                  </a:lnTo>
                  <a:lnTo>
                    <a:pt x="5265" y="1185"/>
                  </a:lnTo>
                  <a:lnTo>
                    <a:pt x="5258" y="1178"/>
                  </a:lnTo>
                  <a:lnTo>
                    <a:pt x="5281" y="1199"/>
                  </a:lnTo>
                  <a:lnTo>
                    <a:pt x="5272" y="1192"/>
                  </a:lnTo>
                  <a:lnTo>
                    <a:pt x="5301" y="1210"/>
                  </a:lnTo>
                  <a:lnTo>
                    <a:pt x="5364" y="1239"/>
                  </a:lnTo>
                  <a:lnTo>
                    <a:pt x="5436" y="1263"/>
                  </a:lnTo>
                  <a:lnTo>
                    <a:pt x="5513" y="1284"/>
                  </a:lnTo>
                  <a:lnTo>
                    <a:pt x="5585" y="1300"/>
                  </a:lnTo>
                  <a:lnTo>
                    <a:pt x="5646" y="1313"/>
                  </a:lnTo>
                  <a:lnTo>
                    <a:pt x="5670" y="1318"/>
                  </a:lnTo>
                  <a:lnTo>
                    <a:pt x="5688" y="1323"/>
                  </a:lnTo>
                  <a:cubicBezTo>
                    <a:pt x="5710" y="1328"/>
                    <a:pt x="5728" y="1344"/>
                    <a:pt x="5735" y="1365"/>
                  </a:cubicBezTo>
                  <a:lnTo>
                    <a:pt x="5799" y="1543"/>
                  </a:lnTo>
                  <a:lnTo>
                    <a:pt x="5837" y="1627"/>
                  </a:lnTo>
                  <a:lnTo>
                    <a:pt x="5881" y="1709"/>
                  </a:lnTo>
                  <a:lnTo>
                    <a:pt x="5932" y="1783"/>
                  </a:lnTo>
                  <a:lnTo>
                    <a:pt x="5990" y="1852"/>
                  </a:lnTo>
                  <a:lnTo>
                    <a:pt x="6055" y="1910"/>
                  </a:lnTo>
                  <a:lnTo>
                    <a:pt x="6047" y="1903"/>
                  </a:lnTo>
                  <a:lnTo>
                    <a:pt x="6129" y="1956"/>
                  </a:lnTo>
                  <a:lnTo>
                    <a:pt x="6176" y="1980"/>
                  </a:lnTo>
                  <a:lnTo>
                    <a:pt x="6236" y="2004"/>
                  </a:lnTo>
                  <a:lnTo>
                    <a:pt x="6367" y="2046"/>
                  </a:lnTo>
                  <a:lnTo>
                    <a:pt x="6427" y="2063"/>
                  </a:lnTo>
                  <a:lnTo>
                    <a:pt x="6475" y="2076"/>
                  </a:lnTo>
                  <a:lnTo>
                    <a:pt x="6510" y="2085"/>
                  </a:lnTo>
                  <a:lnTo>
                    <a:pt x="6516" y="2086"/>
                  </a:lnTo>
                  <a:lnTo>
                    <a:pt x="6527" y="2089"/>
                  </a:lnTo>
                  <a:cubicBezTo>
                    <a:pt x="6548" y="2096"/>
                    <a:pt x="6564" y="2114"/>
                    <a:pt x="6570" y="2136"/>
                  </a:cubicBezTo>
                  <a:lnTo>
                    <a:pt x="6585" y="2193"/>
                  </a:lnTo>
                  <a:lnTo>
                    <a:pt x="6597" y="2240"/>
                  </a:lnTo>
                  <a:lnTo>
                    <a:pt x="6606" y="2280"/>
                  </a:lnTo>
                  <a:lnTo>
                    <a:pt x="6614" y="2310"/>
                  </a:lnTo>
                  <a:lnTo>
                    <a:pt x="6620" y="2336"/>
                  </a:lnTo>
                  <a:lnTo>
                    <a:pt x="6625" y="2355"/>
                  </a:lnTo>
                  <a:lnTo>
                    <a:pt x="6633" y="2384"/>
                  </a:lnTo>
                  <a:lnTo>
                    <a:pt x="6640" y="2406"/>
                  </a:lnTo>
                  <a:lnTo>
                    <a:pt x="6652" y="2429"/>
                  </a:lnTo>
                  <a:lnTo>
                    <a:pt x="6661" y="2450"/>
                  </a:lnTo>
                  <a:lnTo>
                    <a:pt x="6673" y="2474"/>
                  </a:lnTo>
                  <a:lnTo>
                    <a:pt x="6687" y="2504"/>
                  </a:lnTo>
                  <a:lnTo>
                    <a:pt x="6706" y="2543"/>
                  </a:lnTo>
                  <a:lnTo>
                    <a:pt x="6585" y="2600"/>
                  </a:lnTo>
                  <a:lnTo>
                    <a:pt x="6567" y="2563"/>
                  </a:lnTo>
                  <a:lnTo>
                    <a:pt x="6552" y="2531"/>
                  </a:lnTo>
                  <a:lnTo>
                    <a:pt x="6540" y="2505"/>
                  </a:lnTo>
                  <a:lnTo>
                    <a:pt x="6531" y="2486"/>
                  </a:lnTo>
                  <a:lnTo>
                    <a:pt x="6514" y="2449"/>
                  </a:lnTo>
                  <a:lnTo>
                    <a:pt x="6504" y="2419"/>
                  </a:lnTo>
                  <a:lnTo>
                    <a:pt x="6496" y="2388"/>
                  </a:lnTo>
                  <a:lnTo>
                    <a:pt x="6491" y="2367"/>
                  </a:lnTo>
                  <a:lnTo>
                    <a:pt x="6485" y="2343"/>
                  </a:lnTo>
                  <a:lnTo>
                    <a:pt x="6477" y="2310"/>
                  </a:lnTo>
                  <a:lnTo>
                    <a:pt x="6468" y="2273"/>
                  </a:lnTo>
                  <a:lnTo>
                    <a:pt x="6456" y="2226"/>
                  </a:lnTo>
                  <a:lnTo>
                    <a:pt x="6441" y="2169"/>
                  </a:lnTo>
                  <a:lnTo>
                    <a:pt x="6484" y="2216"/>
                  </a:lnTo>
                  <a:lnTo>
                    <a:pt x="6489" y="2217"/>
                  </a:lnTo>
                  <a:lnTo>
                    <a:pt x="6475" y="2214"/>
                  </a:lnTo>
                  <a:lnTo>
                    <a:pt x="6442" y="2205"/>
                  </a:lnTo>
                  <a:lnTo>
                    <a:pt x="6390" y="2191"/>
                  </a:lnTo>
                  <a:lnTo>
                    <a:pt x="6326" y="2173"/>
                  </a:lnTo>
                  <a:lnTo>
                    <a:pt x="6185" y="2127"/>
                  </a:lnTo>
                  <a:lnTo>
                    <a:pt x="6117" y="2099"/>
                  </a:lnTo>
                  <a:lnTo>
                    <a:pt x="6056" y="2068"/>
                  </a:lnTo>
                  <a:lnTo>
                    <a:pt x="5974" y="2015"/>
                  </a:lnTo>
                  <a:cubicBezTo>
                    <a:pt x="5971" y="2014"/>
                    <a:pt x="5968" y="2011"/>
                    <a:pt x="5966" y="2009"/>
                  </a:cubicBezTo>
                  <a:lnTo>
                    <a:pt x="5887" y="1937"/>
                  </a:lnTo>
                  <a:lnTo>
                    <a:pt x="5821" y="1858"/>
                  </a:lnTo>
                  <a:lnTo>
                    <a:pt x="5764" y="1772"/>
                  </a:lnTo>
                  <a:lnTo>
                    <a:pt x="5716" y="1682"/>
                  </a:lnTo>
                  <a:lnTo>
                    <a:pt x="5674" y="1588"/>
                  </a:lnTo>
                  <a:lnTo>
                    <a:pt x="5610" y="1410"/>
                  </a:lnTo>
                  <a:lnTo>
                    <a:pt x="5657" y="1452"/>
                  </a:lnTo>
                  <a:lnTo>
                    <a:pt x="5641" y="1449"/>
                  </a:lnTo>
                  <a:lnTo>
                    <a:pt x="5619" y="1444"/>
                  </a:lnTo>
                  <a:lnTo>
                    <a:pt x="5556" y="1430"/>
                  </a:lnTo>
                  <a:lnTo>
                    <a:pt x="5478" y="1413"/>
                  </a:lnTo>
                  <a:lnTo>
                    <a:pt x="5393" y="1390"/>
                  </a:lnTo>
                  <a:lnTo>
                    <a:pt x="5307" y="1360"/>
                  </a:lnTo>
                  <a:lnTo>
                    <a:pt x="5230" y="1323"/>
                  </a:lnTo>
                  <a:lnTo>
                    <a:pt x="5201" y="1305"/>
                  </a:lnTo>
                  <a:cubicBezTo>
                    <a:pt x="5198" y="1303"/>
                    <a:pt x="5195" y="1300"/>
                    <a:pt x="5192" y="1298"/>
                  </a:cubicBezTo>
                  <a:lnTo>
                    <a:pt x="5169" y="1277"/>
                  </a:lnTo>
                  <a:cubicBezTo>
                    <a:pt x="5166" y="1275"/>
                    <a:pt x="5164" y="1272"/>
                    <a:pt x="5162" y="1270"/>
                  </a:cubicBezTo>
                  <a:lnTo>
                    <a:pt x="5144" y="1248"/>
                  </a:lnTo>
                  <a:cubicBezTo>
                    <a:pt x="5140" y="1243"/>
                    <a:pt x="5136" y="1237"/>
                    <a:pt x="5134" y="1231"/>
                  </a:cubicBezTo>
                  <a:lnTo>
                    <a:pt x="5124" y="1207"/>
                  </a:lnTo>
                  <a:cubicBezTo>
                    <a:pt x="5123" y="1204"/>
                    <a:pt x="5122" y="1201"/>
                    <a:pt x="5121" y="1198"/>
                  </a:cubicBezTo>
                  <a:lnTo>
                    <a:pt x="5098" y="1109"/>
                  </a:lnTo>
                  <a:lnTo>
                    <a:pt x="5080" y="1025"/>
                  </a:lnTo>
                  <a:lnTo>
                    <a:pt x="5054" y="874"/>
                  </a:lnTo>
                  <a:lnTo>
                    <a:pt x="5042" y="746"/>
                  </a:lnTo>
                  <a:lnTo>
                    <a:pt x="5038" y="636"/>
                  </a:lnTo>
                  <a:lnTo>
                    <a:pt x="5041" y="544"/>
                  </a:lnTo>
                  <a:lnTo>
                    <a:pt x="5048" y="470"/>
                  </a:lnTo>
                  <a:lnTo>
                    <a:pt x="5054" y="410"/>
                  </a:lnTo>
                  <a:lnTo>
                    <a:pt x="5058" y="368"/>
                  </a:lnTo>
                  <a:lnTo>
                    <a:pt x="5056" y="326"/>
                  </a:lnTo>
                  <a:lnTo>
                    <a:pt x="5058" y="340"/>
                  </a:lnTo>
                  <a:lnTo>
                    <a:pt x="5048" y="303"/>
                  </a:lnTo>
                  <a:lnTo>
                    <a:pt x="5057" y="322"/>
                  </a:lnTo>
                  <a:lnTo>
                    <a:pt x="5035" y="289"/>
                  </a:lnTo>
                  <a:lnTo>
                    <a:pt x="5048" y="304"/>
                  </a:lnTo>
                  <a:lnTo>
                    <a:pt x="5011" y="273"/>
                  </a:lnTo>
                  <a:lnTo>
                    <a:pt x="5020" y="279"/>
                  </a:lnTo>
                  <a:lnTo>
                    <a:pt x="4972" y="251"/>
                  </a:lnTo>
                  <a:lnTo>
                    <a:pt x="4898" y="218"/>
                  </a:lnTo>
                  <a:lnTo>
                    <a:pt x="4854" y="200"/>
                  </a:lnTo>
                  <a:lnTo>
                    <a:pt x="4803" y="180"/>
                  </a:lnTo>
                  <a:lnTo>
                    <a:pt x="4743" y="158"/>
                  </a:lnTo>
                  <a:lnTo>
                    <a:pt x="4677" y="134"/>
                  </a:lnTo>
                  <a:lnTo>
                    <a:pt x="4745" y="121"/>
                  </a:lnTo>
                  <a:lnTo>
                    <a:pt x="4644" y="212"/>
                  </a:lnTo>
                  <a:lnTo>
                    <a:pt x="4543" y="289"/>
                  </a:lnTo>
                  <a:lnTo>
                    <a:pt x="4449" y="342"/>
                  </a:lnTo>
                  <a:cubicBezTo>
                    <a:pt x="4446" y="343"/>
                    <a:pt x="4443" y="345"/>
                    <a:pt x="4439" y="346"/>
                  </a:cubicBezTo>
                  <a:lnTo>
                    <a:pt x="4343" y="381"/>
                  </a:lnTo>
                  <a:cubicBezTo>
                    <a:pt x="4339" y="382"/>
                    <a:pt x="4336" y="384"/>
                    <a:pt x="4332" y="384"/>
                  </a:cubicBezTo>
                  <a:lnTo>
                    <a:pt x="4231" y="401"/>
                  </a:lnTo>
                  <a:cubicBezTo>
                    <a:pt x="4227" y="402"/>
                    <a:pt x="4223" y="402"/>
                    <a:pt x="4219" y="402"/>
                  </a:cubicBezTo>
                  <a:lnTo>
                    <a:pt x="4111" y="401"/>
                  </a:lnTo>
                  <a:cubicBezTo>
                    <a:pt x="4107" y="401"/>
                    <a:pt x="4104" y="401"/>
                    <a:pt x="4101" y="400"/>
                  </a:cubicBezTo>
                  <a:lnTo>
                    <a:pt x="3976" y="379"/>
                  </a:lnTo>
                  <a:lnTo>
                    <a:pt x="3847" y="341"/>
                  </a:lnTo>
                  <a:lnTo>
                    <a:pt x="3902" y="333"/>
                  </a:lnTo>
                  <a:lnTo>
                    <a:pt x="3854" y="364"/>
                  </a:lnTo>
                  <a:lnTo>
                    <a:pt x="3813" y="391"/>
                  </a:lnTo>
                  <a:lnTo>
                    <a:pt x="3776" y="416"/>
                  </a:lnTo>
                  <a:lnTo>
                    <a:pt x="3748" y="432"/>
                  </a:lnTo>
                  <a:lnTo>
                    <a:pt x="3703" y="461"/>
                  </a:lnTo>
                  <a:lnTo>
                    <a:pt x="3678" y="477"/>
                  </a:lnTo>
                  <a:lnTo>
                    <a:pt x="3667" y="484"/>
                  </a:lnTo>
                  <a:lnTo>
                    <a:pt x="3602" y="368"/>
                  </a:lnTo>
                  <a:lnTo>
                    <a:pt x="3614" y="362"/>
                  </a:lnTo>
                  <a:lnTo>
                    <a:pt x="3633" y="354"/>
                  </a:lnTo>
                  <a:lnTo>
                    <a:pt x="3647" y="350"/>
                  </a:lnTo>
                  <a:cubicBezTo>
                    <a:pt x="3653" y="349"/>
                    <a:pt x="3659" y="348"/>
                    <a:pt x="3665" y="348"/>
                  </a:cubicBezTo>
                  <a:lnTo>
                    <a:pt x="3676" y="348"/>
                  </a:lnTo>
                  <a:cubicBezTo>
                    <a:pt x="3692" y="348"/>
                    <a:pt x="3707" y="353"/>
                    <a:pt x="3719" y="363"/>
                  </a:cubicBezTo>
                  <a:lnTo>
                    <a:pt x="3725" y="368"/>
                  </a:lnTo>
                  <a:cubicBezTo>
                    <a:pt x="3744" y="384"/>
                    <a:pt x="3753" y="409"/>
                    <a:pt x="3748" y="433"/>
                  </a:cubicBezTo>
                  <a:lnTo>
                    <a:pt x="3745" y="448"/>
                  </a:lnTo>
                  <a:cubicBezTo>
                    <a:pt x="3743" y="455"/>
                    <a:pt x="3741" y="462"/>
                    <a:pt x="3737" y="469"/>
                  </a:cubicBezTo>
                  <a:lnTo>
                    <a:pt x="3717" y="500"/>
                  </a:lnTo>
                  <a:lnTo>
                    <a:pt x="3684" y="543"/>
                  </a:lnTo>
                  <a:lnTo>
                    <a:pt x="3632" y="602"/>
                  </a:lnTo>
                  <a:lnTo>
                    <a:pt x="3599" y="636"/>
                  </a:lnTo>
                  <a:lnTo>
                    <a:pt x="3559" y="678"/>
                  </a:lnTo>
                  <a:lnTo>
                    <a:pt x="3503" y="731"/>
                  </a:lnTo>
                  <a:lnTo>
                    <a:pt x="3456" y="771"/>
                  </a:lnTo>
                  <a:lnTo>
                    <a:pt x="3417" y="799"/>
                  </a:lnTo>
                  <a:lnTo>
                    <a:pt x="3391" y="815"/>
                  </a:lnTo>
                  <a:cubicBezTo>
                    <a:pt x="3389" y="817"/>
                    <a:pt x="3385" y="819"/>
                    <a:pt x="3382" y="820"/>
                  </a:cubicBezTo>
                  <a:lnTo>
                    <a:pt x="3363" y="828"/>
                  </a:lnTo>
                  <a:cubicBezTo>
                    <a:pt x="3359" y="830"/>
                    <a:pt x="3356" y="831"/>
                    <a:pt x="3351" y="832"/>
                  </a:cubicBezTo>
                  <a:lnTo>
                    <a:pt x="3337" y="835"/>
                  </a:lnTo>
                  <a:cubicBezTo>
                    <a:pt x="3330" y="836"/>
                    <a:pt x="3322" y="837"/>
                    <a:pt x="3315" y="836"/>
                  </a:cubicBezTo>
                  <a:lnTo>
                    <a:pt x="3300" y="834"/>
                  </a:lnTo>
                  <a:lnTo>
                    <a:pt x="3335" y="829"/>
                  </a:lnTo>
                  <a:lnTo>
                    <a:pt x="3328" y="832"/>
                  </a:lnTo>
                  <a:lnTo>
                    <a:pt x="3364" y="794"/>
                  </a:lnTo>
                  <a:lnTo>
                    <a:pt x="3363" y="795"/>
                  </a:lnTo>
                  <a:lnTo>
                    <a:pt x="3359" y="812"/>
                  </a:lnTo>
                  <a:lnTo>
                    <a:pt x="3351" y="838"/>
                  </a:lnTo>
                  <a:lnTo>
                    <a:pt x="3341" y="875"/>
                  </a:lnTo>
                  <a:lnTo>
                    <a:pt x="3325" y="929"/>
                  </a:lnTo>
                  <a:lnTo>
                    <a:pt x="3303" y="996"/>
                  </a:lnTo>
                  <a:cubicBezTo>
                    <a:pt x="3301" y="1002"/>
                    <a:pt x="3298" y="1007"/>
                    <a:pt x="3295" y="1012"/>
                  </a:cubicBezTo>
                  <a:lnTo>
                    <a:pt x="3295" y="1013"/>
                  </a:lnTo>
                  <a:lnTo>
                    <a:pt x="3288" y="1024"/>
                  </a:lnTo>
                  <a:lnTo>
                    <a:pt x="3267" y="1058"/>
                  </a:lnTo>
                  <a:lnTo>
                    <a:pt x="3235" y="1108"/>
                  </a:lnTo>
                  <a:lnTo>
                    <a:pt x="3195" y="1172"/>
                  </a:lnTo>
                  <a:lnTo>
                    <a:pt x="3102" y="1308"/>
                  </a:lnTo>
                  <a:lnTo>
                    <a:pt x="3054" y="1374"/>
                  </a:lnTo>
                  <a:lnTo>
                    <a:pt x="3012" y="1428"/>
                  </a:lnTo>
                  <a:cubicBezTo>
                    <a:pt x="3010" y="1432"/>
                    <a:pt x="3007" y="1435"/>
                    <a:pt x="3004" y="1437"/>
                  </a:cubicBezTo>
                  <a:lnTo>
                    <a:pt x="2958" y="1478"/>
                  </a:lnTo>
                  <a:cubicBezTo>
                    <a:pt x="2955" y="1481"/>
                    <a:pt x="2952" y="1483"/>
                    <a:pt x="2949" y="1485"/>
                  </a:cubicBezTo>
                  <a:lnTo>
                    <a:pt x="2894" y="1520"/>
                  </a:lnTo>
                  <a:lnTo>
                    <a:pt x="2841" y="1551"/>
                  </a:lnTo>
                  <a:lnTo>
                    <a:pt x="2788" y="1584"/>
                  </a:lnTo>
                  <a:cubicBezTo>
                    <a:pt x="2778" y="1590"/>
                    <a:pt x="2766" y="1594"/>
                    <a:pt x="2754" y="1594"/>
                  </a:cubicBezTo>
                  <a:lnTo>
                    <a:pt x="2711" y="1595"/>
                  </a:lnTo>
                  <a:lnTo>
                    <a:pt x="2649" y="1595"/>
                  </a:lnTo>
                  <a:lnTo>
                    <a:pt x="2571" y="1595"/>
                  </a:lnTo>
                  <a:lnTo>
                    <a:pt x="2477" y="1596"/>
                  </a:lnTo>
                  <a:lnTo>
                    <a:pt x="2370" y="1597"/>
                  </a:lnTo>
                  <a:lnTo>
                    <a:pt x="2254" y="1600"/>
                  </a:lnTo>
                  <a:lnTo>
                    <a:pt x="2130" y="1604"/>
                  </a:lnTo>
                  <a:lnTo>
                    <a:pt x="2001" y="1611"/>
                  </a:lnTo>
                  <a:lnTo>
                    <a:pt x="1739" y="1633"/>
                  </a:lnTo>
                  <a:lnTo>
                    <a:pt x="1612" y="1649"/>
                  </a:lnTo>
                  <a:lnTo>
                    <a:pt x="1490" y="1670"/>
                  </a:lnTo>
                  <a:lnTo>
                    <a:pt x="1377" y="1695"/>
                  </a:lnTo>
                  <a:lnTo>
                    <a:pt x="1275" y="1724"/>
                  </a:lnTo>
                  <a:lnTo>
                    <a:pt x="1190" y="1756"/>
                  </a:lnTo>
                  <a:lnTo>
                    <a:pt x="1119" y="1794"/>
                  </a:lnTo>
                  <a:lnTo>
                    <a:pt x="1062" y="1836"/>
                  </a:lnTo>
                  <a:lnTo>
                    <a:pt x="1017" y="1876"/>
                  </a:lnTo>
                  <a:lnTo>
                    <a:pt x="980" y="1918"/>
                  </a:lnTo>
                  <a:lnTo>
                    <a:pt x="951" y="1961"/>
                  </a:lnTo>
                  <a:lnTo>
                    <a:pt x="926" y="2006"/>
                  </a:lnTo>
                  <a:lnTo>
                    <a:pt x="904" y="2051"/>
                  </a:lnTo>
                  <a:lnTo>
                    <a:pt x="865" y="2146"/>
                  </a:lnTo>
                  <a:cubicBezTo>
                    <a:pt x="861" y="2155"/>
                    <a:pt x="855" y="2164"/>
                    <a:pt x="848" y="2170"/>
                  </a:cubicBezTo>
                  <a:lnTo>
                    <a:pt x="497" y="2481"/>
                  </a:lnTo>
                  <a:lnTo>
                    <a:pt x="408" y="2382"/>
                  </a:lnTo>
                  <a:close/>
                  <a:moveTo>
                    <a:pt x="695" y="2749"/>
                  </a:moveTo>
                  <a:cubicBezTo>
                    <a:pt x="520" y="2883"/>
                    <a:pt x="269" y="2850"/>
                    <a:pt x="135" y="2674"/>
                  </a:cubicBezTo>
                  <a:cubicBezTo>
                    <a:pt x="0" y="2499"/>
                    <a:pt x="34" y="2248"/>
                    <a:pt x="210" y="2114"/>
                  </a:cubicBezTo>
                  <a:cubicBezTo>
                    <a:pt x="385" y="1979"/>
                    <a:pt x="636" y="2013"/>
                    <a:pt x="770" y="2189"/>
                  </a:cubicBezTo>
                  <a:cubicBezTo>
                    <a:pt x="904" y="2364"/>
                    <a:pt x="871" y="2615"/>
                    <a:pt x="695" y="2749"/>
                  </a:cubicBezTo>
                  <a:close/>
                </a:path>
              </a:pathLst>
            </a:custGeom>
            <a:solidFill>
              <a:srgbClr val="808080"/>
            </a:solidFill>
            <a:ln w="1588" cap="flat">
              <a:solidFill>
                <a:srgbClr val="808080"/>
              </a:solidFill>
              <a:prstDash val="solid"/>
              <a:bevel/>
              <a:headEnd/>
              <a:tailEnd/>
            </a:ln>
          </p:spPr>
          <p:txBody>
            <a:bodyPr/>
            <a:lstStyle/>
            <a:p>
              <a:endParaRPr lang="en-US" dirty="0"/>
            </a:p>
          </p:txBody>
        </p:sp>
        <p:sp>
          <p:nvSpPr>
            <p:cNvPr id="26" name="Freeform 47">
              <a:extLst>
                <a:ext uri="{FF2B5EF4-FFF2-40B4-BE49-F238E27FC236}">
                  <a16:creationId xmlns:a16="http://schemas.microsoft.com/office/drawing/2014/main" id="{1F0BA8AA-5D3D-9943-95C2-828400697C81}"/>
                </a:ext>
              </a:extLst>
            </p:cNvPr>
            <p:cNvSpPr>
              <a:spLocks noEditPoints="1"/>
            </p:cNvSpPr>
            <p:nvPr/>
          </p:nvSpPr>
          <p:spPr bwMode="auto">
            <a:xfrm>
              <a:off x="5148896" y="2697776"/>
              <a:ext cx="887401" cy="176214"/>
            </a:xfrm>
            <a:custGeom>
              <a:avLst/>
              <a:gdLst>
                <a:gd name="T0" fmla="*/ 0 w 6093"/>
                <a:gd name="T1" fmla="*/ 0 h 1215"/>
                <a:gd name="T2" fmla="*/ 0 w 6093"/>
                <a:gd name="T3" fmla="*/ 0 h 1215"/>
                <a:gd name="T4" fmla="*/ 0 w 6093"/>
                <a:gd name="T5" fmla="*/ 0 h 1215"/>
                <a:gd name="T6" fmla="*/ 0 w 6093"/>
                <a:gd name="T7" fmla="*/ 0 h 1215"/>
                <a:gd name="T8" fmla="*/ 0 w 6093"/>
                <a:gd name="T9" fmla="*/ 0 h 1215"/>
                <a:gd name="T10" fmla="*/ 0 w 6093"/>
                <a:gd name="T11" fmla="*/ 0 h 1215"/>
                <a:gd name="T12" fmla="*/ 0 w 6093"/>
                <a:gd name="T13" fmla="*/ 0 h 1215"/>
                <a:gd name="T14" fmla="*/ 0 w 6093"/>
                <a:gd name="T15" fmla="*/ 0 h 1215"/>
                <a:gd name="T16" fmla="*/ 0 w 6093"/>
                <a:gd name="T17" fmla="*/ 0 h 1215"/>
                <a:gd name="T18" fmla="*/ 0 w 6093"/>
                <a:gd name="T19" fmla="*/ 0 h 1215"/>
                <a:gd name="T20" fmla="*/ 0 w 6093"/>
                <a:gd name="T21" fmla="*/ 0 h 1215"/>
                <a:gd name="T22" fmla="*/ 0 w 6093"/>
                <a:gd name="T23" fmla="*/ 0 h 1215"/>
                <a:gd name="T24" fmla="*/ 0 w 6093"/>
                <a:gd name="T25" fmla="*/ 0 h 1215"/>
                <a:gd name="T26" fmla="*/ 0 w 6093"/>
                <a:gd name="T27" fmla="*/ 0 h 1215"/>
                <a:gd name="T28" fmla="*/ 0 w 6093"/>
                <a:gd name="T29" fmla="*/ 0 h 1215"/>
                <a:gd name="T30" fmla="*/ 0 w 6093"/>
                <a:gd name="T31" fmla="*/ 0 h 1215"/>
                <a:gd name="T32" fmla="*/ 0 w 6093"/>
                <a:gd name="T33" fmla="*/ 0 h 1215"/>
                <a:gd name="T34" fmla="*/ 0 w 6093"/>
                <a:gd name="T35" fmla="*/ 0 h 1215"/>
                <a:gd name="T36" fmla="*/ 0 w 6093"/>
                <a:gd name="T37" fmla="*/ 0 h 1215"/>
                <a:gd name="T38" fmla="*/ 0 w 6093"/>
                <a:gd name="T39" fmla="*/ 0 h 1215"/>
                <a:gd name="T40" fmla="*/ 0 w 6093"/>
                <a:gd name="T41" fmla="*/ 0 h 1215"/>
                <a:gd name="T42" fmla="*/ 0 w 6093"/>
                <a:gd name="T43" fmla="*/ 0 h 1215"/>
                <a:gd name="T44" fmla="*/ 0 w 6093"/>
                <a:gd name="T45" fmla="*/ 0 h 1215"/>
                <a:gd name="T46" fmla="*/ 0 w 6093"/>
                <a:gd name="T47" fmla="*/ 0 h 1215"/>
                <a:gd name="T48" fmla="*/ 0 w 6093"/>
                <a:gd name="T49" fmla="*/ 0 h 1215"/>
                <a:gd name="T50" fmla="*/ 0 w 6093"/>
                <a:gd name="T51" fmla="*/ 0 h 1215"/>
                <a:gd name="T52" fmla="*/ 0 w 6093"/>
                <a:gd name="T53" fmla="*/ 0 h 1215"/>
                <a:gd name="T54" fmla="*/ 0 w 6093"/>
                <a:gd name="T55" fmla="*/ 0 h 1215"/>
                <a:gd name="T56" fmla="*/ 0 w 6093"/>
                <a:gd name="T57" fmla="*/ 0 h 1215"/>
                <a:gd name="T58" fmla="*/ 0 w 6093"/>
                <a:gd name="T59" fmla="*/ 0 h 1215"/>
                <a:gd name="T60" fmla="*/ 0 w 6093"/>
                <a:gd name="T61" fmla="*/ 0 h 1215"/>
                <a:gd name="T62" fmla="*/ 0 w 6093"/>
                <a:gd name="T63" fmla="*/ 0 h 1215"/>
                <a:gd name="T64" fmla="*/ 0 w 6093"/>
                <a:gd name="T65" fmla="*/ 0 h 1215"/>
                <a:gd name="T66" fmla="*/ 0 w 6093"/>
                <a:gd name="T67" fmla="*/ 0 h 1215"/>
                <a:gd name="T68" fmla="*/ 0 w 6093"/>
                <a:gd name="T69" fmla="*/ 0 h 1215"/>
                <a:gd name="T70" fmla="*/ 0 w 6093"/>
                <a:gd name="T71" fmla="*/ 0 h 1215"/>
                <a:gd name="T72" fmla="*/ 0 w 6093"/>
                <a:gd name="T73" fmla="*/ 0 h 1215"/>
                <a:gd name="T74" fmla="*/ 0 w 6093"/>
                <a:gd name="T75" fmla="*/ 0 h 1215"/>
                <a:gd name="T76" fmla="*/ 0 w 6093"/>
                <a:gd name="T77" fmla="*/ 0 h 1215"/>
                <a:gd name="T78" fmla="*/ 0 w 6093"/>
                <a:gd name="T79" fmla="*/ 0 h 1215"/>
                <a:gd name="T80" fmla="*/ 0 w 6093"/>
                <a:gd name="T81" fmla="*/ 0 h 1215"/>
                <a:gd name="T82" fmla="*/ 0 w 6093"/>
                <a:gd name="T83" fmla="*/ 0 h 1215"/>
                <a:gd name="T84" fmla="*/ 0 w 6093"/>
                <a:gd name="T85" fmla="*/ 0 h 1215"/>
                <a:gd name="T86" fmla="*/ 0 w 6093"/>
                <a:gd name="T87" fmla="*/ 0 h 1215"/>
                <a:gd name="T88" fmla="*/ 0 w 6093"/>
                <a:gd name="T89" fmla="*/ 0 h 1215"/>
                <a:gd name="T90" fmla="*/ 0 w 6093"/>
                <a:gd name="T91" fmla="*/ 0 h 121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93" h="1215">
                  <a:moveTo>
                    <a:pt x="400" y="722"/>
                  </a:moveTo>
                  <a:lnTo>
                    <a:pt x="686" y="301"/>
                  </a:lnTo>
                  <a:cubicBezTo>
                    <a:pt x="688" y="298"/>
                    <a:pt x="690" y="295"/>
                    <a:pt x="693" y="293"/>
                  </a:cubicBezTo>
                  <a:lnTo>
                    <a:pt x="772" y="209"/>
                  </a:lnTo>
                  <a:lnTo>
                    <a:pt x="869" y="129"/>
                  </a:lnTo>
                  <a:cubicBezTo>
                    <a:pt x="872" y="127"/>
                    <a:pt x="875" y="125"/>
                    <a:pt x="878" y="123"/>
                  </a:cubicBezTo>
                  <a:lnTo>
                    <a:pt x="986" y="60"/>
                  </a:lnTo>
                  <a:lnTo>
                    <a:pt x="1053" y="30"/>
                  </a:lnTo>
                  <a:lnTo>
                    <a:pt x="1125" y="4"/>
                  </a:lnTo>
                  <a:cubicBezTo>
                    <a:pt x="1133" y="1"/>
                    <a:pt x="1141" y="0"/>
                    <a:pt x="1149" y="0"/>
                  </a:cubicBezTo>
                  <a:lnTo>
                    <a:pt x="1383" y="7"/>
                  </a:lnTo>
                  <a:lnTo>
                    <a:pt x="1599" y="13"/>
                  </a:lnTo>
                  <a:lnTo>
                    <a:pt x="1797" y="19"/>
                  </a:lnTo>
                  <a:lnTo>
                    <a:pt x="1981" y="24"/>
                  </a:lnTo>
                  <a:lnTo>
                    <a:pt x="2152" y="29"/>
                  </a:lnTo>
                  <a:lnTo>
                    <a:pt x="2314" y="36"/>
                  </a:lnTo>
                  <a:lnTo>
                    <a:pt x="2468" y="43"/>
                  </a:lnTo>
                  <a:lnTo>
                    <a:pt x="2616" y="51"/>
                  </a:lnTo>
                  <a:lnTo>
                    <a:pt x="2905" y="73"/>
                  </a:lnTo>
                  <a:lnTo>
                    <a:pt x="3198" y="104"/>
                  </a:lnTo>
                  <a:lnTo>
                    <a:pt x="3352" y="124"/>
                  </a:lnTo>
                  <a:lnTo>
                    <a:pt x="3514" y="149"/>
                  </a:lnTo>
                  <a:lnTo>
                    <a:pt x="3685" y="176"/>
                  </a:lnTo>
                  <a:lnTo>
                    <a:pt x="3869" y="208"/>
                  </a:lnTo>
                  <a:cubicBezTo>
                    <a:pt x="3891" y="212"/>
                    <a:pt x="3910" y="226"/>
                    <a:pt x="3919" y="247"/>
                  </a:cubicBezTo>
                  <a:lnTo>
                    <a:pt x="3956" y="332"/>
                  </a:lnTo>
                  <a:lnTo>
                    <a:pt x="3950" y="321"/>
                  </a:lnTo>
                  <a:lnTo>
                    <a:pt x="3997" y="391"/>
                  </a:lnTo>
                  <a:lnTo>
                    <a:pt x="3989" y="382"/>
                  </a:lnTo>
                  <a:lnTo>
                    <a:pt x="4044" y="439"/>
                  </a:lnTo>
                  <a:lnTo>
                    <a:pt x="4035" y="431"/>
                  </a:lnTo>
                  <a:lnTo>
                    <a:pt x="4098" y="476"/>
                  </a:lnTo>
                  <a:lnTo>
                    <a:pt x="4090" y="471"/>
                  </a:lnTo>
                  <a:lnTo>
                    <a:pt x="4159" y="506"/>
                  </a:lnTo>
                  <a:lnTo>
                    <a:pt x="4150" y="502"/>
                  </a:lnTo>
                  <a:lnTo>
                    <a:pt x="4225" y="527"/>
                  </a:lnTo>
                  <a:lnTo>
                    <a:pt x="4299" y="543"/>
                  </a:lnTo>
                  <a:lnTo>
                    <a:pt x="4377" y="552"/>
                  </a:lnTo>
                  <a:lnTo>
                    <a:pt x="4551" y="559"/>
                  </a:lnTo>
                  <a:lnTo>
                    <a:pt x="4735" y="554"/>
                  </a:lnTo>
                  <a:lnTo>
                    <a:pt x="4924" y="549"/>
                  </a:lnTo>
                  <a:lnTo>
                    <a:pt x="5111" y="553"/>
                  </a:lnTo>
                  <a:cubicBezTo>
                    <a:pt x="5118" y="553"/>
                    <a:pt x="5125" y="554"/>
                    <a:pt x="5132" y="557"/>
                  </a:cubicBezTo>
                  <a:lnTo>
                    <a:pt x="5183" y="575"/>
                  </a:lnTo>
                  <a:lnTo>
                    <a:pt x="5227" y="591"/>
                  </a:lnTo>
                  <a:lnTo>
                    <a:pt x="5262" y="604"/>
                  </a:lnTo>
                  <a:lnTo>
                    <a:pt x="5291" y="615"/>
                  </a:lnTo>
                  <a:lnTo>
                    <a:pt x="5336" y="631"/>
                  </a:lnTo>
                  <a:lnTo>
                    <a:pt x="5372" y="640"/>
                  </a:lnTo>
                  <a:lnTo>
                    <a:pt x="5413" y="649"/>
                  </a:lnTo>
                  <a:lnTo>
                    <a:pt x="5438" y="654"/>
                  </a:lnTo>
                  <a:lnTo>
                    <a:pt x="5468" y="659"/>
                  </a:lnTo>
                  <a:lnTo>
                    <a:pt x="5509" y="666"/>
                  </a:lnTo>
                  <a:lnTo>
                    <a:pt x="5554" y="673"/>
                  </a:lnTo>
                  <a:lnTo>
                    <a:pt x="5613" y="683"/>
                  </a:lnTo>
                  <a:lnTo>
                    <a:pt x="5680" y="694"/>
                  </a:lnTo>
                  <a:lnTo>
                    <a:pt x="5740" y="705"/>
                  </a:lnTo>
                  <a:lnTo>
                    <a:pt x="5804" y="716"/>
                  </a:lnTo>
                  <a:lnTo>
                    <a:pt x="5871" y="727"/>
                  </a:lnTo>
                  <a:lnTo>
                    <a:pt x="5938" y="738"/>
                  </a:lnTo>
                  <a:lnTo>
                    <a:pt x="5997" y="747"/>
                  </a:lnTo>
                  <a:lnTo>
                    <a:pt x="6046" y="753"/>
                  </a:lnTo>
                  <a:lnTo>
                    <a:pt x="6079" y="759"/>
                  </a:lnTo>
                  <a:lnTo>
                    <a:pt x="6093" y="761"/>
                  </a:lnTo>
                  <a:lnTo>
                    <a:pt x="6078" y="760"/>
                  </a:lnTo>
                  <a:lnTo>
                    <a:pt x="6081" y="760"/>
                  </a:lnTo>
                  <a:lnTo>
                    <a:pt x="6081" y="893"/>
                  </a:lnTo>
                  <a:lnTo>
                    <a:pt x="6078" y="893"/>
                  </a:lnTo>
                  <a:cubicBezTo>
                    <a:pt x="6074" y="893"/>
                    <a:pt x="6069" y="893"/>
                    <a:pt x="6064" y="892"/>
                  </a:cubicBezTo>
                  <a:lnTo>
                    <a:pt x="6059" y="890"/>
                  </a:lnTo>
                  <a:lnTo>
                    <a:pt x="6027" y="885"/>
                  </a:lnTo>
                  <a:lnTo>
                    <a:pt x="5978" y="878"/>
                  </a:lnTo>
                  <a:lnTo>
                    <a:pt x="5917" y="869"/>
                  </a:lnTo>
                  <a:lnTo>
                    <a:pt x="5850" y="858"/>
                  </a:lnTo>
                  <a:lnTo>
                    <a:pt x="5781" y="847"/>
                  </a:lnTo>
                  <a:lnTo>
                    <a:pt x="5715" y="836"/>
                  </a:lnTo>
                  <a:lnTo>
                    <a:pt x="5659" y="825"/>
                  </a:lnTo>
                  <a:lnTo>
                    <a:pt x="5590" y="814"/>
                  </a:lnTo>
                  <a:lnTo>
                    <a:pt x="5535" y="804"/>
                  </a:lnTo>
                  <a:lnTo>
                    <a:pt x="5486" y="797"/>
                  </a:lnTo>
                  <a:lnTo>
                    <a:pt x="5448" y="790"/>
                  </a:lnTo>
                  <a:lnTo>
                    <a:pt x="5413" y="785"/>
                  </a:lnTo>
                  <a:lnTo>
                    <a:pt x="5384" y="779"/>
                  </a:lnTo>
                  <a:lnTo>
                    <a:pt x="5337" y="769"/>
                  </a:lnTo>
                  <a:lnTo>
                    <a:pt x="5293" y="756"/>
                  </a:lnTo>
                  <a:lnTo>
                    <a:pt x="5246" y="740"/>
                  </a:lnTo>
                  <a:lnTo>
                    <a:pt x="5215" y="729"/>
                  </a:lnTo>
                  <a:lnTo>
                    <a:pt x="5180" y="716"/>
                  </a:lnTo>
                  <a:lnTo>
                    <a:pt x="5138" y="700"/>
                  </a:lnTo>
                  <a:lnTo>
                    <a:pt x="5087" y="682"/>
                  </a:lnTo>
                  <a:lnTo>
                    <a:pt x="5108" y="686"/>
                  </a:lnTo>
                  <a:lnTo>
                    <a:pt x="4927" y="682"/>
                  </a:lnTo>
                  <a:lnTo>
                    <a:pt x="4738" y="687"/>
                  </a:lnTo>
                  <a:lnTo>
                    <a:pt x="4546" y="692"/>
                  </a:lnTo>
                  <a:lnTo>
                    <a:pt x="4362" y="685"/>
                  </a:lnTo>
                  <a:lnTo>
                    <a:pt x="4270" y="674"/>
                  </a:lnTo>
                  <a:lnTo>
                    <a:pt x="4182" y="654"/>
                  </a:lnTo>
                  <a:lnTo>
                    <a:pt x="4107" y="629"/>
                  </a:lnTo>
                  <a:cubicBezTo>
                    <a:pt x="4104" y="628"/>
                    <a:pt x="4101" y="626"/>
                    <a:pt x="4098" y="625"/>
                  </a:cubicBezTo>
                  <a:lnTo>
                    <a:pt x="4029" y="590"/>
                  </a:lnTo>
                  <a:cubicBezTo>
                    <a:pt x="4026" y="588"/>
                    <a:pt x="4023" y="587"/>
                    <a:pt x="4021" y="585"/>
                  </a:cubicBezTo>
                  <a:lnTo>
                    <a:pt x="3958" y="540"/>
                  </a:lnTo>
                  <a:cubicBezTo>
                    <a:pt x="3954" y="537"/>
                    <a:pt x="3951" y="535"/>
                    <a:pt x="3948" y="532"/>
                  </a:cubicBezTo>
                  <a:lnTo>
                    <a:pt x="3893" y="475"/>
                  </a:lnTo>
                  <a:cubicBezTo>
                    <a:pt x="3891" y="472"/>
                    <a:pt x="3888" y="469"/>
                    <a:pt x="3886" y="466"/>
                  </a:cubicBezTo>
                  <a:lnTo>
                    <a:pt x="3839" y="396"/>
                  </a:lnTo>
                  <a:cubicBezTo>
                    <a:pt x="3837" y="392"/>
                    <a:pt x="3835" y="389"/>
                    <a:pt x="3833" y="385"/>
                  </a:cubicBezTo>
                  <a:lnTo>
                    <a:pt x="3796" y="300"/>
                  </a:lnTo>
                  <a:lnTo>
                    <a:pt x="3846" y="339"/>
                  </a:lnTo>
                  <a:lnTo>
                    <a:pt x="3664" y="307"/>
                  </a:lnTo>
                  <a:lnTo>
                    <a:pt x="3495" y="280"/>
                  </a:lnTo>
                  <a:lnTo>
                    <a:pt x="3335" y="257"/>
                  </a:lnTo>
                  <a:lnTo>
                    <a:pt x="3183" y="237"/>
                  </a:lnTo>
                  <a:lnTo>
                    <a:pt x="2894" y="206"/>
                  </a:lnTo>
                  <a:lnTo>
                    <a:pt x="2609" y="184"/>
                  </a:lnTo>
                  <a:lnTo>
                    <a:pt x="2461" y="176"/>
                  </a:lnTo>
                  <a:lnTo>
                    <a:pt x="2309" y="169"/>
                  </a:lnTo>
                  <a:lnTo>
                    <a:pt x="2149" y="162"/>
                  </a:lnTo>
                  <a:lnTo>
                    <a:pt x="1978" y="157"/>
                  </a:lnTo>
                  <a:lnTo>
                    <a:pt x="1793" y="152"/>
                  </a:lnTo>
                  <a:lnTo>
                    <a:pt x="1596" y="146"/>
                  </a:lnTo>
                  <a:lnTo>
                    <a:pt x="1379" y="140"/>
                  </a:lnTo>
                  <a:lnTo>
                    <a:pt x="1145" y="133"/>
                  </a:lnTo>
                  <a:lnTo>
                    <a:pt x="1170" y="129"/>
                  </a:lnTo>
                  <a:lnTo>
                    <a:pt x="1107" y="151"/>
                  </a:lnTo>
                  <a:lnTo>
                    <a:pt x="1053" y="175"/>
                  </a:lnTo>
                  <a:lnTo>
                    <a:pt x="945" y="238"/>
                  </a:lnTo>
                  <a:lnTo>
                    <a:pt x="954" y="232"/>
                  </a:lnTo>
                  <a:lnTo>
                    <a:pt x="869" y="300"/>
                  </a:lnTo>
                  <a:lnTo>
                    <a:pt x="790" y="384"/>
                  </a:lnTo>
                  <a:lnTo>
                    <a:pt x="797" y="376"/>
                  </a:lnTo>
                  <a:lnTo>
                    <a:pt x="511" y="797"/>
                  </a:lnTo>
                  <a:lnTo>
                    <a:pt x="400" y="722"/>
                  </a:lnTo>
                  <a:close/>
                  <a:moveTo>
                    <a:pt x="790" y="979"/>
                  </a:moveTo>
                  <a:cubicBezTo>
                    <a:pt x="669" y="1163"/>
                    <a:pt x="421" y="1215"/>
                    <a:pt x="236" y="1094"/>
                  </a:cubicBezTo>
                  <a:cubicBezTo>
                    <a:pt x="52" y="973"/>
                    <a:pt x="0" y="725"/>
                    <a:pt x="121" y="540"/>
                  </a:cubicBezTo>
                  <a:cubicBezTo>
                    <a:pt x="242" y="356"/>
                    <a:pt x="490" y="304"/>
                    <a:pt x="675" y="425"/>
                  </a:cubicBezTo>
                  <a:cubicBezTo>
                    <a:pt x="859" y="546"/>
                    <a:pt x="911" y="794"/>
                    <a:pt x="790" y="979"/>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6" name="Freeform 87">
              <a:extLst>
                <a:ext uri="{FF2B5EF4-FFF2-40B4-BE49-F238E27FC236}">
                  <a16:creationId xmlns:a16="http://schemas.microsoft.com/office/drawing/2014/main" id="{B279B724-DED4-2040-AF61-F7974946971F}"/>
                </a:ext>
              </a:extLst>
            </p:cNvPr>
            <p:cNvSpPr>
              <a:spLocks noEditPoints="1"/>
            </p:cNvSpPr>
            <p:nvPr/>
          </p:nvSpPr>
          <p:spPr bwMode="auto">
            <a:xfrm>
              <a:off x="3217613" y="2933277"/>
              <a:ext cx="999500" cy="111945"/>
            </a:xfrm>
            <a:custGeom>
              <a:avLst/>
              <a:gdLst>
                <a:gd name="T0" fmla="*/ 0 w 7474"/>
                <a:gd name="T1" fmla="*/ 0 h 807"/>
                <a:gd name="T2" fmla="*/ 0 w 7474"/>
                <a:gd name="T3" fmla="*/ 0 h 807"/>
                <a:gd name="T4" fmla="*/ 0 w 7474"/>
                <a:gd name="T5" fmla="*/ 0 h 807"/>
                <a:gd name="T6" fmla="*/ 0 w 7474"/>
                <a:gd name="T7" fmla="*/ 0 h 807"/>
                <a:gd name="T8" fmla="*/ 0 w 7474"/>
                <a:gd name="T9" fmla="*/ 0 h 807"/>
                <a:gd name="T10" fmla="*/ 0 w 7474"/>
                <a:gd name="T11" fmla="*/ 0 h 807"/>
                <a:gd name="T12" fmla="*/ 0 w 7474"/>
                <a:gd name="T13" fmla="*/ 0 h 807"/>
                <a:gd name="T14" fmla="*/ 0 w 7474"/>
                <a:gd name="T15" fmla="*/ 0 h 807"/>
                <a:gd name="T16" fmla="*/ 0 w 7474"/>
                <a:gd name="T17" fmla="*/ 0 h 807"/>
                <a:gd name="T18" fmla="*/ 0 w 7474"/>
                <a:gd name="T19" fmla="*/ 0 h 807"/>
                <a:gd name="T20" fmla="*/ 0 w 7474"/>
                <a:gd name="T21" fmla="*/ 0 h 807"/>
                <a:gd name="T22" fmla="*/ 0 w 7474"/>
                <a:gd name="T23" fmla="*/ 0 h 807"/>
                <a:gd name="T24" fmla="*/ 0 w 7474"/>
                <a:gd name="T25" fmla="*/ 0 h 807"/>
                <a:gd name="T26" fmla="*/ 0 w 7474"/>
                <a:gd name="T27" fmla="*/ 0 h 807"/>
                <a:gd name="T28" fmla="*/ 0 w 7474"/>
                <a:gd name="T29" fmla="*/ 0 h 80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7474" h="807">
                  <a:moveTo>
                    <a:pt x="400" y="340"/>
                  </a:moveTo>
                  <a:lnTo>
                    <a:pt x="7074" y="333"/>
                  </a:lnTo>
                  <a:lnTo>
                    <a:pt x="7074" y="467"/>
                  </a:lnTo>
                  <a:lnTo>
                    <a:pt x="401" y="473"/>
                  </a:lnTo>
                  <a:lnTo>
                    <a:pt x="400" y="340"/>
                  </a:lnTo>
                  <a:close/>
                  <a:moveTo>
                    <a:pt x="401" y="807"/>
                  </a:moveTo>
                  <a:cubicBezTo>
                    <a:pt x="180" y="807"/>
                    <a:pt x="1" y="628"/>
                    <a:pt x="0" y="407"/>
                  </a:cubicBezTo>
                  <a:cubicBezTo>
                    <a:pt x="0" y="186"/>
                    <a:pt x="179" y="7"/>
                    <a:pt x="400" y="7"/>
                  </a:cubicBezTo>
                  <a:cubicBezTo>
                    <a:pt x="621" y="7"/>
                    <a:pt x="800" y="185"/>
                    <a:pt x="800" y="406"/>
                  </a:cubicBezTo>
                  <a:cubicBezTo>
                    <a:pt x="801" y="627"/>
                    <a:pt x="622" y="807"/>
                    <a:pt x="401" y="807"/>
                  </a:cubicBezTo>
                  <a:close/>
                  <a:moveTo>
                    <a:pt x="7073" y="0"/>
                  </a:moveTo>
                  <a:cubicBezTo>
                    <a:pt x="7294" y="0"/>
                    <a:pt x="7474" y="179"/>
                    <a:pt x="7474" y="400"/>
                  </a:cubicBezTo>
                  <a:cubicBezTo>
                    <a:pt x="7474" y="621"/>
                    <a:pt x="7295" y="800"/>
                    <a:pt x="7074" y="800"/>
                  </a:cubicBezTo>
                  <a:cubicBezTo>
                    <a:pt x="6853" y="800"/>
                    <a:pt x="6674" y="621"/>
                    <a:pt x="6674" y="401"/>
                  </a:cubicBezTo>
                  <a:cubicBezTo>
                    <a:pt x="6674" y="180"/>
                    <a:pt x="6852" y="0"/>
                    <a:pt x="7073" y="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60" name="Rectangle 91">
              <a:extLst>
                <a:ext uri="{FF2B5EF4-FFF2-40B4-BE49-F238E27FC236}">
                  <a16:creationId xmlns:a16="http://schemas.microsoft.com/office/drawing/2014/main" id="{47D61011-5766-CB41-8F37-741792CB9B3F}"/>
                </a:ext>
              </a:extLst>
            </p:cNvPr>
            <p:cNvSpPr>
              <a:spLocks noChangeArrowheads="1"/>
            </p:cNvSpPr>
            <p:nvPr/>
          </p:nvSpPr>
          <p:spPr bwMode="auto">
            <a:xfrm>
              <a:off x="4094809" y="3010516"/>
              <a:ext cx="42862" cy="182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200" b="1">
                  <a:solidFill>
                    <a:srgbClr val="808080"/>
                  </a:solidFill>
                  <a:latin typeface="Arial" panose="020B0604020202020204" pitchFamily="34" charset="0"/>
                </a:rPr>
                <a:t> </a:t>
              </a:r>
              <a:endParaRPr lang="en-US" altLang="en-US"/>
            </a:p>
          </p:txBody>
        </p:sp>
        <p:sp>
          <p:nvSpPr>
            <p:cNvPr id="72" name="Oval 84">
              <a:extLst>
                <a:ext uri="{FF2B5EF4-FFF2-40B4-BE49-F238E27FC236}">
                  <a16:creationId xmlns:a16="http://schemas.microsoft.com/office/drawing/2014/main" id="{33779F0A-D345-3047-9B73-417C919E3744}"/>
                </a:ext>
              </a:extLst>
            </p:cNvPr>
            <p:cNvSpPr>
              <a:spLocks noChangeArrowheads="1"/>
            </p:cNvSpPr>
            <p:nvPr/>
          </p:nvSpPr>
          <p:spPr bwMode="auto">
            <a:xfrm>
              <a:off x="8597485" y="2755274"/>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73" name="Oval 84">
              <a:extLst>
                <a:ext uri="{FF2B5EF4-FFF2-40B4-BE49-F238E27FC236}">
                  <a16:creationId xmlns:a16="http://schemas.microsoft.com/office/drawing/2014/main" id="{CB87D199-557E-D04A-BE20-E7BCCE89FE87}"/>
                </a:ext>
              </a:extLst>
            </p:cNvPr>
            <p:cNvSpPr>
              <a:spLocks noChangeArrowheads="1"/>
            </p:cNvSpPr>
            <p:nvPr/>
          </p:nvSpPr>
          <p:spPr bwMode="auto">
            <a:xfrm>
              <a:off x="7498367" y="2756088"/>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77" name="Oval 84">
              <a:extLst>
                <a:ext uri="{FF2B5EF4-FFF2-40B4-BE49-F238E27FC236}">
                  <a16:creationId xmlns:a16="http://schemas.microsoft.com/office/drawing/2014/main" id="{EA47CB7B-5A5F-D744-B73A-BDAD89CD17DF}"/>
                </a:ext>
              </a:extLst>
            </p:cNvPr>
            <p:cNvSpPr>
              <a:spLocks noChangeArrowheads="1"/>
            </p:cNvSpPr>
            <p:nvPr/>
          </p:nvSpPr>
          <p:spPr bwMode="auto">
            <a:xfrm>
              <a:off x="6717805" y="2746294"/>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78" name="Oval 84">
              <a:extLst>
                <a:ext uri="{FF2B5EF4-FFF2-40B4-BE49-F238E27FC236}">
                  <a16:creationId xmlns:a16="http://schemas.microsoft.com/office/drawing/2014/main" id="{D9A7AFD8-4690-574C-ACEA-6465F133194D}"/>
                </a:ext>
              </a:extLst>
            </p:cNvPr>
            <p:cNvSpPr>
              <a:spLocks noChangeArrowheads="1"/>
            </p:cNvSpPr>
            <p:nvPr/>
          </p:nvSpPr>
          <p:spPr bwMode="auto">
            <a:xfrm>
              <a:off x="5500393" y="2758831"/>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79" name="Oval 84">
              <a:extLst>
                <a:ext uri="{FF2B5EF4-FFF2-40B4-BE49-F238E27FC236}">
                  <a16:creationId xmlns:a16="http://schemas.microsoft.com/office/drawing/2014/main" id="{877FD28B-10E3-534B-A3B0-46DCA2FEE356}"/>
                </a:ext>
              </a:extLst>
            </p:cNvPr>
            <p:cNvSpPr>
              <a:spLocks noChangeArrowheads="1"/>
            </p:cNvSpPr>
            <p:nvPr/>
          </p:nvSpPr>
          <p:spPr bwMode="auto">
            <a:xfrm>
              <a:off x="5157625" y="2750202"/>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0" name="Oval 84">
              <a:extLst>
                <a:ext uri="{FF2B5EF4-FFF2-40B4-BE49-F238E27FC236}">
                  <a16:creationId xmlns:a16="http://schemas.microsoft.com/office/drawing/2014/main" id="{FEC71B5D-5239-0041-B816-988736EA148A}"/>
                </a:ext>
              </a:extLst>
            </p:cNvPr>
            <p:cNvSpPr>
              <a:spLocks noChangeArrowheads="1"/>
            </p:cNvSpPr>
            <p:nvPr/>
          </p:nvSpPr>
          <p:spPr bwMode="auto">
            <a:xfrm>
              <a:off x="4094809" y="2748515"/>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1" name="Oval 84">
              <a:extLst>
                <a:ext uri="{FF2B5EF4-FFF2-40B4-BE49-F238E27FC236}">
                  <a16:creationId xmlns:a16="http://schemas.microsoft.com/office/drawing/2014/main" id="{38D0D3DF-0AA5-6B4A-A13A-32AD3371EFB3}"/>
                </a:ext>
              </a:extLst>
            </p:cNvPr>
            <p:cNvSpPr>
              <a:spLocks noChangeArrowheads="1"/>
            </p:cNvSpPr>
            <p:nvPr/>
          </p:nvSpPr>
          <p:spPr bwMode="auto">
            <a:xfrm>
              <a:off x="3201852" y="2753460"/>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2" name="Oval 84">
              <a:extLst>
                <a:ext uri="{FF2B5EF4-FFF2-40B4-BE49-F238E27FC236}">
                  <a16:creationId xmlns:a16="http://schemas.microsoft.com/office/drawing/2014/main" id="{A307769F-564B-BE40-B9D6-265FC2101098}"/>
                </a:ext>
              </a:extLst>
            </p:cNvPr>
            <p:cNvSpPr>
              <a:spLocks noChangeArrowheads="1"/>
            </p:cNvSpPr>
            <p:nvPr/>
          </p:nvSpPr>
          <p:spPr bwMode="auto">
            <a:xfrm>
              <a:off x="3197163" y="2929821"/>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3" name="Oval 84">
              <a:extLst>
                <a:ext uri="{FF2B5EF4-FFF2-40B4-BE49-F238E27FC236}">
                  <a16:creationId xmlns:a16="http://schemas.microsoft.com/office/drawing/2014/main" id="{555E77F8-5558-744E-B354-1311B3326726}"/>
                </a:ext>
              </a:extLst>
            </p:cNvPr>
            <p:cNvSpPr>
              <a:spLocks noChangeArrowheads="1"/>
            </p:cNvSpPr>
            <p:nvPr/>
          </p:nvSpPr>
          <p:spPr bwMode="auto">
            <a:xfrm>
              <a:off x="4094625" y="2924821"/>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grpSp>
      <p:grpSp>
        <p:nvGrpSpPr>
          <p:cNvPr id="107" name="Group 106">
            <a:extLst>
              <a:ext uri="{FF2B5EF4-FFF2-40B4-BE49-F238E27FC236}">
                <a16:creationId xmlns:a16="http://schemas.microsoft.com/office/drawing/2014/main" id="{B500EA3D-47FC-A44E-8239-6BCBFA8C5562}"/>
              </a:ext>
            </a:extLst>
          </p:cNvPr>
          <p:cNvGrpSpPr/>
          <p:nvPr/>
        </p:nvGrpSpPr>
        <p:grpSpPr>
          <a:xfrm>
            <a:off x="3315484" y="3983660"/>
            <a:ext cx="6064969" cy="1611324"/>
            <a:chOff x="3315484" y="3983660"/>
            <a:chExt cx="6064969" cy="1611324"/>
          </a:xfrm>
        </p:grpSpPr>
        <p:cxnSp>
          <p:nvCxnSpPr>
            <p:cNvPr id="106" name="Straight Connector 105">
              <a:extLst>
                <a:ext uri="{FF2B5EF4-FFF2-40B4-BE49-F238E27FC236}">
                  <a16:creationId xmlns:a16="http://schemas.microsoft.com/office/drawing/2014/main" id="{213F36D8-3CB7-2D4D-B3D8-BF19002EA541}"/>
                </a:ext>
              </a:extLst>
            </p:cNvPr>
            <p:cNvCxnSpPr/>
            <p:nvPr/>
          </p:nvCxnSpPr>
          <p:spPr>
            <a:xfrm>
              <a:off x="3801305" y="5370409"/>
              <a:ext cx="321387" cy="0"/>
            </a:xfrm>
            <a:prstGeom prst="line">
              <a:avLst/>
            </a:prstGeom>
            <a:ln w="349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07DFCA32-D125-2C40-ADA6-6E0982C3F21B}"/>
                </a:ext>
              </a:extLst>
            </p:cNvPr>
            <p:cNvGrpSpPr/>
            <p:nvPr/>
          </p:nvGrpSpPr>
          <p:grpSpPr>
            <a:xfrm>
              <a:off x="3315484" y="3983660"/>
              <a:ext cx="6064969" cy="1611324"/>
              <a:chOff x="2770056" y="3983660"/>
              <a:chExt cx="6064969" cy="1611324"/>
            </a:xfrm>
          </p:grpSpPr>
          <p:grpSp>
            <p:nvGrpSpPr>
              <p:cNvPr id="27" name="Group 50">
                <a:extLst>
                  <a:ext uri="{FF2B5EF4-FFF2-40B4-BE49-F238E27FC236}">
                    <a16:creationId xmlns:a16="http://schemas.microsoft.com/office/drawing/2014/main" id="{FCCD6DC7-4C89-B64B-9AED-B54188D8E387}"/>
                  </a:ext>
                </a:extLst>
              </p:cNvPr>
              <p:cNvGrpSpPr>
                <a:grpSpLocks/>
              </p:cNvGrpSpPr>
              <p:nvPr/>
            </p:nvGrpSpPr>
            <p:grpSpPr bwMode="auto">
              <a:xfrm>
                <a:off x="3196295" y="4021760"/>
                <a:ext cx="5638730" cy="1196984"/>
                <a:chOff x="1218" y="2795"/>
                <a:chExt cx="3552" cy="754"/>
              </a:xfrm>
            </p:grpSpPr>
            <p:sp>
              <p:nvSpPr>
                <p:cNvPr id="66" name="Rectangle 48">
                  <a:extLst>
                    <a:ext uri="{FF2B5EF4-FFF2-40B4-BE49-F238E27FC236}">
                      <a16:creationId xmlns:a16="http://schemas.microsoft.com/office/drawing/2014/main" id="{D615153C-D58D-6B42-A4B0-C4FE467B9DA5}"/>
                    </a:ext>
                  </a:extLst>
                </p:cNvPr>
                <p:cNvSpPr>
                  <a:spLocks noChangeArrowheads="1"/>
                </p:cNvSpPr>
                <p:nvPr/>
              </p:nvSpPr>
              <p:spPr bwMode="auto">
                <a:xfrm>
                  <a:off x="1218" y="2795"/>
                  <a:ext cx="3552" cy="7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a:p>
              </p:txBody>
            </p:sp>
            <p:sp>
              <p:nvSpPr>
                <p:cNvPr id="67" name="Rectangle 49">
                  <a:extLst>
                    <a:ext uri="{FF2B5EF4-FFF2-40B4-BE49-F238E27FC236}">
                      <a16:creationId xmlns:a16="http://schemas.microsoft.com/office/drawing/2014/main" id="{FBA60D37-5E3E-C841-BB4D-E333AE7C1A45}"/>
                    </a:ext>
                  </a:extLst>
                </p:cNvPr>
                <p:cNvSpPr>
                  <a:spLocks noChangeArrowheads="1"/>
                </p:cNvSpPr>
                <p:nvPr/>
              </p:nvSpPr>
              <p:spPr bwMode="auto">
                <a:xfrm>
                  <a:off x="1218" y="2795"/>
                  <a:ext cx="3552" cy="754"/>
                </a:xfrm>
                <a:prstGeom prst="rect">
                  <a:avLst/>
                </a:prstGeom>
                <a:noFill/>
                <a:ln w="14288" cap="rnd">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a:p>
              </p:txBody>
            </p:sp>
          </p:grpSp>
          <p:sp>
            <p:nvSpPr>
              <p:cNvPr id="28" name="Freeform 51">
                <a:extLst>
                  <a:ext uri="{FF2B5EF4-FFF2-40B4-BE49-F238E27FC236}">
                    <a16:creationId xmlns:a16="http://schemas.microsoft.com/office/drawing/2014/main" id="{A9EA428C-3D8E-B04A-B4B7-F0DABC1AE01C}"/>
                  </a:ext>
                </a:extLst>
              </p:cNvPr>
              <p:cNvSpPr>
                <a:spLocks noEditPoints="1"/>
              </p:cNvSpPr>
              <p:nvPr/>
            </p:nvSpPr>
            <p:spPr bwMode="auto">
              <a:xfrm>
                <a:off x="3208995" y="4023348"/>
                <a:ext cx="3505156" cy="1254134"/>
              </a:xfrm>
              <a:custGeom>
                <a:avLst/>
                <a:gdLst>
                  <a:gd name="T0" fmla="*/ 0 w 24049"/>
                  <a:gd name="T1" fmla="*/ 0 h 8601"/>
                  <a:gd name="T2" fmla="*/ 0 w 24049"/>
                  <a:gd name="T3" fmla="*/ 0 h 8601"/>
                  <a:gd name="T4" fmla="*/ 0 w 24049"/>
                  <a:gd name="T5" fmla="*/ 0 h 8601"/>
                  <a:gd name="T6" fmla="*/ 0 w 24049"/>
                  <a:gd name="T7" fmla="*/ 0 h 8601"/>
                  <a:gd name="T8" fmla="*/ 0 w 24049"/>
                  <a:gd name="T9" fmla="*/ 0 h 8601"/>
                  <a:gd name="T10" fmla="*/ 0 w 24049"/>
                  <a:gd name="T11" fmla="*/ 0 h 8601"/>
                  <a:gd name="T12" fmla="*/ 0 w 24049"/>
                  <a:gd name="T13" fmla="*/ 0 h 8601"/>
                  <a:gd name="T14" fmla="*/ 0 w 24049"/>
                  <a:gd name="T15" fmla="*/ 0 h 8601"/>
                  <a:gd name="T16" fmla="*/ 0 w 24049"/>
                  <a:gd name="T17" fmla="*/ 0 h 8601"/>
                  <a:gd name="T18" fmla="*/ 0 w 24049"/>
                  <a:gd name="T19" fmla="*/ 0 h 8601"/>
                  <a:gd name="T20" fmla="*/ 0 w 24049"/>
                  <a:gd name="T21" fmla="*/ 0 h 8601"/>
                  <a:gd name="T22" fmla="*/ 0 w 24049"/>
                  <a:gd name="T23" fmla="*/ 0 h 8601"/>
                  <a:gd name="T24" fmla="*/ 0 w 24049"/>
                  <a:gd name="T25" fmla="*/ 0 h 8601"/>
                  <a:gd name="T26" fmla="*/ 0 w 24049"/>
                  <a:gd name="T27" fmla="*/ 0 h 8601"/>
                  <a:gd name="T28" fmla="*/ 0 w 24049"/>
                  <a:gd name="T29" fmla="*/ 0 h 8601"/>
                  <a:gd name="T30" fmla="*/ 0 w 24049"/>
                  <a:gd name="T31" fmla="*/ 0 h 8601"/>
                  <a:gd name="T32" fmla="*/ 0 w 24049"/>
                  <a:gd name="T33" fmla="*/ 0 h 8601"/>
                  <a:gd name="T34" fmla="*/ 0 w 24049"/>
                  <a:gd name="T35" fmla="*/ 0 h 8601"/>
                  <a:gd name="T36" fmla="*/ 0 w 24049"/>
                  <a:gd name="T37" fmla="*/ 0 h 8601"/>
                  <a:gd name="T38" fmla="*/ 0 w 24049"/>
                  <a:gd name="T39" fmla="*/ 0 h 8601"/>
                  <a:gd name="T40" fmla="*/ 0 w 24049"/>
                  <a:gd name="T41" fmla="*/ 0 h 8601"/>
                  <a:gd name="T42" fmla="*/ 0 w 24049"/>
                  <a:gd name="T43" fmla="*/ 0 h 8601"/>
                  <a:gd name="T44" fmla="*/ 0 w 24049"/>
                  <a:gd name="T45" fmla="*/ 0 h 8601"/>
                  <a:gd name="T46" fmla="*/ 0 w 24049"/>
                  <a:gd name="T47" fmla="*/ 0 h 8601"/>
                  <a:gd name="T48" fmla="*/ 0 w 24049"/>
                  <a:gd name="T49" fmla="*/ 0 h 8601"/>
                  <a:gd name="T50" fmla="*/ 0 w 24049"/>
                  <a:gd name="T51" fmla="*/ 0 h 8601"/>
                  <a:gd name="T52" fmla="*/ 0 w 24049"/>
                  <a:gd name="T53" fmla="*/ 0 h 8601"/>
                  <a:gd name="T54" fmla="*/ 0 w 24049"/>
                  <a:gd name="T55" fmla="*/ 0 h 8601"/>
                  <a:gd name="T56" fmla="*/ 0 w 24049"/>
                  <a:gd name="T57" fmla="*/ 0 h 8601"/>
                  <a:gd name="T58" fmla="*/ 0 w 24049"/>
                  <a:gd name="T59" fmla="*/ 0 h 8601"/>
                  <a:gd name="T60" fmla="*/ 0 w 24049"/>
                  <a:gd name="T61" fmla="*/ 0 h 8601"/>
                  <a:gd name="T62" fmla="*/ 0 w 24049"/>
                  <a:gd name="T63" fmla="*/ 0 h 8601"/>
                  <a:gd name="T64" fmla="*/ 0 w 24049"/>
                  <a:gd name="T65" fmla="*/ 0 h 8601"/>
                  <a:gd name="T66" fmla="*/ 0 w 24049"/>
                  <a:gd name="T67" fmla="*/ 0 h 8601"/>
                  <a:gd name="T68" fmla="*/ 0 w 24049"/>
                  <a:gd name="T69" fmla="*/ 0 h 8601"/>
                  <a:gd name="T70" fmla="*/ 0 w 24049"/>
                  <a:gd name="T71" fmla="*/ 0 h 8601"/>
                  <a:gd name="T72" fmla="*/ 0 w 24049"/>
                  <a:gd name="T73" fmla="*/ 0 h 8601"/>
                  <a:gd name="T74" fmla="*/ 0 w 24049"/>
                  <a:gd name="T75" fmla="*/ 0 h 8601"/>
                  <a:gd name="T76" fmla="*/ 0 w 24049"/>
                  <a:gd name="T77" fmla="*/ 0 h 8601"/>
                  <a:gd name="T78" fmla="*/ 0 w 24049"/>
                  <a:gd name="T79" fmla="*/ 0 h 8601"/>
                  <a:gd name="T80" fmla="*/ 0 w 24049"/>
                  <a:gd name="T81" fmla="*/ 0 h 8601"/>
                  <a:gd name="T82" fmla="*/ 0 w 24049"/>
                  <a:gd name="T83" fmla="*/ 0 h 8601"/>
                  <a:gd name="T84" fmla="*/ 0 w 24049"/>
                  <a:gd name="T85" fmla="*/ 0 h 8601"/>
                  <a:gd name="T86" fmla="*/ 0 w 24049"/>
                  <a:gd name="T87" fmla="*/ 0 h 8601"/>
                  <a:gd name="T88" fmla="*/ 0 w 24049"/>
                  <a:gd name="T89" fmla="*/ 0 h 8601"/>
                  <a:gd name="T90" fmla="*/ 0 w 24049"/>
                  <a:gd name="T91" fmla="*/ 0 h 8601"/>
                  <a:gd name="T92" fmla="*/ 0 w 24049"/>
                  <a:gd name="T93" fmla="*/ 0 h 8601"/>
                  <a:gd name="T94" fmla="*/ 0 w 24049"/>
                  <a:gd name="T95" fmla="*/ 0 h 8601"/>
                  <a:gd name="T96" fmla="*/ 0 w 24049"/>
                  <a:gd name="T97" fmla="*/ 0 h 8601"/>
                  <a:gd name="T98" fmla="*/ 0 w 24049"/>
                  <a:gd name="T99" fmla="*/ 0 h 8601"/>
                  <a:gd name="T100" fmla="*/ 0 w 24049"/>
                  <a:gd name="T101" fmla="*/ 0 h 8601"/>
                  <a:gd name="T102" fmla="*/ 0 w 24049"/>
                  <a:gd name="T103" fmla="*/ 0 h 8601"/>
                  <a:gd name="T104" fmla="*/ 0 w 24049"/>
                  <a:gd name="T105" fmla="*/ 0 h 8601"/>
                  <a:gd name="T106" fmla="*/ 0 w 24049"/>
                  <a:gd name="T107" fmla="*/ 0 h 8601"/>
                  <a:gd name="T108" fmla="*/ 0 w 24049"/>
                  <a:gd name="T109" fmla="*/ 0 h 8601"/>
                  <a:gd name="T110" fmla="*/ 0 w 24049"/>
                  <a:gd name="T111" fmla="*/ 0 h 8601"/>
                  <a:gd name="T112" fmla="*/ 0 w 24049"/>
                  <a:gd name="T113" fmla="*/ 0 h 8601"/>
                  <a:gd name="T114" fmla="*/ 0 w 24049"/>
                  <a:gd name="T115" fmla="*/ 0 h 8601"/>
                  <a:gd name="T116" fmla="*/ 0 w 24049"/>
                  <a:gd name="T117" fmla="*/ 0 h 8601"/>
                  <a:gd name="T118" fmla="*/ 0 w 24049"/>
                  <a:gd name="T119" fmla="*/ 0 h 8601"/>
                  <a:gd name="T120" fmla="*/ 0 w 24049"/>
                  <a:gd name="T121" fmla="*/ 0 h 860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4049" h="8601">
                    <a:moveTo>
                      <a:pt x="428" y="8084"/>
                    </a:moveTo>
                    <a:lnTo>
                      <a:pt x="816" y="7898"/>
                    </a:lnTo>
                    <a:cubicBezTo>
                      <a:pt x="820" y="7896"/>
                      <a:pt x="825" y="7895"/>
                      <a:pt x="829" y="7894"/>
                    </a:cubicBezTo>
                    <a:lnTo>
                      <a:pt x="991" y="7856"/>
                    </a:lnTo>
                    <a:lnTo>
                      <a:pt x="1178" y="7823"/>
                    </a:lnTo>
                    <a:lnTo>
                      <a:pt x="1383" y="7792"/>
                    </a:lnTo>
                    <a:lnTo>
                      <a:pt x="1495" y="7775"/>
                    </a:lnTo>
                    <a:lnTo>
                      <a:pt x="1610" y="7758"/>
                    </a:lnTo>
                    <a:lnTo>
                      <a:pt x="1733" y="7739"/>
                    </a:lnTo>
                    <a:lnTo>
                      <a:pt x="1862" y="7717"/>
                    </a:lnTo>
                    <a:lnTo>
                      <a:pt x="1931" y="7704"/>
                    </a:lnTo>
                    <a:lnTo>
                      <a:pt x="2009" y="7690"/>
                    </a:lnTo>
                    <a:lnTo>
                      <a:pt x="2174" y="7658"/>
                    </a:lnTo>
                    <a:lnTo>
                      <a:pt x="2347" y="7624"/>
                    </a:lnTo>
                    <a:lnTo>
                      <a:pt x="2516" y="7591"/>
                    </a:lnTo>
                    <a:lnTo>
                      <a:pt x="2594" y="7575"/>
                    </a:lnTo>
                    <a:lnTo>
                      <a:pt x="2668" y="7560"/>
                    </a:lnTo>
                    <a:lnTo>
                      <a:pt x="2735" y="7547"/>
                    </a:lnTo>
                    <a:lnTo>
                      <a:pt x="2793" y="7536"/>
                    </a:lnTo>
                    <a:lnTo>
                      <a:pt x="2839" y="7526"/>
                    </a:lnTo>
                    <a:lnTo>
                      <a:pt x="2876" y="7519"/>
                    </a:lnTo>
                    <a:lnTo>
                      <a:pt x="2899" y="7515"/>
                    </a:lnTo>
                    <a:lnTo>
                      <a:pt x="2902" y="7514"/>
                    </a:lnTo>
                    <a:lnTo>
                      <a:pt x="2875" y="7528"/>
                    </a:lnTo>
                    <a:lnTo>
                      <a:pt x="2940" y="7471"/>
                    </a:lnTo>
                    <a:lnTo>
                      <a:pt x="2984" y="7430"/>
                    </a:lnTo>
                    <a:lnTo>
                      <a:pt x="3013" y="7400"/>
                    </a:lnTo>
                    <a:lnTo>
                      <a:pt x="3031" y="7382"/>
                    </a:lnTo>
                    <a:lnTo>
                      <a:pt x="3040" y="7372"/>
                    </a:lnTo>
                    <a:cubicBezTo>
                      <a:pt x="3043" y="7369"/>
                      <a:pt x="3045" y="7367"/>
                      <a:pt x="3048" y="7364"/>
                    </a:cubicBezTo>
                    <a:lnTo>
                      <a:pt x="3053" y="7360"/>
                    </a:lnTo>
                    <a:cubicBezTo>
                      <a:pt x="3077" y="7341"/>
                      <a:pt x="3110" y="7341"/>
                      <a:pt x="3134" y="7359"/>
                    </a:cubicBezTo>
                    <a:lnTo>
                      <a:pt x="3142" y="7365"/>
                    </a:lnTo>
                    <a:lnTo>
                      <a:pt x="3151" y="7371"/>
                    </a:lnTo>
                    <a:lnTo>
                      <a:pt x="3134" y="7363"/>
                    </a:lnTo>
                    <a:lnTo>
                      <a:pt x="3154" y="7370"/>
                    </a:lnTo>
                    <a:lnTo>
                      <a:pt x="3143" y="7367"/>
                    </a:lnTo>
                    <a:lnTo>
                      <a:pt x="3174" y="7372"/>
                    </a:lnTo>
                    <a:lnTo>
                      <a:pt x="3212" y="7372"/>
                    </a:lnTo>
                    <a:lnTo>
                      <a:pt x="3273" y="7367"/>
                    </a:lnTo>
                    <a:lnTo>
                      <a:pt x="3313" y="7363"/>
                    </a:lnTo>
                    <a:lnTo>
                      <a:pt x="3357" y="7357"/>
                    </a:lnTo>
                    <a:lnTo>
                      <a:pt x="3410" y="7348"/>
                    </a:lnTo>
                    <a:lnTo>
                      <a:pt x="3470" y="7336"/>
                    </a:lnTo>
                    <a:lnTo>
                      <a:pt x="3537" y="7322"/>
                    </a:lnTo>
                    <a:lnTo>
                      <a:pt x="3613" y="7305"/>
                    </a:lnTo>
                    <a:lnTo>
                      <a:pt x="3669" y="7290"/>
                    </a:lnTo>
                    <a:lnTo>
                      <a:pt x="3715" y="7274"/>
                    </a:lnTo>
                    <a:lnTo>
                      <a:pt x="3796" y="7237"/>
                    </a:lnTo>
                    <a:lnTo>
                      <a:pt x="3869" y="7198"/>
                    </a:lnTo>
                    <a:lnTo>
                      <a:pt x="3952" y="7157"/>
                    </a:lnTo>
                    <a:lnTo>
                      <a:pt x="3927" y="7178"/>
                    </a:lnTo>
                    <a:lnTo>
                      <a:pt x="4018" y="7047"/>
                    </a:lnTo>
                    <a:lnTo>
                      <a:pt x="4069" y="6982"/>
                    </a:lnTo>
                    <a:lnTo>
                      <a:pt x="4125" y="6920"/>
                    </a:lnTo>
                    <a:lnTo>
                      <a:pt x="4189" y="6861"/>
                    </a:lnTo>
                    <a:lnTo>
                      <a:pt x="4262" y="6806"/>
                    </a:lnTo>
                    <a:lnTo>
                      <a:pt x="4342" y="6753"/>
                    </a:lnTo>
                    <a:lnTo>
                      <a:pt x="4435" y="6704"/>
                    </a:lnTo>
                    <a:lnTo>
                      <a:pt x="4539" y="6658"/>
                    </a:lnTo>
                    <a:lnTo>
                      <a:pt x="4657" y="6616"/>
                    </a:lnTo>
                    <a:lnTo>
                      <a:pt x="4790" y="6577"/>
                    </a:lnTo>
                    <a:lnTo>
                      <a:pt x="4938" y="6541"/>
                    </a:lnTo>
                    <a:lnTo>
                      <a:pt x="5105" y="6508"/>
                    </a:lnTo>
                    <a:lnTo>
                      <a:pt x="5291" y="6478"/>
                    </a:lnTo>
                    <a:lnTo>
                      <a:pt x="5499" y="6450"/>
                    </a:lnTo>
                    <a:lnTo>
                      <a:pt x="5611" y="6437"/>
                    </a:lnTo>
                    <a:lnTo>
                      <a:pt x="5729" y="6425"/>
                    </a:lnTo>
                    <a:lnTo>
                      <a:pt x="5801" y="6410"/>
                    </a:lnTo>
                    <a:lnTo>
                      <a:pt x="5873" y="6396"/>
                    </a:lnTo>
                    <a:lnTo>
                      <a:pt x="5937" y="6381"/>
                    </a:lnTo>
                    <a:lnTo>
                      <a:pt x="5996" y="6368"/>
                    </a:lnTo>
                    <a:lnTo>
                      <a:pt x="6098" y="6342"/>
                    </a:lnTo>
                    <a:lnTo>
                      <a:pt x="6184" y="6318"/>
                    </a:lnTo>
                    <a:lnTo>
                      <a:pt x="6255" y="6297"/>
                    </a:lnTo>
                    <a:lnTo>
                      <a:pt x="6316" y="6276"/>
                    </a:lnTo>
                    <a:lnTo>
                      <a:pt x="6432" y="6238"/>
                    </a:lnTo>
                    <a:lnTo>
                      <a:pt x="6492" y="6220"/>
                    </a:lnTo>
                    <a:lnTo>
                      <a:pt x="6561" y="6204"/>
                    </a:lnTo>
                    <a:lnTo>
                      <a:pt x="6638" y="6187"/>
                    </a:lnTo>
                    <a:lnTo>
                      <a:pt x="6729" y="6172"/>
                    </a:lnTo>
                    <a:lnTo>
                      <a:pt x="6839" y="6156"/>
                    </a:lnTo>
                    <a:lnTo>
                      <a:pt x="6903" y="6149"/>
                    </a:lnTo>
                    <a:lnTo>
                      <a:pt x="6971" y="6141"/>
                    </a:lnTo>
                    <a:lnTo>
                      <a:pt x="7047" y="6134"/>
                    </a:lnTo>
                    <a:lnTo>
                      <a:pt x="7129" y="6127"/>
                    </a:lnTo>
                    <a:lnTo>
                      <a:pt x="7218" y="6119"/>
                    </a:lnTo>
                    <a:lnTo>
                      <a:pt x="7316" y="6112"/>
                    </a:lnTo>
                    <a:lnTo>
                      <a:pt x="7306" y="6113"/>
                    </a:lnTo>
                    <a:lnTo>
                      <a:pt x="7564" y="6057"/>
                    </a:lnTo>
                    <a:lnTo>
                      <a:pt x="7817" y="5999"/>
                    </a:lnTo>
                    <a:lnTo>
                      <a:pt x="8082" y="5944"/>
                    </a:lnTo>
                    <a:lnTo>
                      <a:pt x="8225" y="5922"/>
                    </a:lnTo>
                    <a:lnTo>
                      <a:pt x="8375" y="5904"/>
                    </a:lnTo>
                    <a:lnTo>
                      <a:pt x="8647" y="5881"/>
                    </a:lnTo>
                    <a:lnTo>
                      <a:pt x="8920" y="5861"/>
                    </a:lnTo>
                    <a:lnTo>
                      <a:pt x="9180" y="5836"/>
                    </a:lnTo>
                    <a:lnTo>
                      <a:pt x="9301" y="5819"/>
                    </a:lnTo>
                    <a:lnTo>
                      <a:pt x="9417" y="5800"/>
                    </a:lnTo>
                    <a:lnTo>
                      <a:pt x="9485" y="5786"/>
                    </a:lnTo>
                    <a:lnTo>
                      <a:pt x="9563" y="5771"/>
                    </a:lnTo>
                    <a:lnTo>
                      <a:pt x="9731" y="5739"/>
                    </a:lnTo>
                    <a:lnTo>
                      <a:pt x="9908" y="5705"/>
                    </a:lnTo>
                    <a:lnTo>
                      <a:pt x="10080" y="5673"/>
                    </a:lnTo>
                    <a:lnTo>
                      <a:pt x="10159" y="5657"/>
                    </a:lnTo>
                    <a:lnTo>
                      <a:pt x="10235" y="5643"/>
                    </a:lnTo>
                    <a:lnTo>
                      <a:pt x="10303" y="5630"/>
                    </a:lnTo>
                    <a:lnTo>
                      <a:pt x="10362" y="5619"/>
                    </a:lnTo>
                    <a:lnTo>
                      <a:pt x="10410" y="5610"/>
                    </a:lnTo>
                    <a:lnTo>
                      <a:pt x="10447" y="5603"/>
                    </a:lnTo>
                    <a:lnTo>
                      <a:pt x="10471" y="5599"/>
                    </a:lnTo>
                    <a:lnTo>
                      <a:pt x="10474" y="5598"/>
                    </a:lnTo>
                    <a:lnTo>
                      <a:pt x="10463" y="5602"/>
                    </a:lnTo>
                    <a:lnTo>
                      <a:pt x="10524" y="5575"/>
                    </a:lnTo>
                    <a:lnTo>
                      <a:pt x="10577" y="5551"/>
                    </a:lnTo>
                    <a:lnTo>
                      <a:pt x="10621" y="5530"/>
                    </a:lnTo>
                    <a:lnTo>
                      <a:pt x="10661" y="5512"/>
                    </a:lnTo>
                    <a:lnTo>
                      <a:pt x="10694" y="5497"/>
                    </a:lnTo>
                    <a:lnTo>
                      <a:pt x="10720" y="5484"/>
                    </a:lnTo>
                    <a:lnTo>
                      <a:pt x="10760" y="5465"/>
                    </a:lnTo>
                    <a:lnTo>
                      <a:pt x="10789" y="5452"/>
                    </a:lnTo>
                    <a:lnTo>
                      <a:pt x="10809" y="5444"/>
                    </a:lnTo>
                    <a:cubicBezTo>
                      <a:pt x="10815" y="5442"/>
                      <a:pt x="10821" y="5441"/>
                      <a:pt x="10827" y="5440"/>
                    </a:cubicBezTo>
                    <a:lnTo>
                      <a:pt x="10852" y="5438"/>
                    </a:lnTo>
                    <a:lnTo>
                      <a:pt x="10879" y="5439"/>
                    </a:lnTo>
                    <a:lnTo>
                      <a:pt x="10906" y="5440"/>
                    </a:lnTo>
                    <a:lnTo>
                      <a:pt x="10941" y="5437"/>
                    </a:lnTo>
                    <a:lnTo>
                      <a:pt x="10970" y="5435"/>
                    </a:lnTo>
                    <a:lnTo>
                      <a:pt x="10999" y="5431"/>
                    </a:lnTo>
                    <a:lnTo>
                      <a:pt x="11040" y="5426"/>
                    </a:lnTo>
                    <a:lnTo>
                      <a:pt x="11086" y="5420"/>
                    </a:lnTo>
                    <a:lnTo>
                      <a:pt x="11140" y="5412"/>
                    </a:lnTo>
                    <a:lnTo>
                      <a:pt x="11200" y="5401"/>
                    </a:lnTo>
                    <a:lnTo>
                      <a:pt x="11270" y="5388"/>
                    </a:lnTo>
                    <a:lnTo>
                      <a:pt x="11350" y="5373"/>
                    </a:lnTo>
                    <a:lnTo>
                      <a:pt x="11439" y="5355"/>
                    </a:lnTo>
                    <a:lnTo>
                      <a:pt x="11540" y="5334"/>
                    </a:lnTo>
                    <a:lnTo>
                      <a:pt x="11612" y="5318"/>
                    </a:lnTo>
                    <a:lnTo>
                      <a:pt x="11677" y="5300"/>
                    </a:lnTo>
                    <a:lnTo>
                      <a:pt x="11801" y="5261"/>
                    </a:lnTo>
                    <a:lnTo>
                      <a:pt x="11923" y="5219"/>
                    </a:lnTo>
                    <a:lnTo>
                      <a:pt x="12058" y="5181"/>
                    </a:lnTo>
                    <a:lnTo>
                      <a:pt x="12191" y="5152"/>
                    </a:lnTo>
                    <a:lnTo>
                      <a:pt x="12325" y="5126"/>
                    </a:lnTo>
                    <a:lnTo>
                      <a:pt x="12458" y="5101"/>
                    </a:lnTo>
                    <a:lnTo>
                      <a:pt x="12587" y="5076"/>
                    </a:lnTo>
                    <a:lnTo>
                      <a:pt x="12570" y="5082"/>
                    </a:lnTo>
                    <a:lnTo>
                      <a:pt x="12651" y="5042"/>
                    </a:lnTo>
                    <a:lnTo>
                      <a:pt x="12726" y="5002"/>
                    </a:lnTo>
                    <a:lnTo>
                      <a:pt x="12815" y="4960"/>
                    </a:lnTo>
                    <a:lnTo>
                      <a:pt x="12873" y="4940"/>
                    </a:lnTo>
                    <a:lnTo>
                      <a:pt x="12936" y="4923"/>
                    </a:lnTo>
                    <a:lnTo>
                      <a:pt x="13001" y="4911"/>
                    </a:lnTo>
                    <a:lnTo>
                      <a:pt x="13073" y="4904"/>
                    </a:lnTo>
                    <a:lnTo>
                      <a:pt x="13218" y="4898"/>
                    </a:lnTo>
                    <a:lnTo>
                      <a:pt x="13355" y="4891"/>
                    </a:lnTo>
                    <a:lnTo>
                      <a:pt x="13412" y="4883"/>
                    </a:lnTo>
                    <a:lnTo>
                      <a:pt x="13461" y="4872"/>
                    </a:lnTo>
                    <a:lnTo>
                      <a:pt x="13495" y="4859"/>
                    </a:lnTo>
                    <a:lnTo>
                      <a:pt x="13482" y="4866"/>
                    </a:lnTo>
                    <a:lnTo>
                      <a:pt x="13511" y="4847"/>
                    </a:lnTo>
                    <a:lnTo>
                      <a:pt x="13500" y="4855"/>
                    </a:lnTo>
                    <a:lnTo>
                      <a:pt x="13520" y="4835"/>
                    </a:lnTo>
                    <a:lnTo>
                      <a:pt x="13512" y="4845"/>
                    </a:lnTo>
                    <a:lnTo>
                      <a:pt x="13526" y="4824"/>
                    </a:lnTo>
                    <a:lnTo>
                      <a:pt x="13536" y="4807"/>
                    </a:lnTo>
                    <a:lnTo>
                      <a:pt x="13553" y="4781"/>
                    </a:lnTo>
                    <a:cubicBezTo>
                      <a:pt x="13556" y="4777"/>
                      <a:pt x="13560" y="4773"/>
                      <a:pt x="13564" y="4769"/>
                    </a:cubicBezTo>
                    <a:lnTo>
                      <a:pt x="13586" y="4749"/>
                    </a:lnTo>
                    <a:cubicBezTo>
                      <a:pt x="13588" y="4747"/>
                      <a:pt x="13591" y="4744"/>
                      <a:pt x="13594" y="4742"/>
                    </a:cubicBezTo>
                    <a:lnTo>
                      <a:pt x="13625" y="4722"/>
                    </a:lnTo>
                    <a:lnTo>
                      <a:pt x="13685" y="4693"/>
                    </a:lnTo>
                    <a:lnTo>
                      <a:pt x="13742" y="4665"/>
                    </a:lnTo>
                    <a:lnTo>
                      <a:pt x="13879" y="4606"/>
                    </a:lnTo>
                    <a:lnTo>
                      <a:pt x="14025" y="4546"/>
                    </a:lnTo>
                    <a:lnTo>
                      <a:pt x="14170" y="4488"/>
                    </a:lnTo>
                    <a:lnTo>
                      <a:pt x="14303" y="4435"/>
                    </a:lnTo>
                    <a:lnTo>
                      <a:pt x="14362" y="4412"/>
                    </a:lnTo>
                    <a:lnTo>
                      <a:pt x="14413" y="4392"/>
                    </a:lnTo>
                    <a:lnTo>
                      <a:pt x="14456" y="4376"/>
                    </a:lnTo>
                    <a:lnTo>
                      <a:pt x="14488" y="4364"/>
                    </a:lnTo>
                    <a:lnTo>
                      <a:pt x="14509" y="4357"/>
                    </a:lnTo>
                    <a:lnTo>
                      <a:pt x="14512" y="4355"/>
                    </a:lnTo>
                    <a:lnTo>
                      <a:pt x="14489" y="4372"/>
                    </a:lnTo>
                    <a:lnTo>
                      <a:pt x="14688" y="4154"/>
                    </a:lnTo>
                    <a:lnTo>
                      <a:pt x="14874" y="3937"/>
                    </a:lnTo>
                    <a:lnTo>
                      <a:pt x="15043" y="3720"/>
                    </a:lnTo>
                    <a:lnTo>
                      <a:pt x="15120" y="3612"/>
                    </a:lnTo>
                    <a:lnTo>
                      <a:pt x="15190" y="3502"/>
                    </a:lnTo>
                    <a:lnTo>
                      <a:pt x="15182" y="3519"/>
                    </a:lnTo>
                    <a:lnTo>
                      <a:pt x="15199" y="3459"/>
                    </a:lnTo>
                    <a:lnTo>
                      <a:pt x="15222" y="3387"/>
                    </a:lnTo>
                    <a:lnTo>
                      <a:pt x="15247" y="3306"/>
                    </a:lnTo>
                    <a:lnTo>
                      <a:pt x="15279" y="3215"/>
                    </a:lnTo>
                    <a:lnTo>
                      <a:pt x="15318" y="3117"/>
                    </a:lnTo>
                    <a:lnTo>
                      <a:pt x="15364" y="3014"/>
                    </a:lnTo>
                    <a:lnTo>
                      <a:pt x="15418" y="2908"/>
                    </a:lnTo>
                    <a:lnTo>
                      <a:pt x="15482" y="2800"/>
                    </a:lnTo>
                    <a:lnTo>
                      <a:pt x="15558" y="2691"/>
                    </a:lnTo>
                    <a:lnTo>
                      <a:pt x="15644" y="2585"/>
                    </a:lnTo>
                    <a:lnTo>
                      <a:pt x="15742" y="2481"/>
                    </a:lnTo>
                    <a:lnTo>
                      <a:pt x="15855" y="2383"/>
                    </a:lnTo>
                    <a:lnTo>
                      <a:pt x="15981" y="2291"/>
                    </a:lnTo>
                    <a:lnTo>
                      <a:pt x="16124" y="2208"/>
                    </a:lnTo>
                    <a:lnTo>
                      <a:pt x="16282" y="2135"/>
                    </a:lnTo>
                    <a:lnTo>
                      <a:pt x="16456" y="2074"/>
                    </a:lnTo>
                    <a:lnTo>
                      <a:pt x="16515" y="2058"/>
                    </a:lnTo>
                    <a:lnTo>
                      <a:pt x="16580" y="2043"/>
                    </a:lnTo>
                    <a:lnTo>
                      <a:pt x="16652" y="2027"/>
                    </a:lnTo>
                    <a:lnTo>
                      <a:pt x="16729" y="2012"/>
                    </a:lnTo>
                    <a:lnTo>
                      <a:pt x="16894" y="1983"/>
                    </a:lnTo>
                    <a:lnTo>
                      <a:pt x="17070" y="1954"/>
                    </a:lnTo>
                    <a:lnTo>
                      <a:pt x="17248" y="1928"/>
                    </a:lnTo>
                    <a:lnTo>
                      <a:pt x="17417" y="1903"/>
                    </a:lnTo>
                    <a:lnTo>
                      <a:pt x="17496" y="1891"/>
                    </a:lnTo>
                    <a:lnTo>
                      <a:pt x="17571" y="1881"/>
                    </a:lnTo>
                    <a:lnTo>
                      <a:pt x="17638" y="1872"/>
                    </a:lnTo>
                    <a:lnTo>
                      <a:pt x="17699" y="1863"/>
                    </a:lnTo>
                    <a:lnTo>
                      <a:pt x="17681" y="1868"/>
                    </a:lnTo>
                    <a:lnTo>
                      <a:pt x="17763" y="1831"/>
                    </a:lnTo>
                    <a:lnTo>
                      <a:pt x="17831" y="1798"/>
                    </a:lnTo>
                    <a:lnTo>
                      <a:pt x="17890" y="1767"/>
                    </a:lnTo>
                    <a:lnTo>
                      <a:pt x="17940" y="1739"/>
                    </a:lnTo>
                    <a:lnTo>
                      <a:pt x="18028" y="1688"/>
                    </a:lnTo>
                    <a:lnTo>
                      <a:pt x="18113" y="1640"/>
                    </a:lnTo>
                    <a:lnTo>
                      <a:pt x="18160" y="1616"/>
                    </a:lnTo>
                    <a:lnTo>
                      <a:pt x="18216" y="1593"/>
                    </a:lnTo>
                    <a:lnTo>
                      <a:pt x="18274" y="1570"/>
                    </a:lnTo>
                    <a:lnTo>
                      <a:pt x="18346" y="1547"/>
                    </a:lnTo>
                    <a:lnTo>
                      <a:pt x="18426" y="1524"/>
                    </a:lnTo>
                    <a:lnTo>
                      <a:pt x="18521" y="1501"/>
                    </a:lnTo>
                    <a:lnTo>
                      <a:pt x="18631" y="1476"/>
                    </a:lnTo>
                    <a:lnTo>
                      <a:pt x="18758" y="1451"/>
                    </a:lnTo>
                    <a:lnTo>
                      <a:pt x="18743" y="1456"/>
                    </a:lnTo>
                    <a:lnTo>
                      <a:pt x="18831" y="1414"/>
                    </a:lnTo>
                    <a:lnTo>
                      <a:pt x="18912" y="1373"/>
                    </a:lnTo>
                    <a:lnTo>
                      <a:pt x="19063" y="1292"/>
                    </a:lnTo>
                    <a:lnTo>
                      <a:pt x="19204" y="1211"/>
                    </a:lnTo>
                    <a:lnTo>
                      <a:pt x="19351" y="1131"/>
                    </a:lnTo>
                    <a:lnTo>
                      <a:pt x="19509" y="1052"/>
                    </a:lnTo>
                    <a:lnTo>
                      <a:pt x="19596" y="1013"/>
                    </a:lnTo>
                    <a:lnTo>
                      <a:pt x="19691" y="975"/>
                    </a:lnTo>
                    <a:lnTo>
                      <a:pt x="19792" y="938"/>
                    </a:lnTo>
                    <a:lnTo>
                      <a:pt x="19901" y="901"/>
                    </a:lnTo>
                    <a:lnTo>
                      <a:pt x="20023" y="866"/>
                    </a:lnTo>
                    <a:lnTo>
                      <a:pt x="20155" y="831"/>
                    </a:lnTo>
                    <a:lnTo>
                      <a:pt x="20412" y="773"/>
                    </a:lnTo>
                    <a:lnTo>
                      <a:pt x="20682" y="726"/>
                    </a:lnTo>
                    <a:lnTo>
                      <a:pt x="20753" y="716"/>
                    </a:lnTo>
                    <a:lnTo>
                      <a:pt x="20829" y="708"/>
                    </a:lnTo>
                    <a:lnTo>
                      <a:pt x="20995" y="690"/>
                    </a:lnTo>
                    <a:lnTo>
                      <a:pt x="21172" y="672"/>
                    </a:lnTo>
                    <a:lnTo>
                      <a:pt x="21345" y="656"/>
                    </a:lnTo>
                    <a:lnTo>
                      <a:pt x="21428" y="649"/>
                    </a:lnTo>
                    <a:lnTo>
                      <a:pt x="21503" y="642"/>
                    </a:lnTo>
                    <a:lnTo>
                      <a:pt x="21573" y="636"/>
                    </a:lnTo>
                    <a:lnTo>
                      <a:pt x="21632" y="631"/>
                    </a:lnTo>
                    <a:lnTo>
                      <a:pt x="21682" y="627"/>
                    </a:lnTo>
                    <a:lnTo>
                      <a:pt x="21719" y="624"/>
                    </a:lnTo>
                    <a:lnTo>
                      <a:pt x="21743" y="622"/>
                    </a:lnTo>
                    <a:lnTo>
                      <a:pt x="21748" y="621"/>
                    </a:lnTo>
                    <a:lnTo>
                      <a:pt x="21876" y="597"/>
                    </a:lnTo>
                    <a:lnTo>
                      <a:pt x="22013" y="573"/>
                    </a:lnTo>
                    <a:lnTo>
                      <a:pt x="22145" y="547"/>
                    </a:lnTo>
                    <a:lnTo>
                      <a:pt x="22264" y="518"/>
                    </a:lnTo>
                    <a:lnTo>
                      <a:pt x="22310" y="501"/>
                    </a:lnTo>
                    <a:lnTo>
                      <a:pt x="22352" y="484"/>
                    </a:lnTo>
                    <a:lnTo>
                      <a:pt x="22426" y="445"/>
                    </a:lnTo>
                    <a:lnTo>
                      <a:pt x="22505" y="404"/>
                    </a:lnTo>
                    <a:lnTo>
                      <a:pt x="22555" y="383"/>
                    </a:lnTo>
                    <a:lnTo>
                      <a:pt x="22614" y="365"/>
                    </a:lnTo>
                    <a:lnTo>
                      <a:pt x="22683" y="348"/>
                    </a:lnTo>
                    <a:lnTo>
                      <a:pt x="22756" y="331"/>
                    </a:lnTo>
                    <a:lnTo>
                      <a:pt x="22836" y="313"/>
                    </a:lnTo>
                    <a:lnTo>
                      <a:pt x="22921" y="295"/>
                    </a:lnTo>
                    <a:lnTo>
                      <a:pt x="23097" y="260"/>
                    </a:lnTo>
                    <a:lnTo>
                      <a:pt x="23272" y="228"/>
                    </a:lnTo>
                    <a:lnTo>
                      <a:pt x="23354" y="212"/>
                    </a:lnTo>
                    <a:lnTo>
                      <a:pt x="23432" y="199"/>
                    </a:lnTo>
                    <a:lnTo>
                      <a:pt x="23501" y="186"/>
                    </a:lnTo>
                    <a:lnTo>
                      <a:pt x="23564" y="176"/>
                    </a:lnTo>
                    <a:lnTo>
                      <a:pt x="23613" y="167"/>
                    </a:lnTo>
                    <a:lnTo>
                      <a:pt x="23650" y="160"/>
                    </a:lnTo>
                    <a:lnTo>
                      <a:pt x="23677" y="156"/>
                    </a:lnTo>
                    <a:lnTo>
                      <a:pt x="23687" y="154"/>
                    </a:lnTo>
                    <a:lnTo>
                      <a:pt x="23649" y="173"/>
                    </a:lnTo>
                    <a:lnTo>
                      <a:pt x="23680" y="143"/>
                    </a:lnTo>
                    <a:lnTo>
                      <a:pt x="23698" y="121"/>
                    </a:lnTo>
                    <a:lnTo>
                      <a:pt x="23713" y="103"/>
                    </a:lnTo>
                    <a:lnTo>
                      <a:pt x="23722" y="88"/>
                    </a:lnTo>
                    <a:lnTo>
                      <a:pt x="23732" y="68"/>
                    </a:lnTo>
                    <a:cubicBezTo>
                      <a:pt x="23733" y="65"/>
                      <a:pt x="23735" y="62"/>
                      <a:pt x="23737" y="59"/>
                    </a:cubicBezTo>
                    <a:lnTo>
                      <a:pt x="23749" y="42"/>
                    </a:lnTo>
                    <a:cubicBezTo>
                      <a:pt x="23755" y="33"/>
                      <a:pt x="23764" y="26"/>
                      <a:pt x="23774" y="21"/>
                    </a:cubicBezTo>
                    <a:lnTo>
                      <a:pt x="23794" y="11"/>
                    </a:lnTo>
                    <a:cubicBezTo>
                      <a:pt x="23801" y="7"/>
                      <a:pt x="23808" y="5"/>
                      <a:pt x="23816" y="4"/>
                    </a:cubicBezTo>
                    <a:lnTo>
                      <a:pt x="23833" y="2"/>
                    </a:lnTo>
                    <a:lnTo>
                      <a:pt x="23858" y="0"/>
                    </a:lnTo>
                    <a:lnTo>
                      <a:pt x="23895" y="0"/>
                    </a:lnTo>
                    <a:lnTo>
                      <a:pt x="23935" y="0"/>
                    </a:lnTo>
                    <a:lnTo>
                      <a:pt x="23986" y="0"/>
                    </a:lnTo>
                    <a:lnTo>
                      <a:pt x="24049" y="0"/>
                    </a:lnTo>
                    <a:lnTo>
                      <a:pt x="24049" y="133"/>
                    </a:lnTo>
                    <a:lnTo>
                      <a:pt x="23986" y="133"/>
                    </a:lnTo>
                    <a:lnTo>
                      <a:pt x="23935" y="133"/>
                    </a:lnTo>
                    <a:lnTo>
                      <a:pt x="23895" y="133"/>
                    </a:lnTo>
                    <a:lnTo>
                      <a:pt x="23869" y="133"/>
                    </a:lnTo>
                    <a:lnTo>
                      <a:pt x="23848" y="135"/>
                    </a:lnTo>
                    <a:lnTo>
                      <a:pt x="23831" y="137"/>
                    </a:lnTo>
                    <a:lnTo>
                      <a:pt x="23853" y="130"/>
                    </a:lnTo>
                    <a:lnTo>
                      <a:pt x="23833" y="140"/>
                    </a:lnTo>
                    <a:lnTo>
                      <a:pt x="23858" y="119"/>
                    </a:lnTo>
                    <a:lnTo>
                      <a:pt x="23846" y="136"/>
                    </a:lnTo>
                    <a:lnTo>
                      <a:pt x="23851" y="127"/>
                    </a:lnTo>
                    <a:lnTo>
                      <a:pt x="23833" y="162"/>
                    </a:lnTo>
                    <a:lnTo>
                      <a:pt x="23818" y="184"/>
                    </a:lnTo>
                    <a:lnTo>
                      <a:pt x="23799" y="210"/>
                    </a:lnTo>
                    <a:lnTo>
                      <a:pt x="23773" y="238"/>
                    </a:lnTo>
                    <a:lnTo>
                      <a:pt x="23742" y="268"/>
                    </a:lnTo>
                    <a:cubicBezTo>
                      <a:pt x="23731" y="278"/>
                      <a:pt x="23718" y="285"/>
                      <a:pt x="23704" y="287"/>
                    </a:cubicBezTo>
                    <a:lnTo>
                      <a:pt x="23698" y="287"/>
                    </a:lnTo>
                    <a:lnTo>
                      <a:pt x="23675" y="291"/>
                    </a:lnTo>
                    <a:lnTo>
                      <a:pt x="23636" y="298"/>
                    </a:lnTo>
                    <a:lnTo>
                      <a:pt x="23585" y="307"/>
                    </a:lnTo>
                    <a:lnTo>
                      <a:pt x="23526" y="317"/>
                    </a:lnTo>
                    <a:lnTo>
                      <a:pt x="23455" y="330"/>
                    </a:lnTo>
                    <a:lnTo>
                      <a:pt x="23379" y="343"/>
                    </a:lnTo>
                    <a:lnTo>
                      <a:pt x="23297" y="359"/>
                    </a:lnTo>
                    <a:lnTo>
                      <a:pt x="23123" y="391"/>
                    </a:lnTo>
                    <a:lnTo>
                      <a:pt x="22948" y="426"/>
                    </a:lnTo>
                    <a:lnTo>
                      <a:pt x="22864" y="444"/>
                    </a:lnTo>
                    <a:lnTo>
                      <a:pt x="22787" y="460"/>
                    </a:lnTo>
                    <a:lnTo>
                      <a:pt x="22714" y="477"/>
                    </a:lnTo>
                    <a:lnTo>
                      <a:pt x="22653" y="492"/>
                    </a:lnTo>
                    <a:lnTo>
                      <a:pt x="22606" y="506"/>
                    </a:lnTo>
                    <a:lnTo>
                      <a:pt x="22566" y="523"/>
                    </a:lnTo>
                    <a:lnTo>
                      <a:pt x="22487" y="564"/>
                    </a:lnTo>
                    <a:lnTo>
                      <a:pt x="22403" y="607"/>
                    </a:lnTo>
                    <a:lnTo>
                      <a:pt x="22353" y="627"/>
                    </a:lnTo>
                    <a:lnTo>
                      <a:pt x="22295" y="647"/>
                    </a:lnTo>
                    <a:lnTo>
                      <a:pt x="22170" y="678"/>
                    </a:lnTo>
                    <a:lnTo>
                      <a:pt x="22036" y="704"/>
                    </a:lnTo>
                    <a:lnTo>
                      <a:pt x="21901" y="728"/>
                    </a:lnTo>
                    <a:lnTo>
                      <a:pt x="21765" y="754"/>
                    </a:lnTo>
                    <a:lnTo>
                      <a:pt x="21754" y="755"/>
                    </a:lnTo>
                    <a:lnTo>
                      <a:pt x="21730" y="757"/>
                    </a:lnTo>
                    <a:lnTo>
                      <a:pt x="21693" y="760"/>
                    </a:lnTo>
                    <a:lnTo>
                      <a:pt x="21643" y="764"/>
                    </a:lnTo>
                    <a:lnTo>
                      <a:pt x="21584" y="769"/>
                    </a:lnTo>
                    <a:lnTo>
                      <a:pt x="21516" y="775"/>
                    </a:lnTo>
                    <a:lnTo>
                      <a:pt x="21439" y="782"/>
                    </a:lnTo>
                    <a:lnTo>
                      <a:pt x="21358" y="789"/>
                    </a:lnTo>
                    <a:lnTo>
                      <a:pt x="21185" y="805"/>
                    </a:lnTo>
                    <a:lnTo>
                      <a:pt x="21010" y="823"/>
                    </a:lnTo>
                    <a:lnTo>
                      <a:pt x="20844" y="841"/>
                    </a:lnTo>
                    <a:lnTo>
                      <a:pt x="20770" y="849"/>
                    </a:lnTo>
                    <a:lnTo>
                      <a:pt x="20705" y="857"/>
                    </a:lnTo>
                    <a:lnTo>
                      <a:pt x="20441" y="904"/>
                    </a:lnTo>
                    <a:lnTo>
                      <a:pt x="20188" y="960"/>
                    </a:lnTo>
                    <a:lnTo>
                      <a:pt x="20060" y="993"/>
                    </a:lnTo>
                    <a:lnTo>
                      <a:pt x="19944" y="1028"/>
                    </a:lnTo>
                    <a:lnTo>
                      <a:pt x="19837" y="1063"/>
                    </a:lnTo>
                    <a:lnTo>
                      <a:pt x="19740" y="1098"/>
                    </a:lnTo>
                    <a:lnTo>
                      <a:pt x="19651" y="1134"/>
                    </a:lnTo>
                    <a:lnTo>
                      <a:pt x="19568" y="1171"/>
                    </a:lnTo>
                    <a:lnTo>
                      <a:pt x="19414" y="1248"/>
                    </a:lnTo>
                    <a:lnTo>
                      <a:pt x="19271" y="1326"/>
                    </a:lnTo>
                    <a:lnTo>
                      <a:pt x="19126" y="1409"/>
                    </a:lnTo>
                    <a:lnTo>
                      <a:pt x="18973" y="1492"/>
                    </a:lnTo>
                    <a:lnTo>
                      <a:pt x="18888" y="1535"/>
                    </a:lnTo>
                    <a:lnTo>
                      <a:pt x="18800" y="1577"/>
                    </a:lnTo>
                    <a:cubicBezTo>
                      <a:pt x="18795" y="1579"/>
                      <a:pt x="18790" y="1581"/>
                      <a:pt x="18784" y="1582"/>
                    </a:cubicBezTo>
                    <a:lnTo>
                      <a:pt x="18660" y="1607"/>
                    </a:lnTo>
                    <a:lnTo>
                      <a:pt x="18553" y="1630"/>
                    </a:lnTo>
                    <a:lnTo>
                      <a:pt x="18463" y="1653"/>
                    </a:lnTo>
                    <a:lnTo>
                      <a:pt x="18387" y="1674"/>
                    </a:lnTo>
                    <a:lnTo>
                      <a:pt x="18322" y="1695"/>
                    </a:lnTo>
                    <a:lnTo>
                      <a:pt x="18267" y="1716"/>
                    </a:lnTo>
                    <a:lnTo>
                      <a:pt x="18221" y="1735"/>
                    </a:lnTo>
                    <a:lnTo>
                      <a:pt x="18178" y="1757"/>
                    </a:lnTo>
                    <a:lnTo>
                      <a:pt x="18095" y="1803"/>
                    </a:lnTo>
                    <a:lnTo>
                      <a:pt x="18005" y="1856"/>
                    </a:lnTo>
                    <a:lnTo>
                      <a:pt x="17951" y="1886"/>
                    </a:lnTo>
                    <a:lnTo>
                      <a:pt x="17890" y="1917"/>
                    </a:lnTo>
                    <a:lnTo>
                      <a:pt x="17818" y="1952"/>
                    </a:lnTo>
                    <a:lnTo>
                      <a:pt x="17736" y="1989"/>
                    </a:lnTo>
                    <a:cubicBezTo>
                      <a:pt x="17730" y="1992"/>
                      <a:pt x="17724" y="1994"/>
                      <a:pt x="17718" y="1994"/>
                    </a:cubicBezTo>
                    <a:lnTo>
                      <a:pt x="17657" y="2003"/>
                    </a:lnTo>
                    <a:lnTo>
                      <a:pt x="17588" y="2014"/>
                    </a:lnTo>
                    <a:lnTo>
                      <a:pt x="17515" y="2023"/>
                    </a:lnTo>
                    <a:lnTo>
                      <a:pt x="17436" y="2034"/>
                    </a:lnTo>
                    <a:lnTo>
                      <a:pt x="17267" y="2059"/>
                    </a:lnTo>
                    <a:lnTo>
                      <a:pt x="17091" y="2085"/>
                    </a:lnTo>
                    <a:lnTo>
                      <a:pt x="16917" y="2114"/>
                    </a:lnTo>
                    <a:lnTo>
                      <a:pt x="16754" y="2143"/>
                    </a:lnTo>
                    <a:lnTo>
                      <a:pt x="16679" y="2158"/>
                    </a:lnTo>
                    <a:lnTo>
                      <a:pt x="16611" y="2172"/>
                    </a:lnTo>
                    <a:lnTo>
                      <a:pt x="16550" y="2187"/>
                    </a:lnTo>
                    <a:lnTo>
                      <a:pt x="16499" y="2200"/>
                    </a:lnTo>
                    <a:lnTo>
                      <a:pt x="16337" y="2256"/>
                    </a:lnTo>
                    <a:lnTo>
                      <a:pt x="16191" y="2323"/>
                    </a:lnTo>
                    <a:lnTo>
                      <a:pt x="16059" y="2400"/>
                    </a:lnTo>
                    <a:lnTo>
                      <a:pt x="15942" y="2484"/>
                    </a:lnTo>
                    <a:lnTo>
                      <a:pt x="15839" y="2574"/>
                    </a:lnTo>
                    <a:lnTo>
                      <a:pt x="15747" y="2668"/>
                    </a:lnTo>
                    <a:lnTo>
                      <a:pt x="15667" y="2768"/>
                    </a:lnTo>
                    <a:lnTo>
                      <a:pt x="15597" y="2867"/>
                    </a:lnTo>
                    <a:lnTo>
                      <a:pt x="15537" y="2969"/>
                    </a:lnTo>
                    <a:lnTo>
                      <a:pt x="15485" y="3069"/>
                    </a:lnTo>
                    <a:lnTo>
                      <a:pt x="15441" y="3166"/>
                    </a:lnTo>
                    <a:lnTo>
                      <a:pt x="15404" y="3258"/>
                    </a:lnTo>
                    <a:lnTo>
                      <a:pt x="15374" y="3345"/>
                    </a:lnTo>
                    <a:lnTo>
                      <a:pt x="15349" y="3426"/>
                    </a:lnTo>
                    <a:lnTo>
                      <a:pt x="15328" y="3496"/>
                    </a:lnTo>
                    <a:lnTo>
                      <a:pt x="15311" y="3556"/>
                    </a:lnTo>
                    <a:cubicBezTo>
                      <a:pt x="15309" y="3562"/>
                      <a:pt x="15306" y="3568"/>
                      <a:pt x="15303" y="3573"/>
                    </a:cubicBezTo>
                    <a:lnTo>
                      <a:pt x="15229" y="3689"/>
                    </a:lnTo>
                    <a:lnTo>
                      <a:pt x="15148" y="3802"/>
                    </a:lnTo>
                    <a:lnTo>
                      <a:pt x="14975" y="4024"/>
                    </a:lnTo>
                    <a:lnTo>
                      <a:pt x="14787" y="4243"/>
                    </a:lnTo>
                    <a:lnTo>
                      <a:pt x="14588" y="4461"/>
                    </a:lnTo>
                    <a:cubicBezTo>
                      <a:pt x="14581" y="4468"/>
                      <a:pt x="14573" y="4474"/>
                      <a:pt x="14565" y="4478"/>
                    </a:cubicBezTo>
                    <a:lnTo>
                      <a:pt x="14553" y="4482"/>
                    </a:lnTo>
                    <a:lnTo>
                      <a:pt x="14535" y="4489"/>
                    </a:lnTo>
                    <a:lnTo>
                      <a:pt x="14503" y="4501"/>
                    </a:lnTo>
                    <a:lnTo>
                      <a:pt x="14462" y="4517"/>
                    </a:lnTo>
                    <a:lnTo>
                      <a:pt x="14411" y="4537"/>
                    </a:lnTo>
                    <a:lnTo>
                      <a:pt x="14352" y="4560"/>
                    </a:lnTo>
                    <a:lnTo>
                      <a:pt x="14219" y="4611"/>
                    </a:lnTo>
                    <a:lnTo>
                      <a:pt x="14076" y="4669"/>
                    </a:lnTo>
                    <a:lnTo>
                      <a:pt x="13932" y="4729"/>
                    </a:lnTo>
                    <a:lnTo>
                      <a:pt x="13800" y="4786"/>
                    </a:lnTo>
                    <a:lnTo>
                      <a:pt x="13742" y="4814"/>
                    </a:lnTo>
                    <a:lnTo>
                      <a:pt x="13698" y="4834"/>
                    </a:lnTo>
                    <a:lnTo>
                      <a:pt x="13667" y="4854"/>
                    </a:lnTo>
                    <a:lnTo>
                      <a:pt x="13675" y="4848"/>
                    </a:lnTo>
                    <a:lnTo>
                      <a:pt x="13653" y="4868"/>
                    </a:lnTo>
                    <a:lnTo>
                      <a:pt x="13664" y="4856"/>
                    </a:lnTo>
                    <a:lnTo>
                      <a:pt x="13651" y="4874"/>
                    </a:lnTo>
                    <a:lnTo>
                      <a:pt x="13637" y="4898"/>
                    </a:lnTo>
                    <a:lnTo>
                      <a:pt x="13623" y="4919"/>
                    </a:lnTo>
                    <a:cubicBezTo>
                      <a:pt x="13621" y="4923"/>
                      <a:pt x="13618" y="4927"/>
                      <a:pt x="13615" y="4930"/>
                    </a:cubicBezTo>
                    <a:lnTo>
                      <a:pt x="13595" y="4950"/>
                    </a:lnTo>
                    <a:cubicBezTo>
                      <a:pt x="13591" y="4953"/>
                      <a:pt x="13588" y="4956"/>
                      <a:pt x="13584" y="4958"/>
                    </a:cubicBezTo>
                    <a:lnTo>
                      <a:pt x="13555" y="4977"/>
                    </a:lnTo>
                    <a:cubicBezTo>
                      <a:pt x="13551" y="4980"/>
                      <a:pt x="13546" y="4982"/>
                      <a:pt x="13542" y="4984"/>
                    </a:cubicBezTo>
                    <a:lnTo>
                      <a:pt x="13490" y="5003"/>
                    </a:lnTo>
                    <a:lnTo>
                      <a:pt x="13429" y="5016"/>
                    </a:lnTo>
                    <a:lnTo>
                      <a:pt x="13362" y="5024"/>
                    </a:lnTo>
                    <a:lnTo>
                      <a:pt x="13223" y="5031"/>
                    </a:lnTo>
                    <a:lnTo>
                      <a:pt x="13086" y="5037"/>
                    </a:lnTo>
                    <a:lnTo>
                      <a:pt x="13025" y="5042"/>
                    </a:lnTo>
                    <a:lnTo>
                      <a:pt x="12971" y="5052"/>
                    </a:lnTo>
                    <a:lnTo>
                      <a:pt x="12916" y="5067"/>
                    </a:lnTo>
                    <a:lnTo>
                      <a:pt x="12872" y="5081"/>
                    </a:lnTo>
                    <a:lnTo>
                      <a:pt x="12789" y="5119"/>
                    </a:lnTo>
                    <a:lnTo>
                      <a:pt x="12710" y="5161"/>
                    </a:lnTo>
                    <a:lnTo>
                      <a:pt x="12629" y="5201"/>
                    </a:lnTo>
                    <a:cubicBezTo>
                      <a:pt x="12624" y="5204"/>
                      <a:pt x="12618" y="5206"/>
                      <a:pt x="12612" y="5207"/>
                    </a:cubicBezTo>
                    <a:lnTo>
                      <a:pt x="12483" y="5232"/>
                    </a:lnTo>
                    <a:lnTo>
                      <a:pt x="12350" y="5257"/>
                    </a:lnTo>
                    <a:lnTo>
                      <a:pt x="12220" y="5283"/>
                    </a:lnTo>
                    <a:lnTo>
                      <a:pt x="12094" y="5310"/>
                    </a:lnTo>
                    <a:lnTo>
                      <a:pt x="11966" y="5346"/>
                    </a:lnTo>
                    <a:lnTo>
                      <a:pt x="11841" y="5388"/>
                    </a:lnTo>
                    <a:lnTo>
                      <a:pt x="11712" y="5429"/>
                    </a:lnTo>
                    <a:lnTo>
                      <a:pt x="11641" y="5449"/>
                    </a:lnTo>
                    <a:lnTo>
                      <a:pt x="11567" y="5465"/>
                    </a:lnTo>
                    <a:lnTo>
                      <a:pt x="11466" y="5486"/>
                    </a:lnTo>
                    <a:lnTo>
                      <a:pt x="11375" y="5504"/>
                    </a:lnTo>
                    <a:lnTo>
                      <a:pt x="11294" y="5519"/>
                    </a:lnTo>
                    <a:lnTo>
                      <a:pt x="11223" y="5532"/>
                    </a:lnTo>
                    <a:lnTo>
                      <a:pt x="11159" y="5543"/>
                    </a:lnTo>
                    <a:lnTo>
                      <a:pt x="11105" y="5551"/>
                    </a:lnTo>
                    <a:lnTo>
                      <a:pt x="11057" y="5559"/>
                    </a:lnTo>
                    <a:lnTo>
                      <a:pt x="11015" y="5564"/>
                    </a:lnTo>
                    <a:lnTo>
                      <a:pt x="10979" y="5568"/>
                    </a:lnTo>
                    <a:lnTo>
                      <a:pt x="10950" y="5570"/>
                    </a:lnTo>
                    <a:lnTo>
                      <a:pt x="10901" y="5573"/>
                    </a:lnTo>
                    <a:lnTo>
                      <a:pt x="10872" y="5572"/>
                    </a:lnTo>
                    <a:lnTo>
                      <a:pt x="10863" y="5571"/>
                    </a:lnTo>
                    <a:lnTo>
                      <a:pt x="10838" y="5573"/>
                    </a:lnTo>
                    <a:lnTo>
                      <a:pt x="10856" y="5569"/>
                    </a:lnTo>
                    <a:lnTo>
                      <a:pt x="10844" y="5573"/>
                    </a:lnTo>
                    <a:lnTo>
                      <a:pt x="10819" y="5584"/>
                    </a:lnTo>
                    <a:lnTo>
                      <a:pt x="10777" y="5605"/>
                    </a:lnTo>
                    <a:lnTo>
                      <a:pt x="10749" y="5618"/>
                    </a:lnTo>
                    <a:lnTo>
                      <a:pt x="10716" y="5633"/>
                    </a:lnTo>
                    <a:lnTo>
                      <a:pt x="10678" y="5651"/>
                    </a:lnTo>
                    <a:lnTo>
                      <a:pt x="10632" y="5672"/>
                    </a:lnTo>
                    <a:lnTo>
                      <a:pt x="10578" y="5696"/>
                    </a:lnTo>
                    <a:lnTo>
                      <a:pt x="10517" y="5723"/>
                    </a:lnTo>
                    <a:cubicBezTo>
                      <a:pt x="10514" y="5725"/>
                      <a:pt x="10510" y="5726"/>
                      <a:pt x="10507" y="5727"/>
                    </a:cubicBezTo>
                    <a:lnTo>
                      <a:pt x="10494" y="5730"/>
                    </a:lnTo>
                    <a:lnTo>
                      <a:pt x="10472" y="5734"/>
                    </a:lnTo>
                    <a:lnTo>
                      <a:pt x="10435" y="5741"/>
                    </a:lnTo>
                    <a:lnTo>
                      <a:pt x="10387" y="5750"/>
                    </a:lnTo>
                    <a:lnTo>
                      <a:pt x="10328" y="5761"/>
                    </a:lnTo>
                    <a:lnTo>
                      <a:pt x="10260" y="5774"/>
                    </a:lnTo>
                    <a:lnTo>
                      <a:pt x="10186" y="5788"/>
                    </a:lnTo>
                    <a:lnTo>
                      <a:pt x="10105" y="5804"/>
                    </a:lnTo>
                    <a:lnTo>
                      <a:pt x="9933" y="5836"/>
                    </a:lnTo>
                    <a:lnTo>
                      <a:pt x="9756" y="5870"/>
                    </a:lnTo>
                    <a:lnTo>
                      <a:pt x="9588" y="5902"/>
                    </a:lnTo>
                    <a:lnTo>
                      <a:pt x="9512" y="5917"/>
                    </a:lnTo>
                    <a:lnTo>
                      <a:pt x="9440" y="5931"/>
                    </a:lnTo>
                    <a:lnTo>
                      <a:pt x="9320" y="5952"/>
                    </a:lnTo>
                    <a:lnTo>
                      <a:pt x="9193" y="5969"/>
                    </a:lnTo>
                    <a:lnTo>
                      <a:pt x="8929" y="5994"/>
                    </a:lnTo>
                    <a:lnTo>
                      <a:pt x="8658" y="6014"/>
                    </a:lnTo>
                    <a:lnTo>
                      <a:pt x="8390" y="6037"/>
                    </a:lnTo>
                    <a:lnTo>
                      <a:pt x="8246" y="6053"/>
                    </a:lnTo>
                    <a:lnTo>
                      <a:pt x="8109" y="6075"/>
                    </a:lnTo>
                    <a:lnTo>
                      <a:pt x="7848" y="6128"/>
                    </a:lnTo>
                    <a:lnTo>
                      <a:pt x="7593" y="6188"/>
                    </a:lnTo>
                    <a:lnTo>
                      <a:pt x="7335" y="6244"/>
                    </a:lnTo>
                    <a:cubicBezTo>
                      <a:pt x="7332" y="6244"/>
                      <a:pt x="7328" y="6245"/>
                      <a:pt x="7325" y="6245"/>
                    </a:cubicBezTo>
                    <a:lnTo>
                      <a:pt x="7229" y="6252"/>
                    </a:lnTo>
                    <a:lnTo>
                      <a:pt x="7140" y="6260"/>
                    </a:lnTo>
                    <a:lnTo>
                      <a:pt x="7060" y="6267"/>
                    </a:lnTo>
                    <a:lnTo>
                      <a:pt x="6986" y="6274"/>
                    </a:lnTo>
                    <a:lnTo>
                      <a:pt x="6918" y="6282"/>
                    </a:lnTo>
                    <a:lnTo>
                      <a:pt x="6858" y="6289"/>
                    </a:lnTo>
                    <a:lnTo>
                      <a:pt x="6752" y="6303"/>
                    </a:lnTo>
                    <a:lnTo>
                      <a:pt x="6665" y="6318"/>
                    </a:lnTo>
                    <a:lnTo>
                      <a:pt x="6592" y="6333"/>
                    </a:lnTo>
                    <a:lnTo>
                      <a:pt x="6529" y="6348"/>
                    </a:lnTo>
                    <a:lnTo>
                      <a:pt x="6473" y="6365"/>
                    </a:lnTo>
                    <a:lnTo>
                      <a:pt x="6359" y="6403"/>
                    </a:lnTo>
                    <a:lnTo>
                      <a:pt x="6294" y="6424"/>
                    </a:lnTo>
                    <a:lnTo>
                      <a:pt x="6219" y="6447"/>
                    </a:lnTo>
                    <a:lnTo>
                      <a:pt x="6131" y="6471"/>
                    </a:lnTo>
                    <a:lnTo>
                      <a:pt x="6027" y="6497"/>
                    </a:lnTo>
                    <a:lnTo>
                      <a:pt x="5966" y="6511"/>
                    </a:lnTo>
                    <a:lnTo>
                      <a:pt x="5898" y="6527"/>
                    </a:lnTo>
                    <a:lnTo>
                      <a:pt x="5828" y="6541"/>
                    </a:lnTo>
                    <a:lnTo>
                      <a:pt x="5742" y="6558"/>
                    </a:lnTo>
                    <a:lnTo>
                      <a:pt x="5626" y="6570"/>
                    </a:lnTo>
                    <a:lnTo>
                      <a:pt x="5516" y="6583"/>
                    </a:lnTo>
                    <a:lnTo>
                      <a:pt x="5312" y="6609"/>
                    </a:lnTo>
                    <a:lnTo>
                      <a:pt x="5130" y="6639"/>
                    </a:lnTo>
                    <a:lnTo>
                      <a:pt x="4969" y="6670"/>
                    </a:lnTo>
                    <a:lnTo>
                      <a:pt x="4827" y="6704"/>
                    </a:lnTo>
                    <a:lnTo>
                      <a:pt x="4702" y="6741"/>
                    </a:lnTo>
                    <a:lnTo>
                      <a:pt x="4592" y="6781"/>
                    </a:lnTo>
                    <a:lnTo>
                      <a:pt x="4498" y="6821"/>
                    </a:lnTo>
                    <a:lnTo>
                      <a:pt x="4415" y="6865"/>
                    </a:lnTo>
                    <a:lnTo>
                      <a:pt x="4343" y="6911"/>
                    </a:lnTo>
                    <a:lnTo>
                      <a:pt x="4280" y="6960"/>
                    </a:lnTo>
                    <a:lnTo>
                      <a:pt x="4224" y="7010"/>
                    </a:lnTo>
                    <a:lnTo>
                      <a:pt x="4174" y="7065"/>
                    </a:lnTo>
                    <a:lnTo>
                      <a:pt x="4127" y="7124"/>
                    </a:lnTo>
                    <a:lnTo>
                      <a:pt x="4036" y="7255"/>
                    </a:lnTo>
                    <a:cubicBezTo>
                      <a:pt x="4030" y="7264"/>
                      <a:pt x="4021" y="7271"/>
                      <a:pt x="4011" y="7276"/>
                    </a:cubicBezTo>
                    <a:lnTo>
                      <a:pt x="3932" y="7315"/>
                    </a:lnTo>
                    <a:lnTo>
                      <a:pt x="3851" y="7358"/>
                    </a:lnTo>
                    <a:lnTo>
                      <a:pt x="3760" y="7399"/>
                    </a:lnTo>
                    <a:lnTo>
                      <a:pt x="3704" y="7419"/>
                    </a:lnTo>
                    <a:lnTo>
                      <a:pt x="3642" y="7436"/>
                    </a:lnTo>
                    <a:lnTo>
                      <a:pt x="3564" y="7453"/>
                    </a:lnTo>
                    <a:lnTo>
                      <a:pt x="3495" y="7467"/>
                    </a:lnTo>
                    <a:lnTo>
                      <a:pt x="3431" y="7479"/>
                    </a:lnTo>
                    <a:lnTo>
                      <a:pt x="3376" y="7488"/>
                    </a:lnTo>
                    <a:lnTo>
                      <a:pt x="3326" y="7496"/>
                    </a:lnTo>
                    <a:lnTo>
                      <a:pt x="3282" y="7500"/>
                    </a:lnTo>
                    <a:lnTo>
                      <a:pt x="3209" y="7505"/>
                    </a:lnTo>
                    <a:lnTo>
                      <a:pt x="3153" y="7503"/>
                    </a:lnTo>
                    <a:lnTo>
                      <a:pt x="3122" y="7498"/>
                    </a:lnTo>
                    <a:cubicBezTo>
                      <a:pt x="3118" y="7498"/>
                      <a:pt x="3114" y="7497"/>
                      <a:pt x="3110" y="7495"/>
                    </a:cubicBezTo>
                    <a:lnTo>
                      <a:pt x="3090" y="7488"/>
                    </a:lnTo>
                    <a:cubicBezTo>
                      <a:pt x="3085" y="7486"/>
                      <a:pt x="3079" y="7484"/>
                      <a:pt x="3074" y="7480"/>
                    </a:cubicBezTo>
                    <a:lnTo>
                      <a:pt x="3062" y="7472"/>
                    </a:lnTo>
                    <a:lnTo>
                      <a:pt x="3054" y="7466"/>
                    </a:lnTo>
                    <a:lnTo>
                      <a:pt x="3136" y="7465"/>
                    </a:lnTo>
                    <a:lnTo>
                      <a:pt x="3131" y="7469"/>
                    </a:lnTo>
                    <a:lnTo>
                      <a:pt x="3139" y="7461"/>
                    </a:lnTo>
                    <a:lnTo>
                      <a:pt x="3128" y="7473"/>
                    </a:lnTo>
                    <a:lnTo>
                      <a:pt x="3108" y="7495"/>
                    </a:lnTo>
                    <a:lnTo>
                      <a:pt x="3075" y="7527"/>
                    </a:lnTo>
                    <a:lnTo>
                      <a:pt x="3027" y="7572"/>
                    </a:lnTo>
                    <a:lnTo>
                      <a:pt x="2962" y="7629"/>
                    </a:lnTo>
                    <a:cubicBezTo>
                      <a:pt x="2954" y="7636"/>
                      <a:pt x="2945" y="7641"/>
                      <a:pt x="2935" y="7643"/>
                    </a:cubicBezTo>
                    <a:lnTo>
                      <a:pt x="2922" y="7646"/>
                    </a:lnTo>
                    <a:lnTo>
                      <a:pt x="2901" y="7650"/>
                    </a:lnTo>
                    <a:lnTo>
                      <a:pt x="2866" y="7657"/>
                    </a:lnTo>
                    <a:lnTo>
                      <a:pt x="2818" y="7667"/>
                    </a:lnTo>
                    <a:lnTo>
                      <a:pt x="2760" y="7678"/>
                    </a:lnTo>
                    <a:lnTo>
                      <a:pt x="2695" y="7691"/>
                    </a:lnTo>
                    <a:lnTo>
                      <a:pt x="2621" y="7706"/>
                    </a:lnTo>
                    <a:lnTo>
                      <a:pt x="2541" y="7722"/>
                    </a:lnTo>
                    <a:lnTo>
                      <a:pt x="2372" y="7755"/>
                    </a:lnTo>
                    <a:lnTo>
                      <a:pt x="2199" y="7789"/>
                    </a:lnTo>
                    <a:lnTo>
                      <a:pt x="2032" y="7821"/>
                    </a:lnTo>
                    <a:lnTo>
                      <a:pt x="1956" y="7835"/>
                    </a:lnTo>
                    <a:lnTo>
                      <a:pt x="1885" y="7848"/>
                    </a:lnTo>
                    <a:lnTo>
                      <a:pt x="1754" y="7870"/>
                    </a:lnTo>
                    <a:lnTo>
                      <a:pt x="1631" y="7889"/>
                    </a:lnTo>
                    <a:lnTo>
                      <a:pt x="1514" y="7907"/>
                    </a:lnTo>
                    <a:lnTo>
                      <a:pt x="1403" y="7923"/>
                    </a:lnTo>
                    <a:lnTo>
                      <a:pt x="1201" y="7954"/>
                    </a:lnTo>
                    <a:lnTo>
                      <a:pt x="1022" y="7985"/>
                    </a:lnTo>
                    <a:lnTo>
                      <a:pt x="860" y="8023"/>
                    </a:lnTo>
                    <a:lnTo>
                      <a:pt x="873" y="8019"/>
                    </a:lnTo>
                    <a:lnTo>
                      <a:pt x="485" y="8205"/>
                    </a:lnTo>
                    <a:lnTo>
                      <a:pt x="428" y="8084"/>
                    </a:lnTo>
                    <a:close/>
                    <a:moveTo>
                      <a:pt x="633" y="8503"/>
                    </a:moveTo>
                    <a:cubicBezTo>
                      <a:pt x="435" y="8601"/>
                      <a:pt x="195" y="8519"/>
                      <a:pt x="98" y="8321"/>
                    </a:cubicBezTo>
                    <a:cubicBezTo>
                      <a:pt x="0" y="8123"/>
                      <a:pt x="82" y="7883"/>
                      <a:pt x="280" y="7786"/>
                    </a:cubicBezTo>
                    <a:cubicBezTo>
                      <a:pt x="478" y="7688"/>
                      <a:pt x="718" y="7770"/>
                      <a:pt x="815" y="7968"/>
                    </a:cubicBezTo>
                    <a:cubicBezTo>
                      <a:pt x="913" y="8166"/>
                      <a:pt x="831" y="8406"/>
                      <a:pt x="633" y="8503"/>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29" name="Freeform 52">
                <a:extLst>
                  <a:ext uri="{FF2B5EF4-FFF2-40B4-BE49-F238E27FC236}">
                    <a16:creationId xmlns:a16="http://schemas.microsoft.com/office/drawing/2014/main" id="{F5FD1E21-BDA6-5948-BFD2-3E3057D6BF24}"/>
                  </a:ext>
                </a:extLst>
              </p:cNvPr>
              <p:cNvSpPr>
                <a:spLocks/>
              </p:cNvSpPr>
              <p:nvPr/>
            </p:nvSpPr>
            <p:spPr bwMode="auto">
              <a:xfrm>
                <a:off x="3177246" y="4029698"/>
                <a:ext cx="831840" cy="282577"/>
              </a:xfrm>
              <a:custGeom>
                <a:avLst/>
                <a:gdLst>
                  <a:gd name="T0" fmla="*/ 524 w 524"/>
                  <a:gd name="T1" fmla="*/ 1 h 178"/>
                  <a:gd name="T2" fmla="*/ 455 w 524"/>
                  <a:gd name="T3" fmla="*/ 7 h 178"/>
                  <a:gd name="T4" fmla="*/ 425 w 524"/>
                  <a:gd name="T5" fmla="*/ 32 h 178"/>
                  <a:gd name="T6" fmla="*/ 370 w 524"/>
                  <a:gd name="T7" fmla="*/ 75 h 178"/>
                  <a:gd name="T8" fmla="*/ 311 w 524"/>
                  <a:gd name="T9" fmla="*/ 136 h 178"/>
                  <a:gd name="T10" fmla="*/ 84 w 524"/>
                  <a:gd name="T11" fmla="*/ 149 h 178"/>
                  <a:gd name="T12" fmla="*/ 15 w 524"/>
                  <a:gd name="T13" fmla="*/ 167 h 178"/>
                  <a:gd name="T14" fmla="*/ 0 w 524"/>
                  <a:gd name="T15" fmla="*/ 173 h 17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4" h="178">
                    <a:moveTo>
                      <a:pt x="524" y="1"/>
                    </a:moveTo>
                    <a:cubicBezTo>
                      <a:pt x="501" y="3"/>
                      <a:pt x="477" y="0"/>
                      <a:pt x="455" y="7"/>
                    </a:cubicBezTo>
                    <a:cubicBezTo>
                      <a:pt x="443" y="10"/>
                      <a:pt x="435" y="23"/>
                      <a:pt x="425" y="32"/>
                    </a:cubicBezTo>
                    <a:cubicBezTo>
                      <a:pt x="407" y="47"/>
                      <a:pt x="387" y="57"/>
                      <a:pt x="370" y="75"/>
                    </a:cubicBezTo>
                    <a:cubicBezTo>
                      <a:pt x="351" y="95"/>
                      <a:pt x="333" y="123"/>
                      <a:pt x="311" y="136"/>
                    </a:cubicBezTo>
                    <a:cubicBezTo>
                      <a:pt x="243" y="178"/>
                      <a:pt x="160" y="146"/>
                      <a:pt x="84" y="149"/>
                    </a:cubicBezTo>
                    <a:cubicBezTo>
                      <a:pt x="42" y="166"/>
                      <a:pt x="65" y="159"/>
                      <a:pt x="15" y="167"/>
                    </a:cubicBezTo>
                    <a:cubicBezTo>
                      <a:pt x="10" y="169"/>
                      <a:pt x="0" y="173"/>
                      <a:pt x="0" y="173"/>
                    </a:cubicBezTo>
                  </a:path>
                </a:pathLst>
              </a:custGeom>
              <a:noFill/>
              <a:ln w="19050" cap="flat">
                <a:solidFill>
                  <a:srgbClr val="80808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0" name="Freeform 53">
                <a:extLst>
                  <a:ext uri="{FF2B5EF4-FFF2-40B4-BE49-F238E27FC236}">
                    <a16:creationId xmlns:a16="http://schemas.microsoft.com/office/drawing/2014/main" id="{2BE378E8-7230-E946-AD02-82AC48D5C044}"/>
                  </a:ext>
                </a:extLst>
              </p:cNvPr>
              <p:cNvSpPr>
                <a:spLocks noEditPoints="1"/>
              </p:cNvSpPr>
              <p:nvPr/>
            </p:nvSpPr>
            <p:spPr bwMode="auto">
              <a:xfrm>
                <a:off x="5036185" y="4020173"/>
                <a:ext cx="3767090" cy="1263659"/>
              </a:xfrm>
              <a:custGeom>
                <a:avLst/>
                <a:gdLst>
                  <a:gd name="T0" fmla="*/ 0 w 12925"/>
                  <a:gd name="T1" fmla="*/ 0 h 4332"/>
                  <a:gd name="T2" fmla="*/ 0 w 12925"/>
                  <a:gd name="T3" fmla="*/ 0 h 4332"/>
                  <a:gd name="T4" fmla="*/ 0 w 12925"/>
                  <a:gd name="T5" fmla="*/ 0 h 4332"/>
                  <a:gd name="T6" fmla="*/ 0 w 12925"/>
                  <a:gd name="T7" fmla="*/ 0 h 4332"/>
                  <a:gd name="T8" fmla="*/ 0 w 12925"/>
                  <a:gd name="T9" fmla="*/ 0 h 4332"/>
                  <a:gd name="T10" fmla="*/ 0 w 12925"/>
                  <a:gd name="T11" fmla="*/ 0 h 4332"/>
                  <a:gd name="T12" fmla="*/ 0 w 12925"/>
                  <a:gd name="T13" fmla="*/ 0 h 4332"/>
                  <a:gd name="T14" fmla="*/ 0 w 12925"/>
                  <a:gd name="T15" fmla="*/ 0 h 4332"/>
                  <a:gd name="T16" fmla="*/ 0 w 12925"/>
                  <a:gd name="T17" fmla="*/ 0 h 4332"/>
                  <a:gd name="T18" fmla="*/ 0 w 12925"/>
                  <a:gd name="T19" fmla="*/ 0 h 4332"/>
                  <a:gd name="T20" fmla="*/ 0 w 12925"/>
                  <a:gd name="T21" fmla="*/ 0 h 4332"/>
                  <a:gd name="T22" fmla="*/ 0 w 12925"/>
                  <a:gd name="T23" fmla="*/ 0 h 4332"/>
                  <a:gd name="T24" fmla="*/ 0 w 12925"/>
                  <a:gd name="T25" fmla="*/ 0 h 4332"/>
                  <a:gd name="T26" fmla="*/ 0 w 12925"/>
                  <a:gd name="T27" fmla="*/ 0 h 4332"/>
                  <a:gd name="T28" fmla="*/ 0 w 12925"/>
                  <a:gd name="T29" fmla="*/ 0 h 4332"/>
                  <a:gd name="T30" fmla="*/ 0 w 12925"/>
                  <a:gd name="T31" fmla="*/ 0 h 4332"/>
                  <a:gd name="T32" fmla="*/ 0 w 12925"/>
                  <a:gd name="T33" fmla="*/ 0 h 4332"/>
                  <a:gd name="T34" fmla="*/ 0 w 12925"/>
                  <a:gd name="T35" fmla="*/ 0 h 4332"/>
                  <a:gd name="T36" fmla="*/ 0 w 12925"/>
                  <a:gd name="T37" fmla="*/ 0 h 4332"/>
                  <a:gd name="T38" fmla="*/ 0 w 12925"/>
                  <a:gd name="T39" fmla="*/ 0 h 4332"/>
                  <a:gd name="T40" fmla="*/ 0 w 12925"/>
                  <a:gd name="T41" fmla="*/ 0 h 4332"/>
                  <a:gd name="T42" fmla="*/ 0 w 12925"/>
                  <a:gd name="T43" fmla="*/ 0 h 4332"/>
                  <a:gd name="T44" fmla="*/ 0 w 12925"/>
                  <a:gd name="T45" fmla="*/ 0 h 4332"/>
                  <a:gd name="T46" fmla="*/ 0 w 12925"/>
                  <a:gd name="T47" fmla="*/ 0 h 4332"/>
                  <a:gd name="T48" fmla="*/ 0 w 12925"/>
                  <a:gd name="T49" fmla="*/ 0 h 4332"/>
                  <a:gd name="T50" fmla="*/ 0 w 12925"/>
                  <a:gd name="T51" fmla="*/ 0 h 4332"/>
                  <a:gd name="T52" fmla="*/ 0 w 12925"/>
                  <a:gd name="T53" fmla="*/ 0 h 4332"/>
                  <a:gd name="T54" fmla="*/ 0 w 12925"/>
                  <a:gd name="T55" fmla="*/ 0 h 4332"/>
                  <a:gd name="T56" fmla="*/ 0 w 12925"/>
                  <a:gd name="T57" fmla="*/ 0 h 4332"/>
                  <a:gd name="T58" fmla="*/ 0 w 12925"/>
                  <a:gd name="T59" fmla="*/ 0 h 4332"/>
                  <a:gd name="T60" fmla="*/ 0 w 12925"/>
                  <a:gd name="T61" fmla="*/ 0 h 4332"/>
                  <a:gd name="T62" fmla="*/ 0 w 12925"/>
                  <a:gd name="T63" fmla="*/ 0 h 4332"/>
                  <a:gd name="T64" fmla="*/ 0 w 12925"/>
                  <a:gd name="T65" fmla="*/ 0 h 4332"/>
                  <a:gd name="T66" fmla="*/ 0 w 12925"/>
                  <a:gd name="T67" fmla="*/ 0 h 4332"/>
                  <a:gd name="T68" fmla="*/ 0 w 12925"/>
                  <a:gd name="T69" fmla="*/ 0 h 4332"/>
                  <a:gd name="T70" fmla="*/ 0 w 12925"/>
                  <a:gd name="T71" fmla="*/ 0 h 4332"/>
                  <a:gd name="T72" fmla="*/ 0 w 12925"/>
                  <a:gd name="T73" fmla="*/ 0 h 4332"/>
                  <a:gd name="T74" fmla="*/ 0 w 12925"/>
                  <a:gd name="T75" fmla="*/ 0 h 4332"/>
                  <a:gd name="T76" fmla="*/ 0 w 12925"/>
                  <a:gd name="T77" fmla="*/ 0 h 4332"/>
                  <a:gd name="T78" fmla="*/ 0 w 12925"/>
                  <a:gd name="T79" fmla="*/ 0 h 4332"/>
                  <a:gd name="T80" fmla="*/ 0 w 12925"/>
                  <a:gd name="T81" fmla="*/ 0 h 4332"/>
                  <a:gd name="T82" fmla="*/ 0 w 12925"/>
                  <a:gd name="T83" fmla="*/ 0 h 4332"/>
                  <a:gd name="T84" fmla="*/ 0 w 12925"/>
                  <a:gd name="T85" fmla="*/ 0 h 4332"/>
                  <a:gd name="T86" fmla="*/ 0 w 12925"/>
                  <a:gd name="T87" fmla="*/ 0 h 4332"/>
                  <a:gd name="T88" fmla="*/ 0 w 12925"/>
                  <a:gd name="T89" fmla="*/ 0 h 4332"/>
                  <a:gd name="T90" fmla="*/ 0 w 12925"/>
                  <a:gd name="T91" fmla="*/ 0 h 4332"/>
                  <a:gd name="T92" fmla="*/ 0 w 12925"/>
                  <a:gd name="T93" fmla="*/ 0 h 4332"/>
                  <a:gd name="T94" fmla="*/ 0 w 12925"/>
                  <a:gd name="T95" fmla="*/ 0 h 4332"/>
                  <a:gd name="T96" fmla="*/ 0 w 12925"/>
                  <a:gd name="T97" fmla="*/ 0 h 4332"/>
                  <a:gd name="T98" fmla="*/ 0 w 12925"/>
                  <a:gd name="T99" fmla="*/ 0 h 4332"/>
                  <a:gd name="T100" fmla="*/ 0 w 12925"/>
                  <a:gd name="T101" fmla="*/ 0 h 4332"/>
                  <a:gd name="T102" fmla="*/ 0 w 12925"/>
                  <a:gd name="T103" fmla="*/ 0 h 4332"/>
                  <a:gd name="T104" fmla="*/ 0 w 12925"/>
                  <a:gd name="T105" fmla="*/ 0 h 4332"/>
                  <a:gd name="T106" fmla="*/ 0 w 12925"/>
                  <a:gd name="T107" fmla="*/ 0 h 4332"/>
                  <a:gd name="T108" fmla="*/ 0 w 12925"/>
                  <a:gd name="T109" fmla="*/ 0 h 4332"/>
                  <a:gd name="T110" fmla="*/ 0 w 12925"/>
                  <a:gd name="T111" fmla="*/ 0 h 4332"/>
                  <a:gd name="T112" fmla="*/ 0 w 12925"/>
                  <a:gd name="T113" fmla="*/ 0 h 4332"/>
                  <a:gd name="T114" fmla="*/ 0 w 12925"/>
                  <a:gd name="T115" fmla="*/ 0 h 433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2925" h="4332">
                    <a:moveTo>
                      <a:pt x="212" y="4075"/>
                    </a:moveTo>
                    <a:lnTo>
                      <a:pt x="424" y="3951"/>
                    </a:lnTo>
                    <a:lnTo>
                      <a:pt x="470" y="3928"/>
                    </a:lnTo>
                    <a:lnTo>
                      <a:pt x="517" y="3910"/>
                    </a:lnTo>
                    <a:lnTo>
                      <a:pt x="568" y="3898"/>
                    </a:lnTo>
                    <a:lnTo>
                      <a:pt x="885" y="3848"/>
                    </a:lnTo>
                    <a:lnTo>
                      <a:pt x="1197" y="3795"/>
                    </a:lnTo>
                    <a:lnTo>
                      <a:pt x="1265" y="3780"/>
                    </a:lnTo>
                    <a:lnTo>
                      <a:pt x="1334" y="3764"/>
                    </a:lnTo>
                    <a:lnTo>
                      <a:pt x="1471" y="3725"/>
                    </a:lnTo>
                    <a:lnTo>
                      <a:pt x="1609" y="3686"/>
                    </a:lnTo>
                    <a:lnTo>
                      <a:pt x="1680" y="3669"/>
                    </a:lnTo>
                    <a:lnTo>
                      <a:pt x="1753" y="3655"/>
                    </a:lnTo>
                    <a:lnTo>
                      <a:pt x="2133" y="3584"/>
                    </a:lnTo>
                    <a:lnTo>
                      <a:pt x="2507" y="3505"/>
                    </a:lnTo>
                    <a:lnTo>
                      <a:pt x="2692" y="3462"/>
                    </a:lnTo>
                    <a:lnTo>
                      <a:pt x="2877" y="3415"/>
                    </a:lnTo>
                    <a:lnTo>
                      <a:pt x="3061" y="3364"/>
                    </a:lnTo>
                    <a:lnTo>
                      <a:pt x="3246" y="3309"/>
                    </a:lnTo>
                    <a:lnTo>
                      <a:pt x="3237" y="3313"/>
                    </a:lnTo>
                    <a:lnTo>
                      <a:pt x="3481" y="3147"/>
                    </a:lnTo>
                    <a:lnTo>
                      <a:pt x="3723" y="2980"/>
                    </a:lnTo>
                    <a:lnTo>
                      <a:pt x="3966" y="2814"/>
                    </a:lnTo>
                    <a:lnTo>
                      <a:pt x="4211" y="2650"/>
                    </a:lnTo>
                    <a:lnTo>
                      <a:pt x="4277" y="2605"/>
                    </a:lnTo>
                    <a:lnTo>
                      <a:pt x="4341" y="2560"/>
                    </a:lnTo>
                    <a:lnTo>
                      <a:pt x="4404" y="2515"/>
                    </a:lnTo>
                    <a:lnTo>
                      <a:pt x="4470" y="2472"/>
                    </a:lnTo>
                    <a:lnTo>
                      <a:pt x="4539" y="2434"/>
                    </a:lnTo>
                    <a:lnTo>
                      <a:pt x="4613" y="2402"/>
                    </a:lnTo>
                    <a:lnTo>
                      <a:pt x="4694" y="2379"/>
                    </a:lnTo>
                    <a:lnTo>
                      <a:pt x="4738" y="2372"/>
                    </a:lnTo>
                    <a:lnTo>
                      <a:pt x="4783" y="2367"/>
                    </a:lnTo>
                    <a:lnTo>
                      <a:pt x="5045" y="2355"/>
                    </a:lnTo>
                    <a:lnTo>
                      <a:pt x="5307" y="2347"/>
                    </a:lnTo>
                    <a:lnTo>
                      <a:pt x="5829" y="2334"/>
                    </a:lnTo>
                    <a:lnTo>
                      <a:pt x="5823" y="2335"/>
                    </a:lnTo>
                    <a:lnTo>
                      <a:pt x="5927" y="2311"/>
                    </a:lnTo>
                    <a:lnTo>
                      <a:pt x="6026" y="2287"/>
                    </a:lnTo>
                    <a:lnTo>
                      <a:pt x="6221" y="2237"/>
                    </a:lnTo>
                    <a:lnTo>
                      <a:pt x="6416" y="2191"/>
                    </a:lnTo>
                    <a:lnTo>
                      <a:pt x="6519" y="2173"/>
                    </a:lnTo>
                    <a:lnTo>
                      <a:pt x="6626" y="2157"/>
                    </a:lnTo>
                    <a:lnTo>
                      <a:pt x="6615" y="2161"/>
                    </a:lnTo>
                    <a:lnTo>
                      <a:pt x="6713" y="2110"/>
                    </a:lnTo>
                    <a:lnTo>
                      <a:pt x="6801" y="2059"/>
                    </a:lnTo>
                    <a:lnTo>
                      <a:pt x="6840" y="2031"/>
                    </a:lnTo>
                    <a:lnTo>
                      <a:pt x="6879" y="2000"/>
                    </a:lnTo>
                    <a:lnTo>
                      <a:pt x="6916" y="1965"/>
                    </a:lnTo>
                    <a:lnTo>
                      <a:pt x="6952" y="1925"/>
                    </a:lnTo>
                    <a:lnTo>
                      <a:pt x="6991" y="1877"/>
                    </a:lnTo>
                    <a:lnTo>
                      <a:pt x="7028" y="1826"/>
                    </a:lnTo>
                    <a:lnTo>
                      <a:pt x="7066" y="1774"/>
                    </a:lnTo>
                    <a:lnTo>
                      <a:pt x="7106" y="1723"/>
                    </a:lnTo>
                    <a:lnTo>
                      <a:pt x="7149" y="1675"/>
                    </a:lnTo>
                    <a:lnTo>
                      <a:pt x="7197" y="1633"/>
                    </a:lnTo>
                    <a:cubicBezTo>
                      <a:pt x="7198" y="1632"/>
                      <a:pt x="7199" y="1630"/>
                      <a:pt x="7201" y="1629"/>
                    </a:cubicBezTo>
                    <a:lnTo>
                      <a:pt x="7252" y="1596"/>
                    </a:lnTo>
                    <a:cubicBezTo>
                      <a:pt x="7254" y="1595"/>
                      <a:pt x="7255" y="1594"/>
                      <a:pt x="7257" y="1594"/>
                    </a:cubicBezTo>
                    <a:lnTo>
                      <a:pt x="7315" y="1570"/>
                    </a:lnTo>
                    <a:lnTo>
                      <a:pt x="7300" y="1581"/>
                    </a:lnTo>
                    <a:lnTo>
                      <a:pt x="7331" y="1538"/>
                    </a:lnTo>
                    <a:lnTo>
                      <a:pt x="7363" y="1497"/>
                    </a:lnTo>
                    <a:lnTo>
                      <a:pt x="7396" y="1460"/>
                    </a:lnTo>
                    <a:lnTo>
                      <a:pt x="7431" y="1426"/>
                    </a:lnTo>
                    <a:lnTo>
                      <a:pt x="7503" y="1362"/>
                    </a:lnTo>
                    <a:lnTo>
                      <a:pt x="7583" y="1295"/>
                    </a:lnTo>
                    <a:lnTo>
                      <a:pt x="7636" y="1247"/>
                    </a:lnTo>
                    <a:lnTo>
                      <a:pt x="7683" y="1195"/>
                    </a:lnTo>
                    <a:lnTo>
                      <a:pt x="7680" y="1199"/>
                    </a:lnTo>
                    <a:lnTo>
                      <a:pt x="7698" y="1172"/>
                    </a:lnTo>
                    <a:lnTo>
                      <a:pt x="7712" y="1147"/>
                    </a:lnTo>
                    <a:lnTo>
                      <a:pt x="7729" y="1119"/>
                    </a:lnTo>
                    <a:cubicBezTo>
                      <a:pt x="7730" y="1117"/>
                      <a:pt x="7731" y="1116"/>
                      <a:pt x="7733" y="1114"/>
                    </a:cubicBezTo>
                    <a:lnTo>
                      <a:pt x="7753" y="1092"/>
                    </a:lnTo>
                    <a:cubicBezTo>
                      <a:pt x="7754" y="1091"/>
                      <a:pt x="7755" y="1089"/>
                      <a:pt x="7756" y="1088"/>
                    </a:cubicBezTo>
                    <a:lnTo>
                      <a:pt x="7801" y="1051"/>
                    </a:lnTo>
                    <a:lnTo>
                      <a:pt x="7848" y="1017"/>
                    </a:lnTo>
                    <a:lnTo>
                      <a:pt x="7895" y="986"/>
                    </a:lnTo>
                    <a:lnTo>
                      <a:pt x="7943" y="959"/>
                    </a:lnTo>
                    <a:lnTo>
                      <a:pt x="7991" y="936"/>
                    </a:lnTo>
                    <a:lnTo>
                      <a:pt x="8040" y="915"/>
                    </a:lnTo>
                    <a:lnTo>
                      <a:pt x="8137" y="883"/>
                    </a:lnTo>
                    <a:lnTo>
                      <a:pt x="8238" y="861"/>
                    </a:lnTo>
                    <a:lnTo>
                      <a:pt x="8340" y="849"/>
                    </a:lnTo>
                    <a:lnTo>
                      <a:pt x="8444" y="844"/>
                    </a:lnTo>
                    <a:lnTo>
                      <a:pt x="8550" y="845"/>
                    </a:lnTo>
                    <a:lnTo>
                      <a:pt x="8658" y="851"/>
                    </a:lnTo>
                    <a:lnTo>
                      <a:pt x="8768" y="861"/>
                    </a:lnTo>
                    <a:lnTo>
                      <a:pt x="8881" y="872"/>
                    </a:lnTo>
                    <a:lnTo>
                      <a:pt x="8995" y="883"/>
                    </a:lnTo>
                    <a:lnTo>
                      <a:pt x="9114" y="894"/>
                    </a:lnTo>
                    <a:lnTo>
                      <a:pt x="9234" y="903"/>
                    </a:lnTo>
                    <a:lnTo>
                      <a:pt x="9358" y="907"/>
                    </a:lnTo>
                    <a:lnTo>
                      <a:pt x="9484" y="907"/>
                    </a:lnTo>
                    <a:lnTo>
                      <a:pt x="9629" y="897"/>
                    </a:lnTo>
                    <a:lnTo>
                      <a:pt x="9768" y="886"/>
                    </a:lnTo>
                    <a:lnTo>
                      <a:pt x="9902" y="873"/>
                    </a:lnTo>
                    <a:lnTo>
                      <a:pt x="10031" y="856"/>
                    </a:lnTo>
                    <a:lnTo>
                      <a:pt x="10159" y="835"/>
                    </a:lnTo>
                    <a:lnTo>
                      <a:pt x="10287" y="809"/>
                    </a:lnTo>
                    <a:lnTo>
                      <a:pt x="10417" y="776"/>
                    </a:lnTo>
                    <a:lnTo>
                      <a:pt x="10552" y="736"/>
                    </a:lnTo>
                    <a:lnTo>
                      <a:pt x="10601" y="717"/>
                    </a:lnTo>
                    <a:lnTo>
                      <a:pt x="10652" y="695"/>
                    </a:lnTo>
                    <a:lnTo>
                      <a:pt x="10756" y="646"/>
                    </a:lnTo>
                    <a:lnTo>
                      <a:pt x="10861" y="598"/>
                    </a:lnTo>
                    <a:lnTo>
                      <a:pt x="10914" y="577"/>
                    </a:lnTo>
                    <a:lnTo>
                      <a:pt x="10968" y="559"/>
                    </a:lnTo>
                    <a:lnTo>
                      <a:pt x="11030" y="542"/>
                    </a:lnTo>
                    <a:lnTo>
                      <a:pt x="11092" y="528"/>
                    </a:lnTo>
                    <a:lnTo>
                      <a:pt x="11215" y="505"/>
                    </a:lnTo>
                    <a:lnTo>
                      <a:pt x="11338" y="482"/>
                    </a:lnTo>
                    <a:lnTo>
                      <a:pt x="11458" y="455"/>
                    </a:lnTo>
                    <a:lnTo>
                      <a:pt x="11499" y="443"/>
                    </a:lnTo>
                    <a:lnTo>
                      <a:pt x="11541" y="428"/>
                    </a:lnTo>
                    <a:lnTo>
                      <a:pt x="11627" y="397"/>
                    </a:lnTo>
                    <a:lnTo>
                      <a:pt x="11716" y="368"/>
                    </a:lnTo>
                    <a:lnTo>
                      <a:pt x="11763" y="357"/>
                    </a:lnTo>
                    <a:lnTo>
                      <a:pt x="11811" y="351"/>
                    </a:lnTo>
                    <a:lnTo>
                      <a:pt x="11969" y="338"/>
                    </a:lnTo>
                    <a:lnTo>
                      <a:pt x="12127" y="330"/>
                    </a:lnTo>
                    <a:lnTo>
                      <a:pt x="12283" y="323"/>
                    </a:lnTo>
                    <a:lnTo>
                      <a:pt x="12440" y="314"/>
                    </a:lnTo>
                    <a:lnTo>
                      <a:pt x="12431" y="316"/>
                    </a:lnTo>
                    <a:lnTo>
                      <a:pt x="12445" y="311"/>
                    </a:lnTo>
                    <a:lnTo>
                      <a:pt x="12466" y="305"/>
                    </a:lnTo>
                    <a:lnTo>
                      <a:pt x="12492" y="297"/>
                    </a:lnTo>
                    <a:lnTo>
                      <a:pt x="12524" y="288"/>
                    </a:lnTo>
                    <a:lnTo>
                      <a:pt x="12559" y="278"/>
                    </a:lnTo>
                    <a:lnTo>
                      <a:pt x="12597" y="266"/>
                    </a:lnTo>
                    <a:lnTo>
                      <a:pt x="12677" y="243"/>
                    </a:lnTo>
                    <a:lnTo>
                      <a:pt x="12753" y="221"/>
                    </a:lnTo>
                    <a:lnTo>
                      <a:pt x="12788" y="210"/>
                    </a:lnTo>
                    <a:lnTo>
                      <a:pt x="12819" y="201"/>
                    </a:lnTo>
                    <a:lnTo>
                      <a:pt x="12845" y="193"/>
                    </a:lnTo>
                    <a:lnTo>
                      <a:pt x="12863" y="186"/>
                    </a:lnTo>
                    <a:lnTo>
                      <a:pt x="12877" y="181"/>
                    </a:lnTo>
                    <a:lnTo>
                      <a:pt x="12871" y="184"/>
                    </a:lnTo>
                    <a:lnTo>
                      <a:pt x="12876" y="181"/>
                    </a:lnTo>
                    <a:lnTo>
                      <a:pt x="12859" y="210"/>
                    </a:lnTo>
                    <a:lnTo>
                      <a:pt x="12859" y="0"/>
                    </a:lnTo>
                    <a:lnTo>
                      <a:pt x="12925" y="0"/>
                    </a:lnTo>
                    <a:lnTo>
                      <a:pt x="12925" y="210"/>
                    </a:lnTo>
                    <a:cubicBezTo>
                      <a:pt x="12925" y="223"/>
                      <a:pt x="12919" y="234"/>
                      <a:pt x="12908" y="240"/>
                    </a:cubicBezTo>
                    <a:lnTo>
                      <a:pt x="12904" y="242"/>
                    </a:lnTo>
                    <a:cubicBezTo>
                      <a:pt x="12902" y="243"/>
                      <a:pt x="12900" y="244"/>
                      <a:pt x="12898" y="244"/>
                    </a:cubicBezTo>
                    <a:lnTo>
                      <a:pt x="12886" y="249"/>
                    </a:lnTo>
                    <a:lnTo>
                      <a:pt x="12865" y="256"/>
                    </a:lnTo>
                    <a:lnTo>
                      <a:pt x="12838" y="264"/>
                    </a:lnTo>
                    <a:lnTo>
                      <a:pt x="12807" y="274"/>
                    </a:lnTo>
                    <a:lnTo>
                      <a:pt x="12773" y="284"/>
                    </a:lnTo>
                    <a:lnTo>
                      <a:pt x="12695" y="307"/>
                    </a:lnTo>
                    <a:lnTo>
                      <a:pt x="12616" y="330"/>
                    </a:lnTo>
                    <a:lnTo>
                      <a:pt x="12578" y="341"/>
                    </a:lnTo>
                    <a:lnTo>
                      <a:pt x="12543" y="352"/>
                    </a:lnTo>
                    <a:lnTo>
                      <a:pt x="12512" y="361"/>
                    </a:lnTo>
                    <a:lnTo>
                      <a:pt x="12485" y="369"/>
                    </a:lnTo>
                    <a:lnTo>
                      <a:pt x="12466" y="375"/>
                    </a:lnTo>
                    <a:lnTo>
                      <a:pt x="12453" y="379"/>
                    </a:lnTo>
                    <a:cubicBezTo>
                      <a:pt x="12450" y="380"/>
                      <a:pt x="12447" y="381"/>
                      <a:pt x="12444" y="381"/>
                    </a:cubicBezTo>
                    <a:lnTo>
                      <a:pt x="12286" y="389"/>
                    </a:lnTo>
                    <a:lnTo>
                      <a:pt x="12130" y="396"/>
                    </a:lnTo>
                    <a:lnTo>
                      <a:pt x="11975" y="405"/>
                    </a:lnTo>
                    <a:lnTo>
                      <a:pt x="11819" y="417"/>
                    </a:lnTo>
                    <a:lnTo>
                      <a:pt x="11778" y="422"/>
                    </a:lnTo>
                    <a:lnTo>
                      <a:pt x="11736" y="432"/>
                    </a:lnTo>
                    <a:lnTo>
                      <a:pt x="11650" y="460"/>
                    </a:lnTo>
                    <a:lnTo>
                      <a:pt x="11563" y="491"/>
                    </a:lnTo>
                    <a:lnTo>
                      <a:pt x="11518" y="507"/>
                    </a:lnTo>
                    <a:lnTo>
                      <a:pt x="11472" y="520"/>
                    </a:lnTo>
                    <a:lnTo>
                      <a:pt x="11350" y="548"/>
                    </a:lnTo>
                    <a:lnTo>
                      <a:pt x="11228" y="570"/>
                    </a:lnTo>
                    <a:lnTo>
                      <a:pt x="11107" y="594"/>
                    </a:lnTo>
                    <a:lnTo>
                      <a:pt x="11047" y="607"/>
                    </a:lnTo>
                    <a:lnTo>
                      <a:pt x="10988" y="622"/>
                    </a:lnTo>
                    <a:lnTo>
                      <a:pt x="10939" y="638"/>
                    </a:lnTo>
                    <a:lnTo>
                      <a:pt x="10888" y="659"/>
                    </a:lnTo>
                    <a:lnTo>
                      <a:pt x="10784" y="707"/>
                    </a:lnTo>
                    <a:lnTo>
                      <a:pt x="10678" y="756"/>
                    </a:lnTo>
                    <a:lnTo>
                      <a:pt x="10625" y="779"/>
                    </a:lnTo>
                    <a:lnTo>
                      <a:pt x="10571" y="799"/>
                    </a:lnTo>
                    <a:lnTo>
                      <a:pt x="10434" y="841"/>
                    </a:lnTo>
                    <a:lnTo>
                      <a:pt x="10301" y="874"/>
                    </a:lnTo>
                    <a:lnTo>
                      <a:pt x="10170" y="901"/>
                    </a:lnTo>
                    <a:lnTo>
                      <a:pt x="10040" y="922"/>
                    </a:lnTo>
                    <a:lnTo>
                      <a:pt x="9908" y="939"/>
                    </a:lnTo>
                    <a:lnTo>
                      <a:pt x="9774" y="952"/>
                    </a:lnTo>
                    <a:lnTo>
                      <a:pt x="9634" y="964"/>
                    </a:lnTo>
                    <a:lnTo>
                      <a:pt x="9484" y="974"/>
                    </a:lnTo>
                    <a:lnTo>
                      <a:pt x="9355" y="974"/>
                    </a:lnTo>
                    <a:lnTo>
                      <a:pt x="9229" y="969"/>
                    </a:lnTo>
                    <a:lnTo>
                      <a:pt x="9107" y="961"/>
                    </a:lnTo>
                    <a:lnTo>
                      <a:pt x="8989" y="950"/>
                    </a:lnTo>
                    <a:lnTo>
                      <a:pt x="8874" y="938"/>
                    </a:lnTo>
                    <a:lnTo>
                      <a:pt x="8763" y="927"/>
                    </a:lnTo>
                    <a:lnTo>
                      <a:pt x="8654" y="918"/>
                    </a:lnTo>
                    <a:lnTo>
                      <a:pt x="8549" y="912"/>
                    </a:lnTo>
                    <a:lnTo>
                      <a:pt x="8447" y="910"/>
                    </a:lnTo>
                    <a:lnTo>
                      <a:pt x="8348" y="915"/>
                    </a:lnTo>
                    <a:lnTo>
                      <a:pt x="8252" y="927"/>
                    </a:lnTo>
                    <a:lnTo>
                      <a:pt x="8158" y="947"/>
                    </a:lnTo>
                    <a:lnTo>
                      <a:pt x="8065" y="977"/>
                    </a:lnTo>
                    <a:lnTo>
                      <a:pt x="8020" y="995"/>
                    </a:lnTo>
                    <a:lnTo>
                      <a:pt x="7975" y="1017"/>
                    </a:lnTo>
                    <a:lnTo>
                      <a:pt x="7931" y="1042"/>
                    </a:lnTo>
                    <a:lnTo>
                      <a:pt x="7887" y="1071"/>
                    </a:lnTo>
                    <a:lnTo>
                      <a:pt x="7844" y="1103"/>
                    </a:lnTo>
                    <a:lnTo>
                      <a:pt x="7799" y="1140"/>
                    </a:lnTo>
                    <a:lnTo>
                      <a:pt x="7802" y="1136"/>
                    </a:lnTo>
                    <a:lnTo>
                      <a:pt x="7782" y="1159"/>
                    </a:lnTo>
                    <a:lnTo>
                      <a:pt x="7786" y="1154"/>
                    </a:lnTo>
                    <a:lnTo>
                      <a:pt x="7770" y="1179"/>
                    </a:lnTo>
                    <a:lnTo>
                      <a:pt x="7753" y="1210"/>
                    </a:lnTo>
                    <a:lnTo>
                      <a:pt x="7735" y="1236"/>
                    </a:lnTo>
                    <a:cubicBezTo>
                      <a:pt x="7734" y="1238"/>
                      <a:pt x="7733" y="1239"/>
                      <a:pt x="7732" y="1240"/>
                    </a:cubicBezTo>
                    <a:lnTo>
                      <a:pt x="7680" y="1296"/>
                    </a:lnTo>
                    <a:lnTo>
                      <a:pt x="7625" y="1346"/>
                    </a:lnTo>
                    <a:lnTo>
                      <a:pt x="7548" y="1411"/>
                    </a:lnTo>
                    <a:lnTo>
                      <a:pt x="7478" y="1473"/>
                    </a:lnTo>
                    <a:lnTo>
                      <a:pt x="7446" y="1505"/>
                    </a:lnTo>
                    <a:lnTo>
                      <a:pt x="7415" y="1539"/>
                    </a:lnTo>
                    <a:lnTo>
                      <a:pt x="7385" y="1576"/>
                    </a:lnTo>
                    <a:lnTo>
                      <a:pt x="7355" y="1620"/>
                    </a:lnTo>
                    <a:cubicBezTo>
                      <a:pt x="7351" y="1625"/>
                      <a:pt x="7346" y="1629"/>
                      <a:pt x="7340" y="1631"/>
                    </a:cubicBezTo>
                    <a:lnTo>
                      <a:pt x="7283" y="1655"/>
                    </a:lnTo>
                    <a:lnTo>
                      <a:pt x="7288" y="1652"/>
                    </a:lnTo>
                    <a:lnTo>
                      <a:pt x="7237" y="1685"/>
                    </a:lnTo>
                    <a:lnTo>
                      <a:pt x="7241" y="1682"/>
                    </a:lnTo>
                    <a:lnTo>
                      <a:pt x="7199" y="1720"/>
                    </a:lnTo>
                    <a:lnTo>
                      <a:pt x="7158" y="1764"/>
                    </a:lnTo>
                    <a:lnTo>
                      <a:pt x="7120" y="1814"/>
                    </a:lnTo>
                    <a:lnTo>
                      <a:pt x="7082" y="1865"/>
                    </a:lnTo>
                    <a:lnTo>
                      <a:pt x="7043" y="1918"/>
                    </a:lnTo>
                    <a:lnTo>
                      <a:pt x="7002" y="1970"/>
                    </a:lnTo>
                    <a:lnTo>
                      <a:pt x="6962" y="2014"/>
                    </a:lnTo>
                    <a:lnTo>
                      <a:pt x="6921" y="2053"/>
                    </a:lnTo>
                    <a:lnTo>
                      <a:pt x="6879" y="2086"/>
                    </a:lnTo>
                    <a:lnTo>
                      <a:pt x="6834" y="2117"/>
                    </a:lnTo>
                    <a:lnTo>
                      <a:pt x="6743" y="2170"/>
                    </a:lnTo>
                    <a:lnTo>
                      <a:pt x="6646" y="2220"/>
                    </a:lnTo>
                    <a:cubicBezTo>
                      <a:pt x="6642" y="2222"/>
                      <a:pt x="6639" y="2223"/>
                      <a:pt x="6635" y="2223"/>
                    </a:cubicBezTo>
                    <a:lnTo>
                      <a:pt x="6531" y="2238"/>
                    </a:lnTo>
                    <a:lnTo>
                      <a:pt x="6431" y="2256"/>
                    </a:lnTo>
                    <a:lnTo>
                      <a:pt x="6237" y="2301"/>
                    </a:lnTo>
                    <a:lnTo>
                      <a:pt x="6043" y="2351"/>
                    </a:lnTo>
                    <a:lnTo>
                      <a:pt x="5941" y="2376"/>
                    </a:lnTo>
                    <a:lnTo>
                      <a:pt x="5837" y="2400"/>
                    </a:lnTo>
                    <a:cubicBezTo>
                      <a:pt x="5835" y="2400"/>
                      <a:pt x="5833" y="2401"/>
                      <a:pt x="5831" y="2401"/>
                    </a:cubicBezTo>
                    <a:lnTo>
                      <a:pt x="5309" y="2414"/>
                    </a:lnTo>
                    <a:lnTo>
                      <a:pt x="5049" y="2422"/>
                    </a:lnTo>
                    <a:lnTo>
                      <a:pt x="4790" y="2434"/>
                    </a:lnTo>
                    <a:lnTo>
                      <a:pt x="4749" y="2437"/>
                    </a:lnTo>
                    <a:lnTo>
                      <a:pt x="4712" y="2444"/>
                    </a:lnTo>
                    <a:lnTo>
                      <a:pt x="4639" y="2464"/>
                    </a:lnTo>
                    <a:lnTo>
                      <a:pt x="4571" y="2492"/>
                    </a:lnTo>
                    <a:lnTo>
                      <a:pt x="4506" y="2528"/>
                    </a:lnTo>
                    <a:lnTo>
                      <a:pt x="4443" y="2569"/>
                    </a:lnTo>
                    <a:lnTo>
                      <a:pt x="4379" y="2614"/>
                    </a:lnTo>
                    <a:lnTo>
                      <a:pt x="4315" y="2660"/>
                    </a:lnTo>
                    <a:lnTo>
                      <a:pt x="4248" y="2705"/>
                    </a:lnTo>
                    <a:lnTo>
                      <a:pt x="4003" y="2869"/>
                    </a:lnTo>
                    <a:lnTo>
                      <a:pt x="3760" y="3035"/>
                    </a:lnTo>
                    <a:lnTo>
                      <a:pt x="3518" y="3202"/>
                    </a:lnTo>
                    <a:lnTo>
                      <a:pt x="3275" y="3368"/>
                    </a:lnTo>
                    <a:cubicBezTo>
                      <a:pt x="3272" y="3370"/>
                      <a:pt x="3269" y="3371"/>
                      <a:pt x="3265" y="3372"/>
                    </a:cubicBezTo>
                    <a:lnTo>
                      <a:pt x="3079" y="3428"/>
                    </a:lnTo>
                    <a:lnTo>
                      <a:pt x="2893" y="3479"/>
                    </a:lnTo>
                    <a:lnTo>
                      <a:pt x="2707" y="3526"/>
                    </a:lnTo>
                    <a:lnTo>
                      <a:pt x="2521" y="3571"/>
                    </a:lnTo>
                    <a:lnTo>
                      <a:pt x="2146" y="3650"/>
                    </a:lnTo>
                    <a:lnTo>
                      <a:pt x="1765" y="3720"/>
                    </a:lnTo>
                    <a:lnTo>
                      <a:pt x="1696" y="3734"/>
                    </a:lnTo>
                    <a:lnTo>
                      <a:pt x="1627" y="3751"/>
                    </a:lnTo>
                    <a:lnTo>
                      <a:pt x="1488" y="3790"/>
                    </a:lnTo>
                    <a:lnTo>
                      <a:pt x="1349" y="3828"/>
                    </a:lnTo>
                    <a:lnTo>
                      <a:pt x="1279" y="3846"/>
                    </a:lnTo>
                    <a:lnTo>
                      <a:pt x="1208" y="3860"/>
                    </a:lnTo>
                    <a:lnTo>
                      <a:pt x="895" y="3913"/>
                    </a:lnTo>
                    <a:lnTo>
                      <a:pt x="583" y="3963"/>
                    </a:lnTo>
                    <a:lnTo>
                      <a:pt x="541" y="3973"/>
                    </a:lnTo>
                    <a:lnTo>
                      <a:pt x="499" y="3988"/>
                    </a:lnTo>
                    <a:lnTo>
                      <a:pt x="458" y="4008"/>
                    </a:lnTo>
                    <a:lnTo>
                      <a:pt x="245" y="4133"/>
                    </a:lnTo>
                    <a:lnTo>
                      <a:pt x="212" y="4075"/>
                    </a:lnTo>
                    <a:close/>
                    <a:moveTo>
                      <a:pt x="330" y="4276"/>
                    </a:moveTo>
                    <a:cubicBezTo>
                      <a:pt x="235" y="4332"/>
                      <a:pt x="112" y="4301"/>
                      <a:pt x="56" y="4206"/>
                    </a:cubicBezTo>
                    <a:cubicBezTo>
                      <a:pt x="0" y="4111"/>
                      <a:pt x="32" y="3988"/>
                      <a:pt x="127" y="3932"/>
                    </a:cubicBezTo>
                    <a:cubicBezTo>
                      <a:pt x="222" y="3876"/>
                      <a:pt x="344" y="3907"/>
                      <a:pt x="401" y="4002"/>
                    </a:cubicBezTo>
                    <a:cubicBezTo>
                      <a:pt x="457" y="4097"/>
                      <a:pt x="425" y="4220"/>
                      <a:pt x="330" y="4276"/>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31" name="Freeform 54">
                <a:extLst>
                  <a:ext uri="{FF2B5EF4-FFF2-40B4-BE49-F238E27FC236}">
                    <a16:creationId xmlns:a16="http://schemas.microsoft.com/office/drawing/2014/main" id="{ECCFBF2F-04C2-DD48-91CC-89E167639B38}"/>
                  </a:ext>
                </a:extLst>
              </p:cNvPr>
              <p:cNvSpPr>
                <a:spLocks noEditPoints="1"/>
              </p:cNvSpPr>
              <p:nvPr/>
            </p:nvSpPr>
            <p:spPr bwMode="auto">
              <a:xfrm>
                <a:off x="5982323" y="4434513"/>
                <a:ext cx="2832065" cy="847731"/>
              </a:xfrm>
              <a:custGeom>
                <a:avLst/>
                <a:gdLst>
                  <a:gd name="T0" fmla="*/ 0 w 9717"/>
                  <a:gd name="T1" fmla="*/ 0 h 2907"/>
                  <a:gd name="T2" fmla="*/ 0 w 9717"/>
                  <a:gd name="T3" fmla="*/ 0 h 2907"/>
                  <a:gd name="T4" fmla="*/ 0 w 9717"/>
                  <a:gd name="T5" fmla="*/ 0 h 2907"/>
                  <a:gd name="T6" fmla="*/ 0 w 9717"/>
                  <a:gd name="T7" fmla="*/ 0 h 2907"/>
                  <a:gd name="T8" fmla="*/ 0 w 9717"/>
                  <a:gd name="T9" fmla="*/ 0 h 2907"/>
                  <a:gd name="T10" fmla="*/ 0 w 9717"/>
                  <a:gd name="T11" fmla="*/ 0 h 2907"/>
                  <a:gd name="T12" fmla="*/ 0 w 9717"/>
                  <a:gd name="T13" fmla="*/ 0 h 2907"/>
                  <a:gd name="T14" fmla="*/ 0 w 9717"/>
                  <a:gd name="T15" fmla="*/ 0 h 2907"/>
                  <a:gd name="T16" fmla="*/ 0 w 9717"/>
                  <a:gd name="T17" fmla="*/ 0 h 2907"/>
                  <a:gd name="T18" fmla="*/ 0 w 9717"/>
                  <a:gd name="T19" fmla="*/ 0 h 2907"/>
                  <a:gd name="T20" fmla="*/ 0 w 9717"/>
                  <a:gd name="T21" fmla="*/ 0 h 2907"/>
                  <a:gd name="T22" fmla="*/ 0 w 9717"/>
                  <a:gd name="T23" fmla="*/ 0 h 2907"/>
                  <a:gd name="T24" fmla="*/ 0 w 9717"/>
                  <a:gd name="T25" fmla="*/ 0 h 2907"/>
                  <a:gd name="T26" fmla="*/ 0 w 9717"/>
                  <a:gd name="T27" fmla="*/ 0 h 2907"/>
                  <a:gd name="T28" fmla="*/ 0 w 9717"/>
                  <a:gd name="T29" fmla="*/ 0 h 2907"/>
                  <a:gd name="T30" fmla="*/ 0 w 9717"/>
                  <a:gd name="T31" fmla="*/ 0 h 2907"/>
                  <a:gd name="T32" fmla="*/ 0 w 9717"/>
                  <a:gd name="T33" fmla="*/ 0 h 2907"/>
                  <a:gd name="T34" fmla="*/ 0 w 9717"/>
                  <a:gd name="T35" fmla="*/ 0 h 2907"/>
                  <a:gd name="T36" fmla="*/ 0 w 9717"/>
                  <a:gd name="T37" fmla="*/ 0 h 2907"/>
                  <a:gd name="T38" fmla="*/ 0 w 9717"/>
                  <a:gd name="T39" fmla="*/ 0 h 2907"/>
                  <a:gd name="T40" fmla="*/ 0 w 9717"/>
                  <a:gd name="T41" fmla="*/ 0 h 2907"/>
                  <a:gd name="T42" fmla="*/ 0 w 9717"/>
                  <a:gd name="T43" fmla="*/ 0 h 2907"/>
                  <a:gd name="T44" fmla="*/ 0 w 9717"/>
                  <a:gd name="T45" fmla="*/ 0 h 2907"/>
                  <a:gd name="T46" fmla="*/ 0 w 9717"/>
                  <a:gd name="T47" fmla="*/ 0 h 2907"/>
                  <a:gd name="T48" fmla="*/ 0 w 9717"/>
                  <a:gd name="T49" fmla="*/ 0 h 2907"/>
                  <a:gd name="T50" fmla="*/ 0 w 9717"/>
                  <a:gd name="T51" fmla="*/ 0 h 2907"/>
                  <a:gd name="T52" fmla="*/ 0 w 9717"/>
                  <a:gd name="T53" fmla="*/ 0 h 2907"/>
                  <a:gd name="T54" fmla="*/ 0 w 9717"/>
                  <a:gd name="T55" fmla="*/ 0 h 2907"/>
                  <a:gd name="T56" fmla="*/ 0 w 9717"/>
                  <a:gd name="T57" fmla="*/ 0 h 2907"/>
                  <a:gd name="T58" fmla="*/ 0 w 9717"/>
                  <a:gd name="T59" fmla="*/ 0 h 2907"/>
                  <a:gd name="T60" fmla="*/ 0 w 9717"/>
                  <a:gd name="T61" fmla="*/ 0 h 2907"/>
                  <a:gd name="T62" fmla="*/ 0 w 9717"/>
                  <a:gd name="T63" fmla="*/ 0 h 2907"/>
                  <a:gd name="T64" fmla="*/ 0 w 9717"/>
                  <a:gd name="T65" fmla="*/ 0 h 2907"/>
                  <a:gd name="T66" fmla="*/ 0 w 9717"/>
                  <a:gd name="T67" fmla="*/ 0 h 2907"/>
                  <a:gd name="T68" fmla="*/ 0 w 9717"/>
                  <a:gd name="T69" fmla="*/ 0 h 2907"/>
                  <a:gd name="T70" fmla="*/ 0 w 9717"/>
                  <a:gd name="T71" fmla="*/ 0 h 2907"/>
                  <a:gd name="T72" fmla="*/ 0 w 9717"/>
                  <a:gd name="T73" fmla="*/ 0 h 2907"/>
                  <a:gd name="T74" fmla="*/ 0 w 9717"/>
                  <a:gd name="T75" fmla="*/ 0 h 2907"/>
                  <a:gd name="T76" fmla="*/ 0 w 9717"/>
                  <a:gd name="T77" fmla="*/ 0 h 2907"/>
                  <a:gd name="T78" fmla="*/ 0 w 9717"/>
                  <a:gd name="T79" fmla="*/ 0 h 2907"/>
                  <a:gd name="T80" fmla="*/ 0 w 9717"/>
                  <a:gd name="T81" fmla="*/ 0 h 2907"/>
                  <a:gd name="T82" fmla="*/ 0 w 9717"/>
                  <a:gd name="T83" fmla="*/ 0 h 2907"/>
                  <a:gd name="T84" fmla="*/ 0 w 9717"/>
                  <a:gd name="T85" fmla="*/ 0 h 2907"/>
                  <a:gd name="T86" fmla="*/ 0 w 9717"/>
                  <a:gd name="T87" fmla="*/ 0 h 2907"/>
                  <a:gd name="T88" fmla="*/ 0 w 9717"/>
                  <a:gd name="T89" fmla="*/ 0 h 2907"/>
                  <a:gd name="T90" fmla="*/ 0 w 9717"/>
                  <a:gd name="T91" fmla="*/ 0 h 2907"/>
                  <a:gd name="T92" fmla="*/ 0 w 9717"/>
                  <a:gd name="T93" fmla="*/ 0 h 2907"/>
                  <a:gd name="T94" fmla="*/ 0 w 9717"/>
                  <a:gd name="T95" fmla="*/ 0 h 2907"/>
                  <a:gd name="T96" fmla="*/ 0 w 9717"/>
                  <a:gd name="T97" fmla="*/ 0 h 2907"/>
                  <a:gd name="T98" fmla="*/ 0 w 9717"/>
                  <a:gd name="T99" fmla="*/ 0 h 2907"/>
                  <a:gd name="T100" fmla="*/ 0 w 9717"/>
                  <a:gd name="T101" fmla="*/ 0 h 2907"/>
                  <a:gd name="T102" fmla="*/ 0 w 9717"/>
                  <a:gd name="T103" fmla="*/ 0 h 2907"/>
                  <a:gd name="T104" fmla="*/ 0 w 9717"/>
                  <a:gd name="T105" fmla="*/ 0 h 2907"/>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9717" h="2907">
                    <a:moveTo>
                      <a:pt x="212" y="2654"/>
                    </a:moveTo>
                    <a:lnTo>
                      <a:pt x="435" y="2596"/>
                    </a:lnTo>
                    <a:lnTo>
                      <a:pt x="485" y="2576"/>
                    </a:lnTo>
                    <a:lnTo>
                      <a:pt x="534" y="2552"/>
                    </a:lnTo>
                    <a:lnTo>
                      <a:pt x="578" y="2523"/>
                    </a:lnTo>
                    <a:lnTo>
                      <a:pt x="619" y="2488"/>
                    </a:lnTo>
                    <a:lnTo>
                      <a:pt x="646" y="2460"/>
                    </a:lnTo>
                    <a:lnTo>
                      <a:pt x="682" y="2424"/>
                    </a:lnTo>
                    <a:lnTo>
                      <a:pt x="723" y="2384"/>
                    </a:lnTo>
                    <a:lnTo>
                      <a:pt x="768" y="2343"/>
                    </a:lnTo>
                    <a:lnTo>
                      <a:pt x="814" y="2305"/>
                    </a:lnTo>
                    <a:lnTo>
                      <a:pt x="858" y="2273"/>
                    </a:lnTo>
                    <a:lnTo>
                      <a:pt x="881" y="2259"/>
                    </a:lnTo>
                    <a:lnTo>
                      <a:pt x="902" y="2249"/>
                    </a:lnTo>
                    <a:lnTo>
                      <a:pt x="924" y="2241"/>
                    </a:lnTo>
                    <a:cubicBezTo>
                      <a:pt x="926" y="2240"/>
                      <a:pt x="927" y="2240"/>
                      <a:pt x="929" y="2240"/>
                    </a:cubicBezTo>
                    <a:lnTo>
                      <a:pt x="945" y="2237"/>
                    </a:lnTo>
                    <a:lnTo>
                      <a:pt x="1750" y="2220"/>
                    </a:lnTo>
                    <a:lnTo>
                      <a:pt x="2550" y="2203"/>
                    </a:lnTo>
                    <a:lnTo>
                      <a:pt x="2539" y="2205"/>
                    </a:lnTo>
                    <a:lnTo>
                      <a:pt x="2627" y="2172"/>
                    </a:lnTo>
                    <a:lnTo>
                      <a:pt x="2712" y="2136"/>
                    </a:lnTo>
                    <a:lnTo>
                      <a:pt x="2799" y="2099"/>
                    </a:lnTo>
                    <a:lnTo>
                      <a:pt x="2889" y="2066"/>
                    </a:lnTo>
                    <a:lnTo>
                      <a:pt x="2881" y="2070"/>
                    </a:lnTo>
                    <a:lnTo>
                      <a:pt x="2991" y="1993"/>
                    </a:lnTo>
                    <a:lnTo>
                      <a:pt x="3094" y="1916"/>
                    </a:lnTo>
                    <a:lnTo>
                      <a:pt x="3194" y="1838"/>
                    </a:lnTo>
                    <a:lnTo>
                      <a:pt x="3296" y="1758"/>
                    </a:lnTo>
                    <a:lnTo>
                      <a:pt x="3325" y="1737"/>
                    </a:lnTo>
                    <a:lnTo>
                      <a:pt x="3359" y="1713"/>
                    </a:lnTo>
                    <a:lnTo>
                      <a:pt x="3394" y="1690"/>
                    </a:lnTo>
                    <a:lnTo>
                      <a:pt x="3429" y="1667"/>
                    </a:lnTo>
                    <a:lnTo>
                      <a:pt x="3460" y="1647"/>
                    </a:lnTo>
                    <a:lnTo>
                      <a:pt x="3486" y="1631"/>
                    </a:lnTo>
                    <a:lnTo>
                      <a:pt x="3502" y="1620"/>
                    </a:lnTo>
                    <a:lnTo>
                      <a:pt x="3508" y="1616"/>
                    </a:lnTo>
                    <a:lnTo>
                      <a:pt x="3501" y="1623"/>
                    </a:lnTo>
                    <a:lnTo>
                      <a:pt x="3549" y="1564"/>
                    </a:lnTo>
                    <a:cubicBezTo>
                      <a:pt x="3550" y="1563"/>
                      <a:pt x="3551" y="1561"/>
                      <a:pt x="3552" y="1560"/>
                    </a:cubicBezTo>
                    <a:lnTo>
                      <a:pt x="3608" y="1511"/>
                    </a:lnTo>
                    <a:lnTo>
                      <a:pt x="3673" y="1468"/>
                    </a:lnTo>
                    <a:lnTo>
                      <a:pt x="3742" y="1433"/>
                    </a:lnTo>
                    <a:lnTo>
                      <a:pt x="3815" y="1404"/>
                    </a:lnTo>
                    <a:lnTo>
                      <a:pt x="3888" y="1379"/>
                    </a:lnTo>
                    <a:lnTo>
                      <a:pt x="4038" y="1335"/>
                    </a:lnTo>
                    <a:lnTo>
                      <a:pt x="4102" y="1314"/>
                    </a:lnTo>
                    <a:lnTo>
                      <a:pt x="4165" y="1290"/>
                    </a:lnTo>
                    <a:lnTo>
                      <a:pt x="4292" y="1235"/>
                    </a:lnTo>
                    <a:lnTo>
                      <a:pt x="4357" y="1210"/>
                    </a:lnTo>
                    <a:lnTo>
                      <a:pt x="4424" y="1187"/>
                    </a:lnTo>
                    <a:lnTo>
                      <a:pt x="4494" y="1170"/>
                    </a:lnTo>
                    <a:lnTo>
                      <a:pt x="4566" y="1161"/>
                    </a:lnTo>
                    <a:lnTo>
                      <a:pt x="4829" y="1149"/>
                    </a:lnTo>
                    <a:lnTo>
                      <a:pt x="5091" y="1140"/>
                    </a:lnTo>
                    <a:lnTo>
                      <a:pt x="5352" y="1133"/>
                    </a:lnTo>
                    <a:lnTo>
                      <a:pt x="5612" y="1125"/>
                    </a:lnTo>
                    <a:lnTo>
                      <a:pt x="5602" y="1127"/>
                    </a:lnTo>
                    <a:lnTo>
                      <a:pt x="5665" y="1103"/>
                    </a:lnTo>
                    <a:lnTo>
                      <a:pt x="5725" y="1077"/>
                    </a:lnTo>
                    <a:lnTo>
                      <a:pt x="5841" y="1020"/>
                    </a:lnTo>
                    <a:lnTo>
                      <a:pt x="5900" y="991"/>
                    </a:lnTo>
                    <a:lnTo>
                      <a:pt x="5960" y="964"/>
                    </a:lnTo>
                    <a:lnTo>
                      <a:pt x="6024" y="939"/>
                    </a:lnTo>
                    <a:lnTo>
                      <a:pt x="6091" y="919"/>
                    </a:lnTo>
                    <a:lnTo>
                      <a:pt x="6123" y="905"/>
                    </a:lnTo>
                    <a:lnTo>
                      <a:pt x="6160" y="890"/>
                    </a:lnTo>
                    <a:lnTo>
                      <a:pt x="6194" y="873"/>
                    </a:lnTo>
                    <a:lnTo>
                      <a:pt x="6190" y="876"/>
                    </a:lnTo>
                    <a:lnTo>
                      <a:pt x="6222" y="854"/>
                    </a:lnTo>
                    <a:lnTo>
                      <a:pt x="6251" y="827"/>
                    </a:lnTo>
                    <a:lnTo>
                      <a:pt x="6273" y="804"/>
                    </a:lnTo>
                    <a:lnTo>
                      <a:pt x="6286" y="789"/>
                    </a:lnTo>
                    <a:lnTo>
                      <a:pt x="6282" y="794"/>
                    </a:lnTo>
                    <a:lnTo>
                      <a:pt x="6290" y="780"/>
                    </a:lnTo>
                    <a:lnTo>
                      <a:pt x="6286" y="790"/>
                    </a:lnTo>
                    <a:lnTo>
                      <a:pt x="6288" y="780"/>
                    </a:lnTo>
                    <a:lnTo>
                      <a:pt x="6288" y="794"/>
                    </a:lnTo>
                    <a:lnTo>
                      <a:pt x="6287" y="788"/>
                    </a:lnTo>
                    <a:lnTo>
                      <a:pt x="6305" y="810"/>
                    </a:lnTo>
                    <a:lnTo>
                      <a:pt x="6295" y="805"/>
                    </a:lnTo>
                    <a:lnTo>
                      <a:pt x="6302" y="808"/>
                    </a:lnTo>
                    <a:lnTo>
                      <a:pt x="6298" y="807"/>
                    </a:lnTo>
                    <a:lnTo>
                      <a:pt x="6305" y="808"/>
                    </a:lnTo>
                    <a:lnTo>
                      <a:pt x="6302" y="808"/>
                    </a:lnTo>
                    <a:cubicBezTo>
                      <a:pt x="6287" y="808"/>
                      <a:pt x="6273" y="797"/>
                      <a:pt x="6270" y="782"/>
                    </a:cubicBezTo>
                    <a:cubicBezTo>
                      <a:pt x="6266" y="767"/>
                      <a:pt x="6273" y="752"/>
                      <a:pt x="6287" y="745"/>
                    </a:cubicBezTo>
                    <a:lnTo>
                      <a:pt x="6288" y="744"/>
                    </a:lnTo>
                    <a:cubicBezTo>
                      <a:pt x="6290" y="743"/>
                      <a:pt x="6293" y="742"/>
                      <a:pt x="6295" y="742"/>
                    </a:cubicBezTo>
                    <a:lnTo>
                      <a:pt x="6301" y="740"/>
                    </a:lnTo>
                    <a:lnTo>
                      <a:pt x="6312" y="737"/>
                    </a:lnTo>
                    <a:lnTo>
                      <a:pt x="6333" y="731"/>
                    </a:lnTo>
                    <a:lnTo>
                      <a:pt x="6363" y="722"/>
                    </a:lnTo>
                    <a:lnTo>
                      <a:pt x="6382" y="717"/>
                    </a:lnTo>
                    <a:lnTo>
                      <a:pt x="6403" y="710"/>
                    </a:lnTo>
                    <a:lnTo>
                      <a:pt x="6394" y="715"/>
                    </a:lnTo>
                    <a:lnTo>
                      <a:pt x="6437" y="683"/>
                    </a:lnTo>
                    <a:lnTo>
                      <a:pt x="6480" y="654"/>
                    </a:lnTo>
                    <a:lnTo>
                      <a:pt x="6562" y="606"/>
                    </a:lnTo>
                    <a:lnTo>
                      <a:pt x="6644" y="567"/>
                    </a:lnTo>
                    <a:lnTo>
                      <a:pt x="6727" y="537"/>
                    </a:lnTo>
                    <a:lnTo>
                      <a:pt x="6811" y="513"/>
                    </a:lnTo>
                    <a:lnTo>
                      <a:pt x="6901" y="495"/>
                    </a:lnTo>
                    <a:lnTo>
                      <a:pt x="6997" y="480"/>
                    </a:lnTo>
                    <a:lnTo>
                      <a:pt x="7103" y="465"/>
                    </a:lnTo>
                    <a:lnTo>
                      <a:pt x="7089" y="470"/>
                    </a:lnTo>
                    <a:lnTo>
                      <a:pt x="7171" y="418"/>
                    </a:lnTo>
                    <a:lnTo>
                      <a:pt x="7252" y="369"/>
                    </a:lnTo>
                    <a:lnTo>
                      <a:pt x="7330" y="324"/>
                    </a:lnTo>
                    <a:lnTo>
                      <a:pt x="7407" y="283"/>
                    </a:lnTo>
                    <a:lnTo>
                      <a:pt x="7482" y="245"/>
                    </a:lnTo>
                    <a:lnTo>
                      <a:pt x="7556" y="210"/>
                    </a:lnTo>
                    <a:lnTo>
                      <a:pt x="7628" y="179"/>
                    </a:lnTo>
                    <a:lnTo>
                      <a:pt x="7700" y="151"/>
                    </a:lnTo>
                    <a:lnTo>
                      <a:pt x="7841" y="104"/>
                    </a:lnTo>
                    <a:lnTo>
                      <a:pt x="7982" y="67"/>
                    </a:lnTo>
                    <a:lnTo>
                      <a:pt x="8123" y="40"/>
                    </a:lnTo>
                    <a:lnTo>
                      <a:pt x="8267" y="21"/>
                    </a:lnTo>
                    <a:lnTo>
                      <a:pt x="8414" y="9"/>
                    </a:lnTo>
                    <a:lnTo>
                      <a:pt x="8568" y="2"/>
                    </a:lnTo>
                    <a:lnTo>
                      <a:pt x="8729" y="0"/>
                    </a:lnTo>
                    <a:lnTo>
                      <a:pt x="8900" y="1"/>
                    </a:lnTo>
                    <a:lnTo>
                      <a:pt x="8990" y="3"/>
                    </a:lnTo>
                    <a:lnTo>
                      <a:pt x="9083" y="4"/>
                    </a:lnTo>
                    <a:lnTo>
                      <a:pt x="9179" y="6"/>
                    </a:lnTo>
                    <a:lnTo>
                      <a:pt x="9278" y="8"/>
                    </a:lnTo>
                    <a:lnTo>
                      <a:pt x="9381" y="10"/>
                    </a:lnTo>
                    <a:lnTo>
                      <a:pt x="9489" y="11"/>
                    </a:lnTo>
                    <a:lnTo>
                      <a:pt x="9601" y="12"/>
                    </a:lnTo>
                    <a:lnTo>
                      <a:pt x="9717" y="13"/>
                    </a:lnTo>
                    <a:lnTo>
                      <a:pt x="9717" y="79"/>
                    </a:lnTo>
                    <a:lnTo>
                      <a:pt x="9600" y="79"/>
                    </a:lnTo>
                    <a:lnTo>
                      <a:pt x="9488" y="78"/>
                    </a:lnTo>
                    <a:lnTo>
                      <a:pt x="9380" y="76"/>
                    </a:lnTo>
                    <a:lnTo>
                      <a:pt x="9277" y="75"/>
                    </a:lnTo>
                    <a:lnTo>
                      <a:pt x="9177" y="73"/>
                    </a:lnTo>
                    <a:lnTo>
                      <a:pt x="9081" y="71"/>
                    </a:lnTo>
                    <a:lnTo>
                      <a:pt x="8989" y="69"/>
                    </a:lnTo>
                    <a:lnTo>
                      <a:pt x="8900" y="68"/>
                    </a:lnTo>
                    <a:lnTo>
                      <a:pt x="8730" y="67"/>
                    </a:lnTo>
                    <a:lnTo>
                      <a:pt x="8570" y="69"/>
                    </a:lnTo>
                    <a:lnTo>
                      <a:pt x="8420" y="75"/>
                    </a:lnTo>
                    <a:lnTo>
                      <a:pt x="8275" y="87"/>
                    </a:lnTo>
                    <a:lnTo>
                      <a:pt x="8135" y="105"/>
                    </a:lnTo>
                    <a:lnTo>
                      <a:pt x="7998" y="132"/>
                    </a:lnTo>
                    <a:lnTo>
                      <a:pt x="7862" y="167"/>
                    </a:lnTo>
                    <a:lnTo>
                      <a:pt x="7724" y="213"/>
                    </a:lnTo>
                    <a:lnTo>
                      <a:pt x="7655" y="240"/>
                    </a:lnTo>
                    <a:lnTo>
                      <a:pt x="7584" y="271"/>
                    </a:lnTo>
                    <a:lnTo>
                      <a:pt x="7512" y="304"/>
                    </a:lnTo>
                    <a:lnTo>
                      <a:pt x="7438" y="341"/>
                    </a:lnTo>
                    <a:lnTo>
                      <a:pt x="7363" y="382"/>
                    </a:lnTo>
                    <a:lnTo>
                      <a:pt x="7286" y="426"/>
                    </a:lnTo>
                    <a:lnTo>
                      <a:pt x="7207" y="474"/>
                    </a:lnTo>
                    <a:lnTo>
                      <a:pt x="7125" y="527"/>
                    </a:lnTo>
                    <a:cubicBezTo>
                      <a:pt x="7121" y="529"/>
                      <a:pt x="7116" y="531"/>
                      <a:pt x="7111" y="532"/>
                    </a:cubicBezTo>
                    <a:lnTo>
                      <a:pt x="7008" y="545"/>
                    </a:lnTo>
                    <a:lnTo>
                      <a:pt x="6914" y="560"/>
                    </a:lnTo>
                    <a:lnTo>
                      <a:pt x="6829" y="577"/>
                    </a:lnTo>
                    <a:lnTo>
                      <a:pt x="6749" y="599"/>
                    </a:lnTo>
                    <a:lnTo>
                      <a:pt x="6672" y="627"/>
                    </a:lnTo>
                    <a:lnTo>
                      <a:pt x="6596" y="663"/>
                    </a:lnTo>
                    <a:lnTo>
                      <a:pt x="6517" y="710"/>
                    </a:lnTo>
                    <a:lnTo>
                      <a:pt x="6476" y="737"/>
                    </a:lnTo>
                    <a:lnTo>
                      <a:pt x="6433" y="768"/>
                    </a:lnTo>
                    <a:cubicBezTo>
                      <a:pt x="6430" y="770"/>
                      <a:pt x="6427" y="772"/>
                      <a:pt x="6424" y="773"/>
                    </a:cubicBezTo>
                    <a:lnTo>
                      <a:pt x="6401" y="780"/>
                    </a:lnTo>
                    <a:lnTo>
                      <a:pt x="6381" y="787"/>
                    </a:lnTo>
                    <a:lnTo>
                      <a:pt x="6351" y="795"/>
                    </a:lnTo>
                    <a:lnTo>
                      <a:pt x="6330" y="801"/>
                    </a:lnTo>
                    <a:lnTo>
                      <a:pt x="6317" y="805"/>
                    </a:lnTo>
                    <a:lnTo>
                      <a:pt x="6311" y="806"/>
                    </a:lnTo>
                    <a:lnTo>
                      <a:pt x="6318" y="804"/>
                    </a:lnTo>
                    <a:lnTo>
                      <a:pt x="6317" y="804"/>
                    </a:lnTo>
                    <a:lnTo>
                      <a:pt x="6302" y="741"/>
                    </a:lnTo>
                    <a:lnTo>
                      <a:pt x="6305" y="741"/>
                    </a:lnTo>
                    <a:cubicBezTo>
                      <a:pt x="6307" y="741"/>
                      <a:pt x="6310" y="741"/>
                      <a:pt x="6312" y="742"/>
                    </a:cubicBezTo>
                    <a:lnTo>
                      <a:pt x="6317" y="743"/>
                    </a:lnTo>
                    <a:cubicBezTo>
                      <a:pt x="6319" y="744"/>
                      <a:pt x="6322" y="744"/>
                      <a:pt x="6324" y="746"/>
                    </a:cubicBezTo>
                    <a:lnTo>
                      <a:pt x="6334" y="751"/>
                    </a:lnTo>
                    <a:cubicBezTo>
                      <a:pt x="6343" y="755"/>
                      <a:pt x="6350" y="763"/>
                      <a:pt x="6352" y="773"/>
                    </a:cubicBezTo>
                    <a:lnTo>
                      <a:pt x="6353" y="779"/>
                    </a:lnTo>
                    <a:cubicBezTo>
                      <a:pt x="6355" y="784"/>
                      <a:pt x="6355" y="789"/>
                      <a:pt x="6354" y="794"/>
                    </a:cubicBezTo>
                    <a:lnTo>
                      <a:pt x="6352" y="803"/>
                    </a:lnTo>
                    <a:cubicBezTo>
                      <a:pt x="6351" y="807"/>
                      <a:pt x="6350" y="810"/>
                      <a:pt x="6348" y="813"/>
                    </a:cubicBezTo>
                    <a:lnTo>
                      <a:pt x="6341" y="826"/>
                    </a:lnTo>
                    <a:cubicBezTo>
                      <a:pt x="6340" y="828"/>
                      <a:pt x="6339" y="829"/>
                      <a:pt x="6337" y="831"/>
                    </a:cubicBezTo>
                    <a:lnTo>
                      <a:pt x="6321" y="852"/>
                    </a:lnTo>
                    <a:lnTo>
                      <a:pt x="6296" y="876"/>
                    </a:lnTo>
                    <a:lnTo>
                      <a:pt x="6259" y="909"/>
                    </a:lnTo>
                    <a:lnTo>
                      <a:pt x="6227" y="931"/>
                    </a:lnTo>
                    <a:cubicBezTo>
                      <a:pt x="6226" y="932"/>
                      <a:pt x="6224" y="933"/>
                      <a:pt x="6223" y="934"/>
                    </a:cubicBezTo>
                    <a:lnTo>
                      <a:pt x="6186" y="951"/>
                    </a:lnTo>
                    <a:lnTo>
                      <a:pt x="6150" y="966"/>
                    </a:lnTo>
                    <a:lnTo>
                      <a:pt x="6110" y="983"/>
                    </a:lnTo>
                    <a:lnTo>
                      <a:pt x="6048" y="1002"/>
                    </a:lnTo>
                    <a:lnTo>
                      <a:pt x="5988" y="1024"/>
                    </a:lnTo>
                    <a:lnTo>
                      <a:pt x="5929" y="1051"/>
                    </a:lnTo>
                    <a:lnTo>
                      <a:pt x="5870" y="1080"/>
                    </a:lnTo>
                    <a:lnTo>
                      <a:pt x="5751" y="1139"/>
                    </a:lnTo>
                    <a:lnTo>
                      <a:pt x="5689" y="1166"/>
                    </a:lnTo>
                    <a:lnTo>
                      <a:pt x="5625" y="1189"/>
                    </a:lnTo>
                    <a:cubicBezTo>
                      <a:pt x="5622" y="1190"/>
                      <a:pt x="5618" y="1191"/>
                      <a:pt x="5615" y="1191"/>
                    </a:cubicBezTo>
                    <a:lnTo>
                      <a:pt x="5354" y="1200"/>
                    </a:lnTo>
                    <a:lnTo>
                      <a:pt x="5093" y="1207"/>
                    </a:lnTo>
                    <a:lnTo>
                      <a:pt x="4833" y="1215"/>
                    </a:lnTo>
                    <a:lnTo>
                      <a:pt x="4575" y="1228"/>
                    </a:lnTo>
                    <a:lnTo>
                      <a:pt x="4509" y="1235"/>
                    </a:lnTo>
                    <a:lnTo>
                      <a:pt x="4445" y="1250"/>
                    </a:lnTo>
                    <a:lnTo>
                      <a:pt x="4381" y="1271"/>
                    </a:lnTo>
                    <a:lnTo>
                      <a:pt x="4318" y="1297"/>
                    </a:lnTo>
                    <a:lnTo>
                      <a:pt x="4189" y="1352"/>
                    </a:lnTo>
                    <a:lnTo>
                      <a:pt x="4123" y="1378"/>
                    </a:lnTo>
                    <a:lnTo>
                      <a:pt x="4056" y="1399"/>
                    </a:lnTo>
                    <a:lnTo>
                      <a:pt x="3910" y="1442"/>
                    </a:lnTo>
                    <a:lnTo>
                      <a:pt x="3839" y="1465"/>
                    </a:lnTo>
                    <a:lnTo>
                      <a:pt x="3772" y="1492"/>
                    </a:lnTo>
                    <a:lnTo>
                      <a:pt x="3709" y="1523"/>
                    </a:lnTo>
                    <a:lnTo>
                      <a:pt x="3652" y="1561"/>
                    </a:lnTo>
                    <a:lnTo>
                      <a:pt x="3597" y="1610"/>
                    </a:lnTo>
                    <a:lnTo>
                      <a:pt x="3600" y="1606"/>
                    </a:lnTo>
                    <a:lnTo>
                      <a:pt x="3553" y="1665"/>
                    </a:lnTo>
                    <a:cubicBezTo>
                      <a:pt x="3551" y="1668"/>
                      <a:pt x="3548" y="1670"/>
                      <a:pt x="3545" y="1672"/>
                    </a:cubicBezTo>
                    <a:lnTo>
                      <a:pt x="3543" y="1674"/>
                    </a:lnTo>
                    <a:lnTo>
                      <a:pt x="3539" y="1676"/>
                    </a:lnTo>
                    <a:lnTo>
                      <a:pt x="3521" y="1687"/>
                    </a:lnTo>
                    <a:lnTo>
                      <a:pt x="3496" y="1703"/>
                    </a:lnTo>
                    <a:lnTo>
                      <a:pt x="3465" y="1724"/>
                    </a:lnTo>
                    <a:lnTo>
                      <a:pt x="3431" y="1745"/>
                    </a:lnTo>
                    <a:lnTo>
                      <a:pt x="3397" y="1769"/>
                    </a:lnTo>
                    <a:lnTo>
                      <a:pt x="3365" y="1790"/>
                    </a:lnTo>
                    <a:lnTo>
                      <a:pt x="3338" y="1810"/>
                    </a:lnTo>
                    <a:lnTo>
                      <a:pt x="3235" y="1891"/>
                    </a:lnTo>
                    <a:lnTo>
                      <a:pt x="3133" y="1970"/>
                    </a:lnTo>
                    <a:lnTo>
                      <a:pt x="3030" y="2047"/>
                    </a:lnTo>
                    <a:lnTo>
                      <a:pt x="2920" y="2124"/>
                    </a:lnTo>
                    <a:cubicBezTo>
                      <a:pt x="2917" y="2126"/>
                      <a:pt x="2915" y="2127"/>
                      <a:pt x="2912" y="2128"/>
                    </a:cubicBezTo>
                    <a:lnTo>
                      <a:pt x="2825" y="2161"/>
                    </a:lnTo>
                    <a:lnTo>
                      <a:pt x="2739" y="2197"/>
                    </a:lnTo>
                    <a:lnTo>
                      <a:pt x="2651" y="2235"/>
                    </a:lnTo>
                    <a:lnTo>
                      <a:pt x="2562" y="2268"/>
                    </a:lnTo>
                    <a:cubicBezTo>
                      <a:pt x="2559" y="2269"/>
                      <a:pt x="2555" y="2270"/>
                      <a:pt x="2551" y="2270"/>
                    </a:cubicBezTo>
                    <a:lnTo>
                      <a:pt x="1751" y="2287"/>
                    </a:lnTo>
                    <a:lnTo>
                      <a:pt x="956" y="2303"/>
                    </a:lnTo>
                    <a:lnTo>
                      <a:pt x="940" y="2305"/>
                    </a:lnTo>
                    <a:lnTo>
                      <a:pt x="945" y="2304"/>
                    </a:lnTo>
                    <a:lnTo>
                      <a:pt x="932" y="2308"/>
                    </a:lnTo>
                    <a:lnTo>
                      <a:pt x="915" y="2317"/>
                    </a:lnTo>
                    <a:lnTo>
                      <a:pt x="897" y="2327"/>
                    </a:lnTo>
                    <a:lnTo>
                      <a:pt x="856" y="2356"/>
                    </a:lnTo>
                    <a:lnTo>
                      <a:pt x="813" y="2392"/>
                    </a:lnTo>
                    <a:lnTo>
                      <a:pt x="770" y="2431"/>
                    </a:lnTo>
                    <a:lnTo>
                      <a:pt x="729" y="2471"/>
                    </a:lnTo>
                    <a:lnTo>
                      <a:pt x="693" y="2507"/>
                    </a:lnTo>
                    <a:lnTo>
                      <a:pt x="662" y="2538"/>
                    </a:lnTo>
                    <a:lnTo>
                      <a:pt x="615" y="2578"/>
                    </a:lnTo>
                    <a:lnTo>
                      <a:pt x="563" y="2612"/>
                    </a:lnTo>
                    <a:lnTo>
                      <a:pt x="509" y="2639"/>
                    </a:lnTo>
                    <a:lnTo>
                      <a:pt x="451" y="2661"/>
                    </a:lnTo>
                    <a:lnTo>
                      <a:pt x="229" y="2718"/>
                    </a:lnTo>
                    <a:lnTo>
                      <a:pt x="212" y="2654"/>
                    </a:lnTo>
                    <a:close/>
                    <a:moveTo>
                      <a:pt x="269" y="2880"/>
                    </a:moveTo>
                    <a:cubicBezTo>
                      <a:pt x="162" y="2907"/>
                      <a:pt x="53" y="2842"/>
                      <a:pt x="26" y="2735"/>
                    </a:cubicBezTo>
                    <a:cubicBezTo>
                      <a:pt x="0" y="2627"/>
                      <a:pt x="65" y="2519"/>
                      <a:pt x="172" y="2492"/>
                    </a:cubicBezTo>
                    <a:cubicBezTo>
                      <a:pt x="279" y="2465"/>
                      <a:pt x="388" y="2530"/>
                      <a:pt x="414" y="2637"/>
                    </a:cubicBezTo>
                    <a:cubicBezTo>
                      <a:pt x="441" y="2745"/>
                      <a:pt x="376" y="2853"/>
                      <a:pt x="269" y="288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32" name="Freeform 55">
                <a:extLst>
                  <a:ext uri="{FF2B5EF4-FFF2-40B4-BE49-F238E27FC236}">
                    <a16:creationId xmlns:a16="http://schemas.microsoft.com/office/drawing/2014/main" id="{3B20AE37-3052-504A-A702-94A42B408EA0}"/>
                  </a:ext>
                </a:extLst>
              </p:cNvPr>
              <p:cNvSpPr>
                <a:spLocks noEditPoints="1"/>
              </p:cNvSpPr>
              <p:nvPr/>
            </p:nvSpPr>
            <p:spPr bwMode="auto">
              <a:xfrm>
                <a:off x="7493604" y="4745666"/>
                <a:ext cx="1338246" cy="534991"/>
              </a:xfrm>
              <a:custGeom>
                <a:avLst/>
                <a:gdLst>
                  <a:gd name="T0" fmla="*/ 0 w 4591"/>
                  <a:gd name="T1" fmla="*/ 0 h 1839"/>
                  <a:gd name="T2" fmla="*/ 0 w 4591"/>
                  <a:gd name="T3" fmla="*/ 0 h 1839"/>
                  <a:gd name="T4" fmla="*/ 0 w 4591"/>
                  <a:gd name="T5" fmla="*/ 0 h 1839"/>
                  <a:gd name="T6" fmla="*/ 0 w 4591"/>
                  <a:gd name="T7" fmla="*/ 0 h 1839"/>
                  <a:gd name="T8" fmla="*/ 0 w 4591"/>
                  <a:gd name="T9" fmla="*/ 0 h 1839"/>
                  <a:gd name="T10" fmla="*/ 0 w 4591"/>
                  <a:gd name="T11" fmla="*/ 0 h 1839"/>
                  <a:gd name="T12" fmla="*/ 0 w 4591"/>
                  <a:gd name="T13" fmla="*/ 0 h 1839"/>
                  <a:gd name="T14" fmla="*/ 0 w 4591"/>
                  <a:gd name="T15" fmla="*/ 0 h 1839"/>
                  <a:gd name="T16" fmla="*/ 0 w 4591"/>
                  <a:gd name="T17" fmla="*/ 0 h 1839"/>
                  <a:gd name="T18" fmla="*/ 0 w 4591"/>
                  <a:gd name="T19" fmla="*/ 0 h 1839"/>
                  <a:gd name="T20" fmla="*/ 0 w 4591"/>
                  <a:gd name="T21" fmla="*/ 0 h 1839"/>
                  <a:gd name="T22" fmla="*/ 0 w 4591"/>
                  <a:gd name="T23" fmla="*/ 0 h 1839"/>
                  <a:gd name="T24" fmla="*/ 0 w 4591"/>
                  <a:gd name="T25" fmla="*/ 0 h 1839"/>
                  <a:gd name="T26" fmla="*/ 0 w 4591"/>
                  <a:gd name="T27" fmla="*/ 0 h 1839"/>
                  <a:gd name="T28" fmla="*/ 0 w 4591"/>
                  <a:gd name="T29" fmla="*/ 0 h 1839"/>
                  <a:gd name="T30" fmla="*/ 0 w 4591"/>
                  <a:gd name="T31" fmla="*/ 0 h 1839"/>
                  <a:gd name="T32" fmla="*/ 0 w 4591"/>
                  <a:gd name="T33" fmla="*/ 0 h 1839"/>
                  <a:gd name="T34" fmla="*/ 0 w 4591"/>
                  <a:gd name="T35" fmla="*/ 0 h 1839"/>
                  <a:gd name="T36" fmla="*/ 0 w 4591"/>
                  <a:gd name="T37" fmla="*/ 0 h 1839"/>
                  <a:gd name="T38" fmla="*/ 0 w 4591"/>
                  <a:gd name="T39" fmla="*/ 0 h 1839"/>
                  <a:gd name="T40" fmla="*/ 0 w 4591"/>
                  <a:gd name="T41" fmla="*/ 0 h 1839"/>
                  <a:gd name="T42" fmla="*/ 0 w 4591"/>
                  <a:gd name="T43" fmla="*/ 0 h 1839"/>
                  <a:gd name="T44" fmla="*/ 0 w 4591"/>
                  <a:gd name="T45" fmla="*/ 0 h 1839"/>
                  <a:gd name="T46" fmla="*/ 0 w 4591"/>
                  <a:gd name="T47" fmla="*/ 0 h 1839"/>
                  <a:gd name="T48" fmla="*/ 0 w 4591"/>
                  <a:gd name="T49" fmla="*/ 0 h 1839"/>
                  <a:gd name="T50" fmla="*/ 0 w 4591"/>
                  <a:gd name="T51" fmla="*/ 0 h 1839"/>
                  <a:gd name="T52" fmla="*/ 0 w 4591"/>
                  <a:gd name="T53" fmla="*/ 0 h 1839"/>
                  <a:gd name="T54" fmla="*/ 0 w 4591"/>
                  <a:gd name="T55" fmla="*/ 0 h 1839"/>
                  <a:gd name="T56" fmla="*/ 0 w 4591"/>
                  <a:gd name="T57" fmla="*/ 0 h 1839"/>
                  <a:gd name="T58" fmla="*/ 0 w 4591"/>
                  <a:gd name="T59" fmla="*/ 0 h 1839"/>
                  <a:gd name="T60" fmla="*/ 0 w 4591"/>
                  <a:gd name="T61" fmla="*/ 0 h 1839"/>
                  <a:gd name="T62" fmla="*/ 0 w 4591"/>
                  <a:gd name="T63" fmla="*/ 0 h 1839"/>
                  <a:gd name="T64" fmla="*/ 0 w 4591"/>
                  <a:gd name="T65" fmla="*/ 0 h 1839"/>
                  <a:gd name="T66" fmla="*/ 0 w 4591"/>
                  <a:gd name="T67" fmla="*/ 0 h 1839"/>
                  <a:gd name="T68" fmla="*/ 0 w 4591"/>
                  <a:gd name="T69" fmla="*/ 0 h 1839"/>
                  <a:gd name="T70" fmla="*/ 0 w 4591"/>
                  <a:gd name="T71" fmla="*/ 0 h 1839"/>
                  <a:gd name="T72" fmla="*/ 0 w 4591"/>
                  <a:gd name="T73" fmla="*/ 0 h 1839"/>
                  <a:gd name="T74" fmla="*/ 0 w 4591"/>
                  <a:gd name="T75" fmla="*/ 0 h 1839"/>
                  <a:gd name="T76" fmla="*/ 0 w 4591"/>
                  <a:gd name="T77" fmla="*/ 0 h 1839"/>
                  <a:gd name="T78" fmla="*/ 0 w 4591"/>
                  <a:gd name="T79" fmla="*/ 0 h 1839"/>
                  <a:gd name="T80" fmla="*/ 0 w 4591"/>
                  <a:gd name="T81" fmla="*/ 0 h 1839"/>
                  <a:gd name="T82" fmla="*/ 0 w 4591"/>
                  <a:gd name="T83" fmla="*/ 0 h 1839"/>
                  <a:gd name="T84" fmla="*/ 0 w 4591"/>
                  <a:gd name="T85" fmla="*/ 0 h 1839"/>
                  <a:gd name="T86" fmla="*/ 0 w 4591"/>
                  <a:gd name="T87" fmla="*/ 0 h 1839"/>
                  <a:gd name="T88" fmla="*/ 0 w 4591"/>
                  <a:gd name="T89" fmla="*/ 0 h 1839"/>
                  <a:gd name="T90" fmla="*/ 0 w 4591"/>
                  <a:gd name="T91" fmla="*/ 0 h 1839"/>
                  <a:gd name="T92" fmla="*/ 0 w 4591"/>
                  <a:gd name="T93" fmla="*/ 0 h 1839"/>
                  <a:gd name="T94" fmla="*/ 0 w 4591"/>
                  <a:gd name="T95" fmla="*/ 0 h 1839"/>
                  <a:gd name="T96" fmla="*/ 0 w 4591"/>
                  <a:gd name="T97" fmla="*/ 0 h 1839"/>
                  <a:gd name="T98" fmla="*/ 0 w 4591"/>
                  <a:gd name="T99" fmla="*/ 0 h 1839"/>
                  <a:gd name="T100" fmla="*/ 0 w 4591"/>
                  <a:gd name="T101" fmla="*/ 0 h 1839"/>
                  <a:gd name="T102" fmla="*/ 0 w 4591"/>
                  <a:gd name="T103" fmla="*/ 0 h 1839"/>
                  <a:gd name="T104" fmla="*/ 0 w 4591"/>
                  <a:gd name="T105" fmla="*/ 0 h 1839"/>
                  <a:gd name="T106" fmla="*/ 0 w 4591"/>
                  <a:gd name="T107" fmla="*/ 0 h 1839"/>
                  <a:gd name="T108" fmla="*/ 0 w 4591"/>
                  <a:gd name="T109" fmla="*/ 0 h 1839"/>
                  <a:gd name="T110" fmla="*/ 0 w 4591"/>
                  <a:gd name="T111" fmla="*/ 0 h 1839"/>
                  <a:gd name="T112" fmla="*/ 0 w 4591"/>
                  <a:gd name="T113" fmla="*/ 0 h 1839"/>
                  <a:gd name="T114" fmla="*/ 0 w 4591"/>
                  <a:gd name="T115" fmla="*/ 0 h 1839"/>
                  <a:gd name="T116" fmla="*/ 0 w 4591"/>
                  <a:gd name="T117" fmla="*/ 0 h 1839"/>
                  <a:gd name="T118" fmla="*/ 0 w 4591"/>
                  <a:gd name="T119" fmla="*/ 0 h 1839"/>
                  <a:gd name="T120" fmla="*/ 0 w 4591"/>
                  <a:gd name="T121" fmla="*/ 0 h 1839"/>
                  <a:gd name="T122" fmla="*/ 0 w 4591"/>
                  <a:gd name="T123" fmla="*/ 0 h 1839"/>
                  <a:gd name="T124" fmla="*/ 0 w 4591"/>
                  <a:gd name="T125" fmla="*/ 0 h 183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591" h="1839">
                    <a:moveTo>
                      <a:pt x="188" y="1610"/>
                    </a:moveTo>
                    <a:lnTo>
                      <a:pt x="248" y="1384"/>
                    </a:lnTo>
                    <a:cubicBezTo>
                      <a:pt x="249" y="1380"/>
                      <a:pt x="251" y="1376"/>
                      <a:pt x="254" y="1373"/>
                    </a:cubicBezTo>
                    <a:lnTo>
                      <a:pt x="281" y="1336"/>
                    </a:lnTo>
                    <a:cubicBezTo>
                      <a:pt x="282" y="1334"/>
                      <a:pt x="284" y="1333"/>
                      <a:pt x="285" y="1331"/>
                    </a:cubicBezTo>
                    <a:lnTo>
                      <a:pt x="303" y="1315"/>
                    </a:lnTo>
                    <a:lnTo>
                      <a:pt x="326" y="1298"/>
                    </a:lnTo>
                    <a:lnTo>
                      <a:pt x="352" y="1282"/>
                    </a:lnTo>
                    <a:lnTo>
                      <a:pt x="382" y="1267"/>
                    </a:lnTo>
                    <a:lnTo>
                      <a:pt x="416" y="1254"/>
                    </a:lnTo>
                    <a:lnTo>
                      <a:pt x="452" y="1241"/>
                    </a:lnTo>
                    <a:lnTo>
                      <a:pt x="433" y="1259"/>
                    </a:lnTo>
                    <a:lnTo>
                      <a:pt x="460" y="1198"/>
                    </a:lnTo>
                    <a:cubicBezTo>
                      <a:pt x="460" y="1197"/>
                      <a:pt x="461" y="1195"/>
                      <a:pt x="462" y="1194"/>
                    </a:cubicBezTo>
                    <a:lnTo>
                      <a:pt x="496" y="1142"/>
                    </a:lnTo>
                    <a:cubicBezTo>
                      <a:pt x="497" y="1140"/>
                      <a:pt x="498" y="1139"/>
                      <a:pt x="499" y="1137"/>
                    </a:cubicBezTo>
                    <a:lnTo>
                      <a:pt x="540" y="1093"/>
                    </a:lnTo>
                    <a:cubicBezTo>
                      <a:pt x="542" y="1092"/>
                      <a:pt x="543" y="1091"/>
                      <a:pt x="544" y="1089"/>
                    </a:cubicBezTo>
                    <a:lnTo>
                      <a:pt x="590" y="1052"/>
                    </a:lnTo>
                    <a:cubicBezTo>
                      <a:pt x="591" y="1051"/>
                      <a:pt x="593" y="1051"/>
                      <a:pt x="594" y="1050"/>
                    </a:cubicBezTo>
                    <a:lnTo>
                      <a:pt x="645" y="1019"/>
                    </a:lnTo>
                    <a:lnTo>
                      <a:pt x="705" y="993"/>
                    </a:lnTo>
                    <a:lnTo>
                      <a:pt x="766" y="972"/>
                    </a:lnTo>
                    <a:lnTo>
                      <a:pt x="830" y="957"/>
                    </a:lnTo>
                    <a:lnTo>
                      <a:pt x="895" y="946"/>
                    </a:lnTo>
                    <a:lnTo>
                      <a:pt x="962" y="938"/>
                    </a:lnTo>
                    <a:lnTo>
                      <a:pt x="1093" y="930"/>
                    </a:lnTo>
                    <a:lnTo>
                      <a:pt x="1218" y="928"/>
                    </a:lnTo>
                    <a:lnTo>
                      <a:pt x="1277" y="927"/>
                    </a:lnTo>
                    <a:lnTo>
                      <a:pt x="1332" y="926"/>
                    </a:lnTo>
                    <a:lnTo>
                      <a:pt x="1739" y="915"/>
                    </a:lnTo>
                    <a:lnTo>
                      <a:pt x="2148" y="907"/>
                    </a:lnTo>
                    <a:lnTo>
                      <a:pt x="2964" y="892"/>
                    </a:lnTo>
                    <a:lnTo>
                      <a:pt x="2954" y="894"/>
                    </a:lnTo>
                    <a:lnTo>
                      <a:pt x="3007" y="876"/>
                    </a:lnTo>
                    <a:lnTo>
                      <a:pt x="3056" y="862"/>
                    </a:lnTo>
                    <a:lnTo>
                      <a:pt x="3103" y="850"/>
                    </a:lnTo>
                    <a:lnTo>
                      <a:pt x="3148" y="842"/>
                    </a:lnTo>
                    <a:lnTo>
                      <a:pt x="3194" y="838"/>
                    </a:lnTo>
                    <a:lnTo>
                      <a:pt x="3243" y="839"/>
                    </a:lnTo>
                    <a:lnTo>
                      <a:pt x="3296" y="845"/>
                    </a:lnTo>
                    <a:lnTo>
                      <a:pt x="3354" y="856"/>
                    </a:lnTo>
                    <a:cubicBezTo>
                      <a:pt x="3358" y="857"/>
                      <a:pt x="3362" y="859"/>
                      <a:pt x="3366" y="861"/>
                    </a:cubicBezTo>
                    <a:lnTo>
                      <a:pt x="3406" y="888"/>
                    </a:lnTo>
                    <a:lnTo>
                      <a:pt x="3438" y="910"/>
                    </a:lnTo>
                    <a:lnTo>
                      <a:pt x="3463" y="925"/>
                    </a:lnTo>
                    <a:lnTo>
                      <a:pt x="3458" y="922"/>
                    </a:lnTo>
                    <a:lnTo>
                      <a:pt x="3483" y="932"/>
                    </a:lnTo>
                    <a:lnTo>
                      <a:pt x="3475" y="930"/>
                    </a:lnTo>
                    <a:lnTo>
                      <a:pt x="3502" y="933"/>
                    </a:lnTo>
                    <a:lnTo>
                      <a:pt x="3493" y="934"/>
                    </a:lnTo>
                    <a:lnTo>
                      <a:pt x="3526" y="929"/>
                    </a:lnTo>
                    <a:lnTo>
                      <a:pt x="3542" y="924"/>
                    </a:lnTo>
                    <a:lnTo>
                      <a:pt x="3562" y="917"/>
                    </a:lnTo>
                    <a:lnTo>
                      <a:pt x="3586" y="907"/>
                    </a:lnTo>
                    <a:lnTo>
                      <a:pt x="3614" y="895"/>
                    </a:lnTo>
                    <a:lnTo>
                      <a:pt x="3644" y="880"/>
                    </a:lnTo>
                    <a:lnTo>
                      <a:pt x="3675" y="861"/>
                    </a:lnTo>
                    <a:lnTo>
                      <a:pt x="3708" y="839"/>
                    </a:lnTo>
                    <a:lnTo>
                      <a:pt x="3740" y="816"/>
                    </a:lnTo>
                    <a:lnTo>
                      <a:pt x="3769" y="794"/>
                    </a:lnTo>
                    <a:lnTo>
                      <a:pt x="3792" y="776"/>
                    </a:lnTo>
                    <a:lnTo>
                      <a:pt x="3808" y="764"/>
                    </a:lnTo>
                    <a:lnTo>
                      <a:pt x="3811" y="761"/>
                    </a:lnTo>
                    <a:lnTo>
                      <a:pt x="3815" y="758"/>
                    </a:lnTo>
                    <a:lnTo>
                      <a:pt x="3802" y="775"/>
                    </a:lnTo>
                    <a:lnTo>
                      <a:pt x="3811" y="750"/>
                    </a:lnTo>
                    <a:lnTo>
                      <a:pt x="3819" y="729"/>
                    </a:lnTo>
                    <a:lnTo>
                      <a:pt x="3824" y="711"/>
                    </a:lnTo>
                    <a:lnTo>
                      <a:pt x="3830" y="696"/>
                    </a:lnTo>
                    <a:lnTo>
                      <a:pt x="3837" y="676"/>
                    </a:lnTo>
                    <a:lnTo>
                      <a:pt x="3840" y="665"/>
                    </a:lnTo>
                    <a:lnTo>
                      <a:pt x="3843" y="659"/>
                    </a:lnTo>
                    <a:cubicBezTo>
                      <a:pt x="3850" y="643"/>
                      <a:pt x="3868" y="635"/>
                      <a:pt x="3884" y="640"/>
                    </a:cubicBezTo>
                    <a:cubicBezTo>
                      <a:pt x="3901" y="646"/>
                      <a:pt x="3910" y="663"/>
                      <a:pt x="3906" y="680"/>
                    </a:cubicBezTo>
                    <a:lnTo>
                      <a:pt x="3905" y="682"/>
                    </a:lnTo>
                    <a:lnTo>
                      <a:pt x="3904" y="688"/>
                    </a:lnTo>
                    <a:lnTo>
                      <a:pt x="3903" y="694"/>
                    </a:lnTo>
                    <a:lnTo>
                      <a:pt x="3901" y="701"/>
                    </a:lnTo>
                    <a:lnTo>
                      <a:pt x="3902" y="691"/>
                    </a:lnTo>
                    <a:lnTo>
                      <a:pt x="3902" y="696"/>
                    </a:lnTo>
                    <a:lnTo>
                      <a:pt x="3884" y="669"/>
                    </a:lnTo>
                    <a:lnTo>
                      <a:pt x="3886" y="670"/>
                    </a:lnTo>
                    <a:lnTo>
                      <a:pt x="3847" y="676"/>
                    </a:lnTo>
                    <a:lnTo>
                      <a:pt x="3852" y="671"/>
                    </a:lnTo>
                    <a:lnTo>
                      <a:pt x="3849" y="676"/>
                    </a:lnTo>
                    <a:lnTo>
                      <a:pt x="3858" y="663"/>
                    </a:lnTo>
                    <a:lnTo>
                      <a:pt x="3869" y="643"/>
                    </a:lnTo>
                    <a:lnTo>
                      <a:pt x="3877" y="627"/>
                    </a:lnTo>
                    <a:lnTo>
                      <a:pt x="3886" y="609"/>
                    </a:lnTo>
                    <a:lnTo>
                      <a:pt x="3898" y="586"/>
                    </a:lnTo>
                    <a:lnTo>
                      <a:pt x="3911" y="561"/>
                    </a:lnTo>
                    <a:lnTo>
                      <a:pt x="3909" y="565"/>
                    </a:lnTo>
                    <a:lnTo>
                      <a:pt x="3917" y="539"/>
                    </a:lnTo>
                    <a:lnTo>
                      <a:pt x="3916" y="544"/>
                    </a:lnTo>
                    <a:lnTo>
                      <a:pt x="3921" y="516"/>
                    </a:lnTo>
                    <a:lnTo>
                      <a:pt x="3927" y="488"/>
                    </a:lnTo>
                    <a:cubicBezTo>
                      <a:pt x="3928" y="485"/>
                      <a:pt x="3928" y="482"/>
                      <a:pt x="3930" y="480"/>
                    </a:cubicBezTo>
                    <a:lnTo>
                      <a:pt x="3936" y="468"/>
                    </a:lnTo>
                    <a:cubicBezTo>
                      <a:pt x="3937" y="466"/>
                      <a:pt x="3938" y="464"/>
                      <a:pt x="3940" y="462"/>
                    </a:cubicBezTo>
                    <a:lnTo>
                      <a:pt x="3948" y="451"/>
                    </a:lnTo>
                    <a:cubicBezTo>
                      <a:pt x="3950" y="449"/>
                      <a:pt x="3952" y="448"/>
                      <a:pt x="3954" y="446"/>
                    </a:cubicBezTo>
                    <a:lnTo>
                      <a:pt x="3984" y="423"/>
                    </a:lnTo>
                    <a:cubicBezTo>
                      <a:pt x="3986" y="421"/>
                      <a:pt x="3988" y="420"/>
                      <a:pt x="3990" y="419"/>
                    </a:cubicBezTo>
                    <a:lnTo>
                      <a:pt x="4026" y="402"/>
                    </a:lnTo>
                    <a:lnTo>
                      <a:pt x="4065" y="387"/>
                    </a:lnTo>
                    <a:lnTo>
                      <a:pt x="4100" y="372"/>
                    </a:lnTo>
                    <a:lnTo>
                      <a:pt x="4087" y="383"/>
                    </a:lnTo>
                    <a:lnTo>
                      <a:pt x="4107" y="355"/>
                    </a:lnTo>
                    <a:lnTo>
                      <a:pt x="4129" y="328"/>
                    </a:lnTo>
                    <a:lnTo>
                      <a:pt x="4173" y="283"/>
                    </a:lnTo>
                    <a:lnTo>
                      <a:pt x="4221" y="245"/>
                    </a:lnTo>
                    <a:lnTo>
                      <a:pt x="4270" y="213"/>
                    </a:lnTo>
                    <a:lnTo>
                      <a:pt x="4372" y="158"/>
                    </a:lnTo>
                    <a:lnTo>
                      <a:pt x="4425" y="130"/>
                    </a:lnTo>
                    <a:lnTo>
                      <a:pt x="4480" y="97"/>
                    </a:lnTo>
                    <a:lnTo>
                      <a:pt x="4469" y="108"/>
                    </a:lnTo>
                    <a:lnTo>
                      <a:pt x="4478" y="93"/>
                    </a:lnTo>
                    <a:lnTo>
                      <a:pt x="4489" y="76"/>
                    </a:lnTo>
                    <a:lnTo>
                      <a:pt x="4511" y="41"/>
                    </a:lnTo>
                    <a:lnTo>
                      <a:pt x="4520" y="26"/>
                    </a:lnTo>
                    <a:lnTo>
                      <a:pt x="4528" y="13"/>
                    </a:lnTo>
                    <a:lnTo>
                      <a:pt x="4533" y="5"/>
                    </a:lnTo>
                    <a:lnTo>
                      <a:pt x="4536" y="0"/>
                    </a:lnTo>
                    <a:lnTo>
                      <a:pt x="4591" y="37"/>
                    </a:lnTo>
                    <a:lnTo>
                      <a:pt x="4590" y="39"/>
                    </a:lnTo>
                    <a:lnTo>
                      <a:pt x="4585" y="48"/>
                    </a:lnTo>
                    <a:lnTo>
                      <a:pt x="4577" y="60"/>
                    </a:lnTo>
                    <a:lnTo>
                      <a:pt x="4567" y="76"/>
                    </a:lnTo>
                    <a:lnTo>
                      <a:pt x="4545" y="111"/>
                    </a:lnTo>
                    <a:lnTo>
                      <a:pt x="4535" y="128"/>
                    </a:lnTo>
                    <a:lnTo>
                      <a:pt x="4525" y="143"/>
                    </a:lnTo>
                    <a:cubicBezTo>
                      <a:pt x="4522" y="148"/>
                      <a:pt x="4519" y="151"/>
                      <a:pt x="4514" y="154"/>
                    </a:cubicBezTo>
                    <a:lnTo>
                      <a:pt x="4457" y="188"/>
                    </a:lnTo>
                    <a:lnTo>
                      <a:pt x="4403" y="217"/>
                    </a:lnTo>
                    <a:lnTo>
                      <a:pt x="4306" y="269"/>
                    </a:lnTo>
                    <a:lnTo>
                      <a:pt x="4262" y="298"/>
                    </a:lnTo>
                    <a:lnTo>
                      <a:pt x="4221" y="330"/>
                    </a:lnTo>
                    <a:lnTo>
                      <a:pt x="4180" y="371"/>
                    </a:lnTo>
                    <a:lnTo>
                      <a:pt x="4161" y="394"/>
                    </a:lnTo>
                    <a:lnTo>
                      <a:pt x="4140" y="422"/>
                    </a:lnTo>
                    <a:cubicBezTo>
                      <a:pt x="4137" y="427"/>
                      <a:pt x="4132" y="431"/>
                      <a:pt x="4126" y="433"/>
                    </a:cubicBezTo>
                    <a:lnTo>
                      <a:pt x="4089" y="449"/>
                    </a:lnTo>
                    <a:lnTo>
                      <a:pt x="4054" y="463"/>
                    </a:lnTo>
                    <a:lnTo>
                      <a:pt x="4019" y="479"/>
                    </a:lnTo>
                    <a:lnTo>
                      <a:pt x="4025" y="475"/>
                    </a:lnTo>
                    <a:lnTo>
                      <a:pt x="3994" y="499"/>
                    </a:lnTo>
                    <a:lnTo>
                      <a:pt x="4000" y="493"/>
                    </a:lnTo>
                    <a:lnTo>
                      <a:pt x="3991" y="504"/>
                    </a:lnTo>
                    <a:lnTo>
                      <a:pt x="3995" y="498"/>
                    </a:lnTo>
                    <a:lnTo>
                      <a:pt x="3989" y="510"/>
                    </a:lnTo>
                    <a:lnTo>
                      <a:pt x="3992" y="502"/>
                    </a:lnTo>
                    <a:lnTo>
                      <a:pt x="3986" y="527"/>
                    </a:lnTo>
                    <a:lnTo>
                      <a:pt x="3982" y="554"/>
                    </a:lnTo>
                    <a:cubicBezTo>
                      <a:pt x="3982" y="556"/>
                      <a:pt x="3981" y="558"/>
                      <a:pt x="3981" y="559"/>
                    </a:cubicBezTo>
                    <a:lnTo>
                      <a:pt x="3972" y="586"/>
                    </a:lnTo>
                    <a:cubicBezTo>
                      <a:pt x="3972" y="587"/>
                      <a:pt x="3971" y="589"/>
                      <a:pt x="3970" y="590"/>
                    </a:cubicBezTo>
                    <a:lnTo>
                      <a:pt x="3957" y="617"/>
                    </a:lnTo>
                    <a:lnTo>
                      <a:pt x="3946" y="639"/>
                    </a:lnTo>
                    <a:lnTo>
                      <a:pt x="3936" y="659"/>
                    </a:lnTo>
                    <a:lnTo>
                      <a:pt x="3927" y="675"/>
                    </a:lnTo>
                    <a:lnTo>
                      <a:pt x="3912" y="701"/>
                    </a:lnTo>
                    <a:lnTo>
                      <a:pt x="3903" y="714"/>
                    </a:lnTo>
                    <a:cubicBezTo>
                      <a:pt x="3902" y="716"/>
                      <a:pt x="3901" y="717"/>
                      <a:pt x="3900" y="719"/>
                    </a:cubicBezTo>
                    <a:lnTo>
                      <a:pt x="3895" y="724"/>
                    </a:lnTo>
                    <a:cubicBezTo>
                      <a:pt x="3884" y="734"/>
                      <a:pt x="3869" y="736"/>
                      <a:pt x="3856" y="730"/>
                    </a:cubicBezTo>
                    <a:lnTo>
                      <a:pt x="3854" y="729"/>
                    </a:lnTo>
                    <a:cubicBezTo>
                      <a:pt x="3844" y="724"/>
                      <a:pt x="3837" y="714"/>
                      <a:pt x="3836" y="702"/>
                    </a:cubicBezTo>
                    <a:lnTo>
                      <a:pt x="3835" y="697"/>
                    </a:lnTo>
                    <a:cubicBezTo>
                      <a:pt x="3835" y="694"/>
                      <a:pt x="3835" y="690"/>
                      <a:pt x="3836" y="687"/>
                    </a:cubicBezTo>
                    <a:lnTo>
                      <a:pt x="3837" y="680"/>
                    </a:lnTo>
                    <a:lnTo>
                      <a:pt x="3839" y="671"/>
                    </a:lnTo>
                    <a:lnTo>
                      <a:pt x="3841" y="666"/>
                    </a:lnTo>
                    <a:lnTo>
                      <a:pt x="3841" y="664"/>
                    </a:lnTo>
                    <a:lnTo>
                      <a:pt x="3904" y="685"/>
                    </a:lnTo>
                    <a:lnTo>
                      <a:pt x="3904" y="686"/>
                    </a:lnTo>
                    <a:lnTo>
                      <a:pt x="3900" y="697"/>
                    </a:lnTo>
                    <a:lnTo>
                      <a:pt x="3893" y="719"/>
                    </a:lnTo>
                    <a:lnTo>
                      <a:pt x="3888" y="733"/>
                    </a:lnTo>
                    <a:lnTo>
                      <a:pt x="3881" y="751"/>
                    </a:lnTo>
                    <a:lnTo>
                      <a:pt x="3874" y="772"/>
                    </a:lnTo>
                    <a:lnTo>
                      <a:pt x="3865" y="796"/>
                    </a:lnTo>
                    <a:cubicBezTo>
                      <a:pt x="3863" y="803"/>
                      <a:pt x="3859" y="809"/>
                      <a:pt x="3852" y="813"/>
                    </a:cubicBezTo>
                    <a:lnTo>
                      <a:pt x="3854" y="812"/>
                    </a:lnTo>
                    <a:lnTo>
                      <a:pt x="3849" y="816"/>
                    </a:lnTo>
                    <a:lnTo>
                      <a:pt x="3833" y="829"/>
                    </a:lnTo>
                    <a:lnTo>
                      <a:pt x="3809" y="848"/>
                    </a:lnTo>
                    <a:lnTo>
                      <a:pt x="3779" y="870"/>
                    </a:lnTo>
                    <a:lnTo>
                      <a:pt x="3745" y="894"/>
                    </a:lnTo>
                    <a:lnTo>
                      <a:pt x="3709" y="918"/>
                    </a:lnTo>
                    <a:lnTo>
                      <a:pt x="3673" y="940"/>
                    </a:lnTo>
                    <a:lnTo>
                      <a:pt x="3641" y="956"/>
                    </a:lnTo>
                    <a:lnTo>
                      <a:pt x="3611" y="969"/>
                    </a:lnTo>
                    <a:lnTo>
                      <a:pt x="3585" y="979"/>
                    </a:lnTo>
                    <a:lnTo>
                      <a:pt x="3560" y="988"/>
                    </a:lnTo>
                    <a:lnTo>
                      <a:pt x="3536" y="994"/>
                    </a:lnTo>
                    <a:lnTo>
                      <a:pt x="3503" y="999"/>
                    </a:lnTo>
                    <a:cubicBezTo>
                      <a:pt x="3501" y="1000"/>
                      <a:pt x="3498" y="1000"/>
                      <a:pt x="3495" y="1000"/>
                    </a:cubicBezTo>
                    <a:lnTo>
                      <a:pt x="3467" y="997"/>
                    </a:lnTo>
                    <a:cubicBezTo>
                      <a:pt x="3464" y="996"/>
                      <a:pt x="3462" y="996"/>
                      <a:pt x="3459" y="995"/>
                    </a:cubicBezTo>
                    <a:lnTo>
                      <a:pt x="3433" y="985"/>
                    </a:lnTo>
                    <a:cubicBezTo>
                      <a:pt x="3432" y="984"/>
                      <a:pt x="3430" y="983"/>
                      <a:pt x="3428" y="982"/>
                    </a:cubicBezTo>
                    <a:lnTo>
                      <a:pt x="3400" y="965"/>
                    </a:lnTo>
                    <a:lnTo>
                      <a:pt x="3369" y="943"/>
                    </a:lnTo>
                    <a:lnTo>
                      <a:pt x="3329" y="917"/>
                    </a:lnTo>
                    <a:lnTo>
                      <a:pt x="3341" y="922"/>
                    </a:lnTo>
                    <a:lnTo>
                      <a:pt x="3289" y="911"/>
                    </a:lnTo>
                    <a:lnTo>
                      <a:pt x="3242" y="906"/>
                    </a:lnTo>
                    <a:lnTo>
                      <a:pt x="3200" y="905"/>
                    </a:lnTo>
                    <a:lnTo>
                      <a:pt x="3159" y="908"/>
                    </a:lnTo>
                    <a:lnTo>
                      <a:pt x="3118" y="915"/>
                    </a:lnTo>
                    <a:lnTo>
                      <a:pt x="3075" y="925"/>
                    </a:lnTo>
                    <a:lnTo>
                      <a:pt x="3028" y="940"/>
                    </a:lnTo>
                    <a:lnTo>
                      <a:pt x="2975" y="957"/>
                    </a:lnTo>
                    <a:cubicBezTo>
                      <a:pt x="2972" y="958"/>
                      <a:pt x="2968" y="959"/>
                      <a:pt x="2965" y="959"/>
                    </a:cubicBezTo>
                    <a:lnTo>
                      <a:pt x="2149" y="973"/>
                    </a:lnTo>
                    <a:lnTo>
                      <a:pt x="1741" y="981"/>
                    </a:lnTo>
                    <a:lnTo>
                      <a:pt x="1333" y="992"/>
                    </a:lnTo>
                    <a:lnTo>
                      <a:pt x="1278" y="994"/>
                    </a:lnTo>
                    <a:lnTo>
                      <a:pt x="1220" y="994"/>
                    </a:lnTo>
                    <a:lnTo>
                      <a:pt x="1096" y="997"/>
                    </a:lnTo>
                    <a:lnTo>
                      <a:pt x="969" y="1004"/>
                    </a:lnTo>
                    <a:lnTo>
                      <a:pt x="907" y="1011"/>
                    </a:lnTo>
                    <a:lnTo>
                      <a:pt x="846" y="1022"/>
                    </a:lnTo>
                    <a:lnTo>
                      <a:pt x="787" y="1036"/>
                    </a:lnTo>
                    <a:lnTo>
                      <a:pt x="731" y="1054"/>
                    </a:lnTo>
                    <a:lnTo>
                      <a:pt x="679" y="1077"/>
                    </a:lnTo>
                    <a:lnTo>
                      <a:pt x="628" y="1107"/>
                    </a:lnTo>
                    <a:lnTo>
                      <a:pt x="632" y="1104"/>
                    </a:lnTo>
                    <a:lnTo>
                      <a:pt x="586" y="1141"/>
                    </a:lnTo>
                    <a:lnTo>
                      <a:pt x="589" y="1138"/>
                    </a:lnTo>
                    <a:lnTo>
                      <a:pt x="548" y="1183"/>
                    </a:lnTo>
                    <a:lnTo>
                      <a:pt x="552" y="1178"/>
                    </a:lnTo>
                    <a:lnTo>
                      <a:pt x="518" y="1230"/>
                    </a:lnTo>
                    <a:lnTo>
                      <a:pt x="520" y="1226"/>
                    </a:lnTo>
                    <a:lnTo>
                      <a:pt x="493" y="1286"/>
                    </a:lnTo>
                    <a:cubicBezTo>
                      <a:pt x="490" y="1294"/>
                      <a:pt x="483" y="1301"/>
                      <a:pt x="474" y="1304"/>
                    </a:cubicBezTo>
                    <a:lnTo>
                      <a:pt x="440" y="1315"/>
                    </a:lnTo>
                    <a:lnTo>
                      <a:pt x="412" y="1327"/>
                    </a:lnTo>
                    <a:lnTo>
                      <a:pt x="387" y="1339"/>
                    </a:lnTo>
                    <a:lnTo>
                      <a:pt x="366" y="1351"/>
                    </a:lnTo>
                    <a:lnTo>
                      <a:pt x="348" y="1365"/>
                    </a:lnTo>
                    <a:lnTo>
                      <a:pt x="330" y="1381"/>
                    </a:lnTo>
                    <a:lnTo>
                      <a:pt x="335" y="1376"/>
                    </a:lnTo>
                    <a:lnTo>
                      <a:pt x="307" y="1413"/>
                    </a:lnTo>
                    <a:lnTo>
                      <a:pt x="313" y="1402"/>
                    </a:lnTo>
                    <a:lnTo>
                      <a:pt x="252" y="1628"/>
                    </a:lnTo>
                    <a:lnTo>
                      <a:pt x="188" y="1610"/>
                    </a:lnTo>
                    <a:close/>
                    <a:moveTo>
                      <a:pt x="415" y="1665"/>
                    </a:moveTo>
                    <a:cubicBezTo>
                      <a:pt x="389" y="1773"/>
                      <a:pt x="281" y="1839"/>
                      <a:pt x="174" y="1814"/>
                    </a:cubicBezTo>
                    <a:cubicBezTo>
                      <a:pt x="66" y="1788"/>
                      <a:pt x="0" y="1680"/>
                      <a:pt x="25" y="1573"/>
                    </a:cubicBezTo>
                    <a:cubicBezTo>
                      <a:pt x="51" y="1465"/>
                      <a:pt x="159" y="1399"/>
                      <a:pt x="266" y="1424"/>
                    </a:cubicBezTo>
                    <a:cubicBezTo>
                      <a:pt x="374" y="1450"/>
                      <a:pt x="440" y="1558"/>
                      <a:pt x="415" y="1665"/>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33" name="Line 56">
                <a:extLst>
                  <a:ext uri="{FF2B5EF4-FFF2-40B4-BE49-F238E27FC236}">
                    <a16:creationId xmlns:a16="http://schemas.microsoft.com/office/drawing/2014/main" id="{63431163-6F9F-1741-81A9-529915BC89D4}"/>
                  </a:ext>
                </a:extLst>
              </p:cNvPr>
              <p:cNvSpPr>
                <a:spLocks noChangeShapeType="1"/>
              </p:cNvSpPr>
              <p:nvPr/>
            </p:nvSpPr>
            <p:spPr bwMode="auto">
              <a:xfrm>
                <a:off x="3083584" y="4020173"/>
                <a:ext cx="111124" cy="1588"/>
              </a:xfrm>
              <a:prstGeom prst="line">
                <a:avLst/>
              </a:prstGeom>
              <a:noFill/>
              <a:ln w="14288"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7">
                <a:extLst>
                  <a:ext uri="{FF2B5EF4-FFF2-40B4-BE49-F238E27FC236}">
                    <a16:creationId xmlns:a16="http://schemas.microsoft.com/office/drawing/2014/main" id="{B3B08B31-679A-3F40-B7E2-33F539DB000F}"/>
                  </a:ext>
                </a:extLst>
              </p:cNvPr>
              <p:cNvSpPr>
                <a:spLocks noChangeShapeType="1"/>
              </p:cNvSpPr>
              <p:nvPr/>
            </p:nvSpPr>
            <p:spPr bwMode="auto">
              <a:xfrm>
                <a:off x="3083584" y="5209219"/>
                <a:ext cx="111124" cy="1588"/>
              </a:xfrm>
              <a:prstGeom prst="line">
                <a:avLst/>
              </a:prstGeom>
              <a:noFill/>
              <a:ln w="14288" cap="rnd">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Rectangle 58">
                <a:extLst>
                  <a:ext uri="{FF2B5EF4-FFF2-40B4-BE49-F238E27FC236}">
                    <a16:creationId xmlns:a16="http://schemas.microsoft.com/office/drawing/2014/main" id="{5615F0BF-B82E-BE47-B09A-6B22F4DA0A6D}"/>
                  </a:ext>
                </a:extLst>
              </p:cNvPr>
              <p:cNvSpPr>
                <a:spLocks noChangeArrowheads="1"/>
              </p:cNvSpPr>
              <p:nvPr/>
            </p:nvSpPr>
            <p:spPr bwMode="auto">
              <a:xfrm>
                <a:off x="2980398" y="3983660"/>
                <a:ext cx="63499"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1</a:t>
                </a:r>
                <a:endParaRPr lang="en-US" altLang="en-US"/>
              </a:p>
            </p:txBody>
          </p:sp>
          <p:sp>
            <p:nvSpPr>
              <p:cNvPr id="36" name="Rectangle 59">
                <a:extLst>
                  <a:ext uri="{FF2B5EF4-FFF2-40B4-BE49-F238E27FC236}">
                    <a16:creationId xmlns:a16="http://schemas.microsoft.com/office/drawing/2014/main" id="{932EB5A3-521B-414C-B048-2644E9BA2AC1}"/>
                  </a:ext>
                </a:extLst>
              </p:cNvPr>
              <p:cNvSpPr>
                <a:spLocks noChangeArrowheads="1"/>
              </p:cNvSpPr>
              <p:nvPr/>
            </p:nvSpPr>
            <p:spPr bwMode="auto">
              <a:xfrm>
                <a:off x="3045485" y="3983660"/>
                <a:ext cx="31750"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 </a:t>
                </a:r>
                <a:endParaRPr lang="en-US" altLang="en-US"/>
              </a:p>
            </p:txBody>
          </p:sp>
          <p:sp>
            <p:nvSpPr>
              <p:cNvPr id="37" name="Rectangle 60">
                <a:extLst>
                  <a:ext uri="{FF2B5EF4-FFF2-40B4-BE49-F238E27FC236}">
                    <a16:creationId xmlns:a16="http://schemas.microsoft.com/office/drawing/2014/main" id="{3C09C104-3640-A840-95F3-962F93207361}"/>
                  </a:ext>
                </a:extLst>
              </p:cNvPr>
              <p:cNvSpPr>
                <a:spLocks noChangeArrowheads="1"/>
              </p:cNvSpPr>
              <p:nvPr/>
            </p:nvSpPr>
            <p:spPr bwMode="auto">
              <a:xfrm>
                <a:off x="2980398" y="5098093"/>
                <a:ext cx="63499"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0</a:t>
                </a:r>
                <a:endParaRPr lang="en-US" altLang="en-US"/>
              </a:p>
            </p:txBody>
          </p:sp>
          <p:sp>
            <p:nvSpPr>
              <p:cNvPr id="38" name="Rectangle 61">
                <a:extLst>
                  <a:ext uri="{FF2B5EF4-FFF2-40B4-BE49-F238E27FC236}">
                    <a16:creationId xmlns:a16="http://schemas.microsoft.com/office/drawing/2014/main" id="{F97BF1BA-B524-1948-AE02-47372991D56A}"/>
                  </a:ext>
                </a:extLst>
              </p:cNvPr>
              <p:cNvSpPr>
                <a:spLocks noChangeArrowheads="1"/>
              </p:cNvSpPr>
              <p:nvPr/>
            </p:nvSpPr>
            <p:spPr bwMode="auto">
              <a:xfrm>
                <a:off x="3045485" y="5098093"/>
                <a:ext cx="31750" cy="13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900" b="1">
                    <a:solidFill>
                      <a:srgbClr val="333333"/>
                    </a:solidFill>
                    <a:latin typeface="Arial" panose="020B0604020202020204" pitchFamily="34" charset="0"/>
                  </a:rPr>
                  <a:t> </a:t>
                </a:r>
                <a:endParaRPr lang="en-US" altLang="en-US"/>
              </a:p>
            </p:txBody>
          </p:sp>
          <p:sp>
            <p:nvSpPr>
              <p:cNvPr id="39" name="Rectangle 62">
                <a:extLst>
                  <a:ext uri="{FF2B5EF4-FFF2-40B4-BE49-F238E27FC236}">
                    <a16:creationId xmlns:a16="http://schemas.microsoft.com/office/drawing/2014/main" id="{B5C55F3C-6445-DD42-A0A9-19CCC1BC2E15}"/>
                  </a:ext>
                </a:extLst>
              </p:cNvPr>
              <p:cNvSpPr>
                <a:spLocks noChangeArrowheads="1"/>
              </p:cNvSpPr>
              <p:nvPr/>
            </p:nvSpPr>
            <p:spPr bwMode="auto">
              <a:xfrm rot="16200000">
                <a:off x="2315233" y="4502778"/>
                <a:ext cx="1077920" cy="168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100" b="1">
                    <a:solidFill>
                      <a:srgbClr val="333333"/>
                    </a:solidFill>
                    <a:latin typeface="Arial" panose="020B0604020202020204" pitchFamily="34" charset="0"/>
                  </a:rPr>
                  <a:t>Allele frequency</a:t>
                </a:r>
                <a:endParaRPr lang="en-US" altLang="en-US"/>
              </a:p>
            </p:txBody>
          </p:sp>
          <p:sp>
            <p:nvSpPr>
              <p:cNvPr id="40" name="Rectangle 63">
                <a:extLst>
                  <a:ext uri="{FF2B5EF4-FFF2-40B4-BE49-F238E27FC236}">
                    <a16:creationId xmlns:a16="http://schemas.microsoft.com/office/drawing/2014/main" id="{2CDFEFB7-A937-2E49-A335-89A5C3752C3F}"/>
                  </a:ext>
                </a:extLst>
              </p:cNvPr>
              <p:cNvSpPr>
                <a:spLocks noChangeArrowheads="1"/>
              </p:cNvSpPr>
              <p:nvPr/>
            </p:nvSpPr>
            <p:spPr bwMode="auto">
              <a:xfrm rot="16200000">
                <a:off x="2835937" y="3972549"/>
                <a:ext cx="38100" cy="168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100" b="1">
                    <a:solidFill>
                      <a:srgbClr val="333333"/>
                    </a:solidFill>
                    <a:latin typeface="Arial" panose="020B0604020202020204" pitchFamily="34" charset="0"/>
                  </a:rPr>
                  <a:t> </a:t>
                </a:r>
                <a:endParaRPr lang="en-US" altLang="en-US"/>
              </a:p>
            </p:txBody>
          </p:sp>
          <p:sp>
            <p:nvSpPr>
              <p:cNvPr id="43" name="Freeform 68">
                <a:extLst>
                  <a:ext uri="{FF2B5EF4-FFF2-40B4-BE49-F238E27FC236}">
                    <a16:creationId xmlns:a16="http://schemas.microsoft.com/office/drawing/2014/main" id="{A0D142D6-00C1-9B45-9ADE-24874BE44E1D}"/>
                  </a:ext>
                </a:extLst>
              </p:cNvPr>
              <p:cNvSpPr>
                <a:spLocks noEditPoints="1"/>
              </p:cNvSpPr>
              <p:nvPr/>
            </p:nvSpPr>
            <p:spPr bwMode="auto">
              <a:xfrm>
                <a:off x="4610740" y="4842504"/>
                <a:ext cx="977888" cy="423866"/>
              </a:xfrm>
              <a:custGeom>
                <a:avLst/>
                <a:gdLst>
                  <a:gd name="T0" fmla="*/ 0 w 6713"/>
                  <a:gd name="T1" fmla="*/ 0 h 2897"/>
                  <a:gd name="T2" fmla="*/ 0 w 6713"/>
                  <a:gd name="T3" fmla="*/ 0 h 2897"/>
                  <a:gd name="T4" fmla="*/ 0 w 6713"/>
                  <a:gd name="T5" fmla="*/ 0 h 2897"/>
                  <a:gd name="T6" fmla="*/ 0 w 6713"/>
                  <a:gd name="T7" fmla="*/ 0 h 2897"/>
                  <a:gd name="T8" fmla="*/ 0 w 6713"/>
                  <a:gd name="T9" fmla="*/ 0 h 2897"/>
                  <a:gd name="T10" fmla="*/ 0 w 6713"/>
                  <a:gd name="T11" fmla="*/ 0 h 2897"/>
                  <a:gd name="T12" fmla="*/ 0 w 6713"/>
                  <a:gd name="T13" fmla="*/ 0 h 2897"/>
                  <a:gd name="T14" fmla="*/ 0 w 6713"/>
                  <a:gd name="T15" fmla="*/ 0 h 2897"/>
                  <a:gd name="T16" fmla="*/ 0 w 6713"/>
                  <a:gd name="T17" fmla="*/ 0 h 2897"/>
                  <a:gd name="T18" fmla="*/ 0 w 6713"/>
                  <a:gd name="T19" fmla="*/ 0 h 2897"/>
                  <a:gd name="T20" fmla="*/ 0 w 6713"/>
                  <a:gd name="T21" fmla="*/ 0 h 2897"/>
                  <a:gd name="T22" fmla="*/ 0 w 6713"/>
                  <a:gd name="T23" fmla="*/ 0 h 2897"/>
                  <a:gd name="T24" fmla="*/ 0 w 6713"/>
                  <a:gd name="T25" fmla="*/ 0 h 2897"/>
                  <a:gd name="T26" fmla="*/ 0 w 6713"/>
                  <a:gd name="T27" fmla="*/ 0 h 2897"/>
                  <a:gd name="T28" fmla="*/ 0 w 6713"/>
                  <a:gd name="T29" fmla="*/ 0 h 2897"/>
                  <a:gd name="T30" fmla="*/ 0 w 6713"/>
                  <a:gd name="T31" fmla="*/ 0 h 2897"/>
                  <a:gd name="T32" fmla="*/ 0 w 6713"/>
                  <a:gd name="T33" fmla="*/ 0 h 2897"/>
                  <a:gd name="T34" fmla="*/ 0 w 6713"/>
                  <a:gd name="T35" fmla="*/ 0 h 2897"/>
                  <a:gd name="T36" fmla="*/ 0 w 6713"/>
                  <a:gd name="T37" fmla="*/ 0 h 2897"/>
                  <a:gd name="T38" fmla="*/ 0 w 6713"/>
                  <a:gd name="T39" fmla="*/ 0 h 2897"/>
                  <a:gd name="T40" fmla="*/ 0 w 6713"/>
                  <a:gd name="T41" fmla="*/ 0 h 2897"/>
                  <a:gd name="T42" fmla="*/ 0 w 6713"/>
                  <a:gd name="T43" fmla="*/ 0 h 2897"/>
                  <a:gd name="T44" fmla="*/ 0 w 6713"/>
                  <a:gd name="T45" fmla="*/ 0 h 2897"/>
                  <a:gd name="T46" fmla="*/ 0 w 6713"/>
                  <a:gd name="T47" fmla="*/ 0 h 2897"/>
                  <a:gd name="T48" fmla="*/ 0 w 6713"/>
                  <a:gd name="T49" fmla="*/ 0 h 2897"/>
                  <a:gd name="T50" fmla="*/ 0 w 6713"/>
                  <a:gd name="T51" fmla="*/ 0 h 2897"/>
                  <a:gd name="T52" fmla="*/ 0 w 6713"/>
                  <a:gd name="T53" fmla="*/ 0 h 2897"/>
                  <a:gd name="T54" fmla="*/ 0 w 6713"/>
                  <a:gd name="T55" fmla="*/ 0 h 2897"/>
                  <a:gd name="T56" fmla="*/ 0 w 6713"/>
                  <a:gd name="T57" fmla="*/ 0 h 2897"/>
                  <a:gd name="T58" fmla="*/ 0 w 6713"/>
                  <a:gd name="T59" fmla="*/ 0 h 2897"/>
                  <a:gd name="T60" fmla="*/ 0 w 6713"/>
                  <a:gd name="T61" fmla="*/ 0 h 2897"/>
                  <a:gd name="T62" fmla="*/ 0 w 6713"/>
                  <a:gd name="T63" fmla="*/ 0 h 2897"/>
                  <a:gd name="T64" fmla="*/ 0 w 6713"/>
                  <a:gd name="T65" fmla="*/ 0 h 2897"/>
                  <a:gd name="T66" fmla="*/ 0 w 6713"/>
                  <a:gd name="T67" fmla="*/ 0 h 2897"/>
                  <a:gd name="T68" fmla="*/ 0 w 6713"/>
                  <a:gd name="T69" fmla="*/ 0 h 2897"/>
                  <a:gd name="T70" fmla="*/ 0 w 6713"/>
                  <a:gd name="T71" fmla="*/ 0 h 2897"/>
                  <a:gd name="T72" fmla="*/ 0 w 6713"/>
                  <a:gd name="T73" fmla="*/ 0 h 2897"/>
                  <a:gd name="T74" fmla="*/ 0 w 6713"/>
                  <a:gd name="T75" fmla="*/ 0 h 2897"/>
                  <a:gd name="T76" fmla="*/ 0 w 6713"/>
                  <a:gd name="T77" fmla="*/ 0 h 2897"/>
                  <a:gd name="T78" fmla="*/ 0 w 6713"/>
                  <a:gd name="T79" fmla="*/ 0 h 2897"/>
                  <a:gd name="T80" fmla="*/ 0 w 6713"/>
                  <a:gd name="T81" fmla="*/ 0 h 2897"/>
                  <a:gd name="T82" fmla="*/ 0 w 6713"/>
                  <a:gd name="T83" fmla="*/ 0 h 2897"/>
                  <a:gd name="T84" fmla="*/ 0 w 6713"/>
                  <a:gd name="T85" fmla="*/ 0 h 2897"/>
                  <a:gd name="T86" fmla="*/ 0 w 6713"/>
                  <a:gd name="T87" fmla="*/ 0 h 2897"/>
                  <a:gd name="T88" fmla="*/ 0 w 6713"/>
                  <a:gd name="T89" fmla="*/ 0 h 2897"/>
                  <a:gd name="T90" fmla="*/ 0 w 6713"/>
                  <a:gd name="T91" fmla="*/ 0 h 2897"/>
                  <a:gd name="T92" fmla="*/ 0 w 6713"/>
                  <a:gd name="T93" fmla="*/ 0 h 2897"/>
                  <a:gd name="T94" fmla="*/ 0 w 6713"/>
                  <a:gd name="T95" fmla="*/ 0 h 2897"/>
                  <a:gd name="T96" fmla="*/ 0 w 6713"/>
                  <a:gd name="T97" fmla="*/ 0 h 2897"/>
                  <a:gd name="T98" fmla="*/ 0 w 6713"/>
                  <a:gd name="T99" fmla="*/ 0 h 2897"/>
                  <a:gd name="T100" fmla="*/ 0 w 6713"/>
                  <a:gd name="T101" fmla="*/ 0 h 2897"/>
                  <a:gd name="T102" fmla="*/ 0 w 6713"/>
                  <a:gd name="T103" fmla="*/ 0 h 2897"/>
                  <a:gd name="T104" fmla="*/ 0 w 6713"/>
                  <a:gd name="T105" fmla="*/ 0 h 2897"/>
                  <a:gd name="T106" fmla="*/ 0 w 6713"/>
                  <a:gd name="T107" fmla="*/ 0 h 2897"/>
                  <a:gd name="T108" fmla="*/ 0 w 6713"/>
                  <a:gd name="T109" fmla="*/ 0 h 2897"/>
                  <a:gd name="T110" fmla="*/ 0 w 6713"/>
                  <a:gd name="T111" fmla="*/ 0 h 2897"/>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713" h="2897">
                    <a:moveTo>
                      <a:pt x="408" y="2395"/>
                    </a:moveTo>
                    <a:lnTo>
                      <a:pt x="760" y="2082"/>
                    </a:lnTo>
                    <a:lnTo>
                      <a:pt x="743" y="2106"/>
                    </a:lnTo>
                    <a:lnTo>
                      <a:pt x="782" y="2011"/>
                    </a:lnTo>
                    <a:lnTo>
                      <a:pt x="806" y="1959"/>
                    </a:lnTo>
                    <a:lnTo>
                      <a:pt x="835" y="1906"/>
                    </a:lnTo>
                    <a:lnTo>
                      <a:pt x="872" y="1853"/>
                    </a:lnTo>
                    <a:lnTo>
                      <a:pt x="917" y="1799"/>
                    </a:lnTo>
                    <a:lnTo>
                      <a:pt x="973" y="1746"/>
                    </a:lnTo>
                    <a:lnTo>
                      <a:pt x="1041" y="1696"/>
                    </a:lnTo>
                    <a:lnTo>
                      <a:pt x="1128" y="1648"/>
                    </a:lnTo>
                    <a:lnTo>
                      <a:pt x="1229" y="1607"/>
                    </a:lnTo>
                    <a:lnTo>
                      <a:pt x="1342" y="1574"/>
                    </a:lnTo>
                    <a:lnTo>
                      <a:pt x="1463" y="1547"/>
                    </a:lnTo>
                    <a:lnTo>
                      <a:pt x="1591" y="1526"/>
                    </a:lnTo>
                    <a:lnTo>
                      <a:pt x="1724" y="1508"/>
                    </a:lnTo>
                    <a:lnTo>
                      <a:pt x="1993" y="1485"/>
                    </a:lnTo>
                    <a:lnTo>
                      <a:pt x="2125" y="1478"/>
                    </a:lnTo>
                    <a:lnTo>
                      <a:pt x="2251" y="1474"/>
                    </a:lnTo>
                    <a:lnTo>
                      <a:pt x="2370" y="1471"/>
                    </a:lnTo>
                    <a:lnTo>
                      <a:pt x="2478" y="1470"/>
                    </a:lnTo>
                    <a:lnTo>
                      <a:pt x="2573" y="1470"/>
                    </a:lnTo>
                    <a:lnTo>
                      <a:pt x="2652" y="1470"/>
                    </a:lnTo>
                    <a:lnTo>
                      <a:pt x="2714" y="1470"/>
                    </a:lnTo>
                    <a:lnTo>
                      <a:pt x="2754" y="1469"/>
                    </a:lnTo>
                    <a:lnTo>
                      <a:pt x="2720" y="1479"/>
                    </a:lnTo>
                    <a:lnTo>
                      <a:pt x="2773" y="1446"/>
                    </a:lnTo>
                    <a:lnTo>
                      <a:pt x="2829" y="1412"/>
                    </a:lnTo>
                    <a:lnTo>
                      <a:pt x="2880" y="1379"/>
                    </a:lnTo>
                    <a:lnTo>
                      <a:pt x="2872" y="1386"/>
                    </a:lnTo>
                    <a:lnTo>
                      <a:pt x="2918" y="1345"/>
                    </a:lnTo>
                    <a:lnTo>
                      <a:pt x="2910" y="1353"/>
                    </a:lnTo>
                    <a:lnTo>
                      <a:pt x="2953" y="1299"/>
                    </a:lnTo>
                    <a:lnTo>
                      <a:pt x="2997" y="1238"/>
                    </a:lnTo>
                    <a:lnTo>
                      <a:pt x="3087" y="1103"/>
                    </a:lnTo>
                    <a:lnTo>
                      <a:pt x="3127" y="1042"/>
                    </a:lnTo>
                    <a:lnTo>
                      <a:pt x="3157" y="993"/>
                    </a:lnTo>
                    <a:lnTo>
                      <a:pt x="3178" y="958"/>
                    </a:lnTo>
                    <a:lnTo>
                      <a:pt x="3183" y="949"/>
                    </a:lnTo>
                    <a:lnTo>
                      <a:pt x="3187" y="943"/>
                    </a:lnTo>
                    <a:lnTo>
                      <a:pt x="3179" y="960"/>
                    </a:lnTo>
                    <a:lnTo>
                      <a:pt x="3201" y="892"/>
                    </a:lnTo>
                    <a:lnTo>
                      <a:pt x="3216" y="843"/>
                    </a:lnTo>
                    <a:lnTo>
                      <a:pt x="3226" y="805"/>
                    </a:lnTo>
                    <a:lnTo>
                      <a:pt x="3233" y="780"/>
                    </a:lnTo>
                    <a:lnTo>
                      <a:pt x="3239" y="763"/>
                    </a:lnTo>
                    <a:lnTo>
                      <a:pt x="3242" y="752"/>
                    </a:lnTo>
                    <a:cubicBezTo>
                      <a:pt x="3249" y="732"/>
                      <a:pt x="3266" y="715"/>
                      <a:pt x="3287" y="709"/>
                    </a:cubicBezTo>
                    <a:lnTo>
                      <a:pt x="3294" y="707"/>
                    </a:lnTo>
                    <a:cubicBezTo>
                      <a:pt x="3303" y="705"/>
                      <a:pt x="3312" y="704"/>
                      <a:pt x="3321" y="705"/>
                    </a:cubicBezTo>
                    <a:lnTo>
                      <a:pt x="3336" y="707"/>
                    </a:lnTo>
                    <a:lnTo>
                      <a:pt x="3312" y="709"/>
                    </a:lnTo>
                    <a:lnTo>
                      <a:pt x="3325" y="706"/>
                    </a:lnTo>
                    <a:lnTo>
                      <a:pt x="3313" y="710"/>
                    </a:lnTo>
                    <a:lnTo>
                      <a:pt x="3333" y="701"/>
                    </a:lnTo>
                    <a:lnTo>
                      <a:pt x="3353" y="689"/>
                    </a:lnTo>
                    <a:lnTo>
                      <a:pt x="3380" y="668"/>
                    </a:lnTo>
                    <a:lnTo>
                      <a:pt x="3420" y="633"/>
                    </a:lnTo>
                    <a:lnTo>
                      <a:pt x="3470" y="584"/>
                    </a:lnTo>
                    <a:lnTo>
                      <a:pt x="3508" y="546"/>
                    </a:lnTo>
                    <a:lnTo>
                      <a:pt x="3540" y="512"/>
                    </a:lnTo>
                    <a:lnTo>
                      <a:pt x="3587" y="458"/>
                    </a:lnTo>
                    <a:lnTo>
                      <a:pt x="3616" y="421"/>
                    </a:lnTo>
                    <a:lnTo>
                      <a:pt x="3611" y="429"/>
                    </a:lnTo>
                    <a:lnTo>
                      <a:pt x="3626" y="403"/>
                    </a:lnTo>
                    <a:lnTo>
                      <a:pt x="3618" y="423"/>
                    </a:lnTo>
                    <a:lnTo>
                      <a:pt x="3621" y="408"/>
                    </a:lnTo>
                    <a:lnTo>
                      <a:pt x="3644" y="473"/>
                    </a:lnTo>
                    <a:lnTo>
                      <a:pt x="3638" y="468"/>
                    </a:lnTo>
                    <a:lnTo>
                      <a:pt x="3680" y="483"/>
                    </a:lnTo>
                    <a:lnTo>
                      <a:pt x="3669" y="483"/>
                    </a:lnTo>
                    <a:lnTo>
                      <a:pt x="3688" y="481"/>
                    </a:lnTo>
                    <a:lnTo>
                      <a:pt x="3674" y="485"/>
                    </a:lnTo>
                    <a:lnTo>
                      <a:pt x="3669" y="487"/>
                    </a:lnTo>
                    <a:lnTo>
                      <a:pt x="3665" y="489"/>
                    </a:lnTo>
                    <a:cubicBezTo>
                      <a:pt x="3634" y="505"/>
                      <a:pt x="3595" y="493"/>
                      <a:pt x="3577" y="462"/>
                    </a:cubicBezTo>
                    <a:cubicBezTo>
                      <a:pt x="3560" y="431"/>
                      <a:pt x="3570" y="392"/>
                      <a:pt x="3600" y="373"/>
                    </a:cubicBezTo>
                    <a:lnTo>
                      <a:pt x="3611" y="366"/>
                    </a:lnTo>
                    <a:lnTo>
                      <a:pt x="3638" y="350"/>
                    </a:lnTo>
                    <a:lnTo>
                      <a:pt x="3679" y="323"/>
                    </a:lnTo>
                    <a:lnTo>
                      <a:pt x="3710" y="303"/>
                    </a:lnTo>
                    <a:lnTo>
                      <a:pt x="3744" y="281"/>
                    </a:lnTo>
                    <a:lnTo>
                      <a:pt x="3785" y="254"/>
                    </a:lnTo>
                    <a:lnTo>
                      <a:pt x="3833" y="222"/>
                    </a:lnTo>
                    <a:cubicBezTo>
                      <a:pt x="3850" y="212"/>
                      <a:pt x="3870" y="209"/>
                      <a:pt x="3888" y="215"/>
                    </a:cubicBezTo>
                    <a:lnTo>
                      <a:pt x="4017" y="253"/>
                    </a:lnTo>
                    <a:lnTo>
                      <a:pt x="4127" y="271"/>
                    </a:lnTo>
                    <a:lnTo>
                      <a:pt x="4116" y="270"/>
                    </a:lnTo>
                    <a:lnTo>
                      <a:pt x="4224" y="271"/>
                    </a:lnTo>
                    <a:lnTo>
                      <a:pt x="4212" y="272"/>
                    </a:lnTo>
                    <a:lnTo>
                      <a:pt x="4313" y="255"/>
                    </a:lnTo>
                    <a:lnTo>
                      <a:pt x="4301" y="258"/>
                    </a:lnTo>
                    <a:lnTo>
                      <a:pt x="4397" y="222"/>
                    </a:lnTo>
                    <a:lnTo>
                      <a:pt x="4388" y="226"/>
                    </a:lnTo>
                    <a:lnTo>
                      <a:pt x="4482" y="173"/>
                    </a:lnTo>
                    <a:lnTo>
                      <a:pt x="4568" y="107"/>
                    </a:lnTo>
                    <a:lnTo>
                      <a:pt x="4659" y="23"/>
                    </a:lnTo>
                    <a:cubicBezTo>
                      <a:pt x="4677" y="6"/>
                      <a:pt x="4704" y="0"/>
                      <a:pt x="4727" y="9"/>
                    </a:cubicBezTo>
                    <a:lnTo>
                      <a:pt x="4793" y="33"/>
                    </a:lnTo>
                    <a:lnTo>
                      <a:pt x="4853" y="55"/>
                    </a:lnTo>
                    <a:lnTo>
                      <a:pt x="4906" y="75"/>
                    </a:lnTo>
                    <a:lnTo>
                      <a:pt x="4954" y="95"/>
                    </a:lnTo>
                    <a:lnTo>
                      <a:pt x="5032" y="130"/>
                    </a:lnTo>
                    <a:lnTo>
                      <a:pt x="5093" y="165"/>
                    </a:lnTo>
                    <a:cubicBezTo>
                      <a:pt x="5096" y="167"/>
                      <a:pt x="5099" y="169"/>
                      <a:pt x="5102" y="171"/>
                    </a:cubicBezTo>
                    <a:lnTo>
                      <a:pt x="5139" y="202"/>
                    </a:lnTo>
                    <a:cubicBezTo>
                      <a:pt x="5144" y="206"/>
                      <a:pt x="5148" y="211"/>
                      <a:pt x="5152" y="216"/>
                    </a:cubicBezTo>
                    <a:lnTo>
                      <a:pt x="5174" y="249"/>
                    </a:lnTo>
                    <a:cubicBezTo>
                      <a:pt x="5178" y="255"/>
                      <a:pt x="5181" y="262"/>
                      <a:pt x="5183" y="269"/>
                    </a:cubicBezTo>
                    <a:lnTo>
                      <a:pt x="5193" y="306"/>
                    </a:lnTo>
                    <a:cubicBezTo>
                      <a:pt x="5194" y="311"/>
                      <a:pt x="5195" y="316"/>
                      <a:pt x="5195" y="320"/>
                    </a:cubicBezTo>
                    <a:lnTo>
                      <a:pt x="5197" y="363"/>
                    </a:lnTo>
                    <a:lnTo>
                      <a:pt x="5193" y="423"/>
                    </a:lnTo>
                    <a:lnTo>
                      <a:pt x="5187" y="485"/>
                    </a:lnTo>
                    <a:lnTo>
                      <a:pt x="5180" y="560"/>
                    </a:lnTo>
                    <a:lnTo>
                      <a:pt x="5177" y="644"/>
                    </a:lnTo>
                    <a:lnTo>
                      <a:pt x="5180" y="746"/>
                    </a:lnTo>
                    <a:lnTo>
                      <a:pt x="5193" y="866"/>
                    </a:lnTo>
                    <a:lnTo>
                      <a:pt x="5217" y="1007"/>
                    </a:lnTo>
                    <a:lnTo>
                      <a:pt x="5235" y="1085"/>
                    </a:lnTo>
                    <a:lnTo>
                      <a:pt x="5256" y="1171"/>
                    </a:lnTo>
                    <a:lnTo>
                      <a:pt x="5253" y="1162"/>
                    </a:lnTo>
                    <a:lnTo>
                      <a:pt x="5263" y="1186"/>
                    </a:lnTo>
                    <a:lnTo>
                      <a:pt x="5255" y="1172"/>
                    </a:lnTo>
                    <a:lnTo>
                      <a:pt x="5272" y="1195"/>
                    </a:lnTo>
                    <a:lnTo>
                      <a:pt x="5261" y="1183"/>
                    </a:lnTo>
                    <a:lnTo>
                      <a:pt x="5285" y="1203"/>
                    </a:lnTo>
                    <a:lnTo>
                      <a:pt x="5308" y="1218"/>
                    </a:lnTo>
                    <a:lnTo>
                      <a:pt x="5369" y="1246"/>
                    </a:lnTo>
                    <a:lnTo>
                      <a:pt x="5442" y="1270"/>
                    </a:lnTo>
                    <a:lnTo>
                      <a:pt x="5519" y="1291"/>
                    </a:lnTo>
                    <a:lnTo>
                      <a:pt x="5591" y="1307"/>
                    </a:lnTo>
                    <a:lnTo>
                      <a:pt x="5651" y="1320"/>
                    </a:lnTo>
                    <a:lnTo>
                      <a:pt x="5675" y="1325"/>
                    </a:lnTo>
                    <a:lnTo>
                      <a:pt x="5694" y="1330"/>
                    </a:lnTo>
                    <a:cubicBezTo>
                      <a:pt x="5716" y="1335"/>
                      <a:pt x="5734" y="1351"/>
                      <a:pt x="5741" y="1372"/>
                    </a:cubicBezTo>
                    <a:lnTo>
                      <a:pt x="5805" y="1551"/>
                    </a:lnTo>
                    <a:lnTo>
                      <a:pt x="5843" y="1635"/>
                    </a:lnTo>
                    <a:lnTo>
                      <a:pt x="5888" y="1718"/>
                    </a:lnTo>
                    <a:lnTo>
                      <a:pt x="5938" y="1794"/>
                    </a:lnTo>
                    <a:lnTo>
                      <a:pt x="5996" y="1861"/>
                    </a:lnTo>
                    <a:lnTo>
                      <a:pt x="6062" y="1920"/>
                    </a:lnTo>
                    <a:lnTo>
                      <a:pt x="6054" y="1914"/>
                    </a:lnTo>
                    <a:lnTo>
                      <a:pt x="6136" y="1968"/>
                    </a:lnTo>
                    <a:lnTo>
                      <a:pt x="6183" y="1991"/>
                    </a:lnTo>
                    <a:lnTo>
                      <a:pt x="6243" y="2015"/>
                    </a:lnTo>
                    <a:lnTo>
                      <a:pt x="6374" y="2057"/>
                    </a:lnTo>
                    <a:lnTo>
                      <a:pt x="6434" y="2074"/>
                    </a:lnTo>
                    <a:lnTo>
                      <a:pt x="6482" y="2087"/>
                    </a:lnTo>
                    <a:lnTo>
                      <a:pt x="6517" y="2096"/>
                    </a:lnTo>
                    <a:lnTo>
                      <a:pt x="6523" y="2097"/>
                    </a:lnTo>
                    <a:lnTo>
                      <a:pt x="6534" y="2100"/>
                    </a:lnTo>
                    <a:cubicBezTo>
                      <a:pt x="6555" y="2107"/>
                      <a:pt x="6571" y="2125"/>
                      <a:pt x="6577" y="2147"/>
                    </a:cubicBezTo>
                    <a:lnTo>
                      <a:pt x="6592" y="2204"/>
                    </a:lnTo>
                    <a:lnTo>
                      <a:pt x="6604" y="2252"/>
                    </a:lnTo>
                    <a:lnTo>
                      <a:pt x="6613" y="2291"/>
                    </a:lnTo>
                    <a:lnTo>
                      <a:pt x="6621" y="2322"/>
                    </a:lnTo>
                    <a:lnTo>
                      <a:pt x="6627" y="2348"/>
                    </a:lnTo>
                    <a:lnTo>
                      <a:pt x="6632" y="2367"/>
                    </a:lnTo>
                    <a:lnTo>
                      <a:pt x="6640" y="2398"/>
                    </a:lnTo>
                    <a:lnTo>
                      <a:pt x="6647" y="2417"/>
                    </a:lnTo>
                    <a:lnTo>
                      <a:pt x="6659" y="2441"/>
                    </a:lnTo>
                    <a:lnTo>
                      <a:pt x="6668" y="2462"/>
                    </a:lnTo>
                    <a:lnTo>
                      <a:pt x="6680" y="2486"/>
                    </a:lnTo>
                    <a:lnTo>
                      <a:pt x="6695" y="2518"/>
                    </a:lnTo>
                    <a:lnTo>
                      <a:pt x="6713" y="2556"/>
                    </a:lnTo>
                    <a:lnTo>
                      <a:pt x="6592" y="2613"/>
                    </a:lnTo>
                    <a:lnTo>
                      <a:pt x="6574" y="2575"/>
                    </a:lnTo>
                    <a:lnTo>
                      <a:pt x="6559" y="2543"/>
                    </a:lnTo>
                    <a:lnTo>
                      <a:pt x="6547" y="2517"/>
                    </a:lnTo>
                    <a:lnTo>
                      <a:pt x="6538" y="2498"/>
                    </a:lnTo>
                    <a:lnTo>
                      <a:pt x="6522" y="2462"/>
                    </a:lnTo>
                    <a:lnTo>
                      <a:pt x="6511" y="2431"/>
                    </a:lnTo>
                    <a:lnTo>
                      <a:pt x="6503" y="2400"/>
                    </a:lnTo>
                    <a:lnTo>
                      <a:pt x="6498" y="2379"/>
                    </a:lnTo>
                    <a:lnTo>
                      <a:pt x="6492" y="2355"/>
                    </a:lnTo>
                    <a:lnTo>
                      <a:pt x="6484" y="2322"/>
                    </a:lnTo>
                    <a:lnTo>
                      <a:pt x="6475" y="2285"/>
                    </a:lnTo>
                    <a:lnTo>
                      <a:pt x="6463" y="2237"/>
                    </a:lnTo>
                    <a:lnTo>
                      <a:pt x="6448" y="2180"/>
                    </a:lnTo>
                    <a:lnTo>
                      <a:pt x="6491" y="2227"/>
                    </a:lnTo>
                    <a:lnTo>
                      <a:pt x="6496" y="2228"/>
                    </a:lnTo>
                    <a:lnTo>
                      <a:pt x="6482" y="2225"/>
                    </a:lnTo>
                    <a:lnTo>
                      <a:pt x="6449" y="2216"/>
                    </a:lnTo>
                    <a:lnTo>
                      <a:pt x="6397" y="2202"/>
                    </a:lnTo>
                    <a:lnTo>
                      <a:pt x="6333" y="2184"/>
                    </a:lnTo>
                    <a:lnTo>
                      <a:pt x="6192" y="2138"/>
                    </a:lnTo>
                    <a:lnTo>
                      <a:pt x="6124" y="2110"/>
                    </a:lnTo>
                    <a:lnTo>
                      <a:pt x="6063" y="2079"/>
                    </a:lnTo>
                    <a:lnTo>
                      <a:pt x="5981" y="2025"/>
                    </a:lnTo>
                    <a:cubicBezTo>
                      <a:pt x="5978" y="2023"/>
                      <a:pt x="5975" y="2021"/>
                      <a:pt x="5973" y="2019"/>
                    </a:cubicBezTo>
                    <a:lnTo>
                      <a:pt x="5895" y="1948"/>
                    </a:lnTo>
                    <a:lnTo>
                      <a:pt x="5827" y="1867"/>
                    </a:lnTo>
                    <a:lnTo>
                      <a:pt x="5771" y="1781"/>
                    </a:lnTo>
                    <a:lnTo>
                      <a:pt x="5722" y="1690"/>
                    </a:lnTo>
                    <a:lnTo>
                      <a:pt x="5680" y="1596"/>
                    </a:lnTo>
                    <a:lnTo>
                      <a:pt x="5616" y="1417"/>
                    </a:lnTo>
                    <a:lnTo>
                      <a:pt x="5663" y="1459"/>
                    </a:lnTo>
                    <a:lnTo>
                      <a:pt x="5648" y="1456"/>
                    </a:lnTo>
                    <a:lnTo>
                      <a:pt x="5624" y="1451"/>
                    </a:lnTo>
                    <a:lnTo>
                      <a:pt x="5562" y="1437"/>
                    </a:lnTo>
                    <a:lnTo>
                      <a:pt x="5484" y="1420"/>
                    </a:lnTo>
                    <a:lnTo>
                      <a:pt x="5399" y="1397"/>
                    </a:lnTo>
                    <a:lnTo>
                      <a:pt x="5312" y="1367"/>
                    </a:lnTo>
                    <a:lnTo>
                      <a:pt x="5235" y="1329"/>
                    </a:lnTo>
                    <a:lnTo>
                      <a:pt x="5200" y="1306"/>
                    </a:lnTo>
                    <a:lnTo>
                      <a:pt x="5176" y="1286"/>
                    </a:lnTo>
                    <a:cubicBezTo>
                      <a:pt x="5172" y="1282"/>
                      <a:pt x="5168" y="1278"/>
                      <a:pt x="5165" y="1274"/>
                    </a:cubicBezTo>
                    <a:lnTo>
                      <a:pt x="5148" y="1251"/>
                    </a:lnTo>
                    <a:cubicBezTo>
                      <a:pt x="5145" y="1247"/>
                      <a:pt x="5142" y="1242"/>
                      <a:pt x="5140" y="1237"/>
                    </a:cubicBezTo>
                    <a:lnTo>
                      <a:pt x="5130" y="1213"/>
                    </a:lnTo>
                    <a:cubicBezTo>
                      <a:pt x="5129" y="1210"/>
                      <a:pt x="5128" y="1207"/>
                      <a:pt x="5127" y="1204"/>
                    </a:cubicBezTo>
                    <a:lnTo>
                      <a:pt x="5104" y="1114"/>
                    </a:lnTo>
                    <a:lnTo>
                      <a:pt x="5086" y="1030"/>
                    </a:lnTo>
                    <a:lnTo>
                      <a:pt x="5060" y="879"/>
                    </a:lnTo>
                    <a:lnTo>
                      <a:pt x="5047" y="749"/>
                    </a:lnTo>
                    <a:lnTo>
                      <a:pt x="5044" y="639"/>
                    </a:lnTo>
                    <a:lnTo>
                      <a:pt x="5047" y="547"/>
                    </a:lnTo>
                    <a:lnTo>
                      <a:pt x="5054" y="472"/>
                    </a:lnTo>
                    <a:lnTo>
                      <a:pt x="5060" y="412"/>
                    </a:lnTo>
                    <a:lnTo>
                      <a:pt x="5064" y="370"/>
                    </a:lnTo>
                    <a:lnTo>
                      <a:pt x="5062" y="327"/>
                    </a:lnTo>
                    <a:lnTo>
                      <a:pt x="5064" y="341"/>
                    </a:lnTo>
                    <a:lnTo>
                      <a:pt x="5054" y="304"/>
                    </a:lnTo>
                    <a:lnTo>
                      <a:pt x="5063" y="323"/>
                    </a:lnTo>
                    <a:lnTo>
                      <a:pt x="5041" y="290"/>
                    </a:lnTo>
                    <a:lnTo>
                      <a:pt x="5054" y="305"/>
                    </a:lnTo>
                    <a:lnTo>
                      <a:pt x="5017" y="274"/>
                    </a:lnTo>
                    <a:lnTo>
                      <a:pt x="5026" y="280"/>
                    </a:lnTo>
                    <a:lnTo>
                      <a:pt x="4977" y="251"/>
                    </a:lnTo>
                    <a:lnTo>
                      <a:pt x="4904" y="218"/>
                    </a:lnTo>
                    <a:lnTo>
                      <a:pt x="4859" y="200"/>
                    </a:lnTo>
                    <a:lnTo>
                      <a:pt x="4808" y="180"/>
                    </a:lnTo>
                    <a:lnTo>
                      <a:pt x="4748" y="158"/>
                    </a:lnTo>
                    <a:lnTo>
                      <a:pt x="4682" y="134"/>
                    </a:lnTo>
                    <a:lnTo>
                      <a:pt x="4750" y="120"/>
                    </a:lnTo>
                    <a:lnTo>
                      <a:pt x="4649" y="214"/>
                    </a:lnTo>
                    <a:lnTo>
                      <a:pt x="4547" y="290"/>
                    </a:lnTo>
                    <a:lnTo>
                      <a:pt x="4453" y="343"/>
                    </a:lnTo>
                    <a:cubicBezTo>
                      <a:pt x="4450" y="344"/>
                      <a:pt x="4447" y="346"/>
                      <a:pt x="4444" y="347"/>
                    </a:cubicBezTo>
                    <a:lnTo>
                      <a:pt x="4348" y="383"/>
                    </a:lnTo>
                    <a:cubicBezTo>
                      <a:pt x="4344" y="384"/>
                      <a:pt x="4340" y="385"/>
                      <a:pt x="4336" y="386"/>
                    </a:cubicBezTo>
                    <a:lnTo>
                      <a:pt x="4235" y="403"/>
                    </a:lnTo>
                    <a:cubicBezTo>
                      <a:pt x="4231" y="404"/>
                      <a:pt x="4227" y="404"/>
                      <a:pt x="4223" y="404"/>
                    </a:cubicBezTo>
                    <a:lnTo>
                      <a:pt x="4115" y="403"/>
                    </a:lnTo>
                    <a:cubicBezTo>
                      <a:pt x="4111" y="403"/>
                      <a:pt x="4108" y="403"/>
                      <a:pt x="4104" y="402"/>
                    </a:cubicBezTo>
                    <a:lnTo>
                      <a:pt x="3980" y="380"/>
                    </a:lnTo>
                    <a:lnTo>
                      <a:pt x="3851" y="342"/>
                    </a:lnTo>
                    <a:lnTo>
                      <a:pt x="3906" y="334"/>
                    </a:lnTo>
                    <a:lnTo>
                      <a:pt x="3858" y="365"/>
                    </a:lnTo>
                    <a:lnTo>
                      <a:pt x="3817" y="392"/>
                    </a:lnTo>
                    <a:lnTo>
                      <a:pt x="3781" y="416"/>
                    </a:lnTo>
                    <a:lnTo>
                      <a:pt x="3752" y="434"/>
                    </a:lnTo>
                    <a:lnTo>
                      <a:pt x="3707" y="463"/>
                    </a:lnTo>
                    <a:lnTo>
                      <a:pt x="3682" y="479"/>
                    </a:lnTo>
                    <a:lnTo>
                      <a:pt x="3671" y="486"/>
                    </a:lnTo>
                    <a:lnTo>
                      <a:pt x="3606" y="370"/>
                    </a:lnTo>
                    <a:lnTo>
                      <a:pt x="3618" y="364"/>
                    </a:lnTo>
                    <a:lnTo>
                      <a:pt x="3637" y="356"/>
                    </a:lnTo>
                    <a:lnTo>
                      <a:pt x="3651" y="352"/>
                    </a:lnTo>
                    <a:cubicBezTo>
                      <a:pt x="3657" y="351"/>
                      <a:pt x="3663" y="350"/>
                      <a:pt x="3669" y="350"/>
                    </a:cubicBezTo>
                    <a:lnTo>
                      <a:pt x="3680" y="350"/>
                    </a:lnTo>
                    <a:cubicBezTo>
                      <a:pt x="3696" y="350"/>
                      <a:pt x="3711" y="355"/>
                      <a:pt x="3723" y="365"/>
                    </a:cubicBezTo>
                    <a:lnTo>
                      <a:pt x="3729" y="370"/>
                    </a:lnTo>
                    <a:cubicBezTo>
                      <a:pt x="3748" y="386"/>
                      <a:pt x="3757" y="411"/>
                      <a:pt x="3752" y="435"/>
                    </a:cubicBezTo>
                    <a:lnTo>
                      <a:pt x="3749" y="450"/>
                    </a:lnTo>
                    <a:cubicBezTo>
                      <a:pt x="3747" y="457"/>
                      <a:pt x="3745" y="463"/>
                      <a:pt x="3741" y="470"/>
                    </a:cubicBezTo>
                    <a:lnTo>
                      <a:pt x="3726" y="496"/>
                    </a:lnTo>
                    <a:cubicBezTo>
                      <a:pt x="3725" y="499"/>
                      <a:pt x="3723" y="501"/>
                      <a:pt x="3721" y="504"/>
                    </a:cubicBezTo>
                    <a:lnTo>
                      <a:pt x="3688" y="545"/>
                    </a:lnTo>
                    <a:lnTo>
                      <a:pt x="3637" y="603"/>
                    </a:lnTo>
                    <a:lnTo>
                      <a:pt x="3603" y="639"/>
                    </a:lnTo>
                    <a:lnTo>
                      <a:pt x="3563" y="681"/>
                    </a:lnTo>
                    <a:lnTo>
                      <a:pt x="3507" y="734"/>
                    </a:lnTo>
                    <a:lnTo>
                      <a:pt x="3461" y="773"/>
                    </a:lnTo>
                    <a:lnTo>
                      <a:pt x="3420" y="804"/>
                    </a:lnTo>
                    <a:lnTo>
                      <a:pt x="3388" y="822"/>
                    </a:lnTo>
                    <a:lnTo>
                      <a:pt x="3368" y="831"/>
                    </a:lnTo>
                    <a:cubicBezTo>
                      <a:pt x="3364" y="833"/>
                      <a:pt x="3360" y="834"/>
                      <a:pt x="3355" y="835"/>
                    </a:cubicBezTo>
                    <a:lnTo>
                      <a:pt x="3342" y="838"/>
                    </a:lnTo>
                    <a:cubicBezTo>
                      <a:pt x="3335" y="840"/>
                      <a:pt x="3327" y="841"/>
                      <a:pt x="3319" y="840"/>
                    </a:cubicBezTo>
                    <a:lnTo>
                      <a:pt x="3304" y="838"/>
                    </a:lnTo>
                    <a:lnTo>
                      <a:pt x="3331" y="836"/>
                    </a:lnTo>
                    <a:lnTo>
                      <a:pt x="3324" y="838"/>
                    </a:lnTo>
                    <a:lnTo>
                      <a:pt x="3369" y="795"/>
                    </a:lnTo>
                    <a:lnTo>
                      <a:pt x="3366" y="802"/>
                    </a:lnTo>
                    <a:lnTo>
                      <a:pt x="3362" y="816"/>
                    </a:lnTo>
                    <a:lnTo>
                      <a:pt x="3355" y="842"/>
                    </a:lnTo>
                    <a:lnTo>
                      <a:pt x="3343" y="880"/>
                    </a:lnTo>
                    <a:lnTo>
                      <a:pt x="3328" y="933"/>
                    </a:lnTo>
                    <a:lnTo>
                      <a:pt x="3306" y="1001"/>
                    </a:lnTo>
                    <a:cubicBezTo>
                      <a:pt x="3304" y="1007"/>
                      <a:pt x="3301" y="1012"/>
                      <a:pt x="3298" y="1017"/>
                    </a:cubicBezTo>
                    <a:lnTo>
                      <a:pt x="3298" y="1018"/>
                    </a:lnTo>
                    <a:lnTo>
                      <a:pt x="3291" y="1029"/>
                    </a:lnTo>
                    <a:lnTo>
                      <a:pt x="3270" y="1062"/>
                    </a:lnTo>
                    <a:lnTo>
                      <a:pt x="3238" y="1115"/>
                    </a:lnTo>
                    <a:lnTo>
                      <a:pt x="3198" y="1176"/>
                    </a:lnTo>
                    <a:lnTo>
                      <a:pt x="3106" y="1315"/>
                    </a:lnTo>
                    <a:lnTo>
                      <a:pt x="3058" y="1382"/>
                    </a:lnTo>
                    <a:lnTo>
                      <a:pt x="3015" y="1436"/>
                    </a:lnTo>
                    <a:cubicBezTo>
                      <a:pt x="3012" y="1439"/>
                      <a:pt x="3010" y="1442"/>
                      <a:pt x="3007" y="1444"/>
                    </a:cubicBezTo>
                    <a:lnTo>
                      <a:pt x="2961" y="1485"/>
                    </a:lnTo>
                    <a:cubicBezTo>
                      <a:pt x="2958" y="1488"/>
                      <a:pt x="2955" y="1490"/>
                      <a:pt x="2952" y="1492"/>
                    </a:cubicBezTo>
                    <a:lnTo>
                      <a:pt x="2898" y="1527"/>
                    </a:lnTo>
                    <a:lnTo>
                      <a:pt x="2844" y="1559"/>
                    </a:lnTo>
                    <a:lnTo>
                      <a:pt x="2791" y="1592"/>
                    </a:lnTo>
                    <a:cubicBezTo>
                      <a:pt x="2781" y="1598"/>
                      <a:pt x="2769" y="1602"/>
                      <a:pt x="2757" y="1602"/>
                    </a:cubicBezTo>
                    <a:lnTo>
                      <a:pt x="2714" y="1603"/>
                    </a:lnTo>
                    <a:lnTo>
                      <a:pt x="2652" y="1603"/>
                    </a:lnTo>
                    <a:lnTo>
                      <a:pt x="2573" y="1603"/>
                    </a:lnTo>
                    <a:lnTo>
                      <a:pt x="2479" y="1603"/>
                    </a:lnTo>
                    <a:lnTo>
                      <a:pt x="2373" y="1604"/>
                    </a:lnTo>
                    <a:lnTo>
                      <a:pt x="2256" y="1607"/>
                    </a:lnTo>
                    <a:lnTo>
                      <a:pt x="2132" y="1611"/>
                    </a:lnTo>
                    <a:lnTo>
                      <a:pt x="2004" y="1618"/>
                    </a:lnTo>
                    <a:lnTo>
                      <a:pt x="1741" y="1641"/>
                    </a:lnTo>
                    <a:lnTo>
                      <a:pt x="1614" y="1657"/>
                    </a:lnTo>
                    <a:lnTo>
                      <a:pt x="1492" y="1678"/>
                    </a:lnTo>
                    <a:lnTo>
                      <a:pt x="1379" y="1703"/>
                    </a:lnTo>
                    <a:lnTo>
                      <a:pt x="1278" y="1732"/>
                    </a:lnTo>
                    <a:lnTo>
                      <a:pt x="1191" y="1765"/>
                    </a:lnTo>
                    <a:lnTo>
                      <a:pt x="1120" y="1803"/>
                    </a:lnTo>
                    <a:lnTo>
                      <a:pt x="1064" y="1844"/>
                    </a:lnTo>
                    <a:lnTo>
                      <a:pt x="1018" y="1886"/>
                    </a:lnTo>
                    <a:lnTo>
                      <a:pt x="981" y="1928"/>
                    </a:lnTo>
                    <a:lnTo>
                      <a:pt x="952" y="1971"/>
                    </a:lnTo>
                    <a:lnTo>
                      <a:pt x="927" y="2016"/>
                    </a:lnTo>
                    <a:lnTo>
                      <a:pt x="905" y="2062"/>
                    </a:lnTo>
                    <a:lnTo>
                      <a:pt x="866" y="2157"/>
                    </a:lnTo>
                    <a:cubicBezTo>
                      <a:pt x="862" y="2166"/>
                      <a:pt x="856" y="2175"/>
                      <a:pt x="849" y="2181"/>
                    </a:cubicBezTo>
                    <a:lnTo>
                      <a:pt x="497" y="2494"/>
                    </a:lnTo>
                    <a:lnTo>
                      <a:pt x="408" y="2395"/>
                    </a:lnTo>
                    <a:close/>
                    <a:moveTo>
                      <a:pt x="695" y="2763"/>
                    </a:moveTo>
                    <a:cubicBezTo>
                      <a:pt x="519" y="2897"/>
                      <a:pt x="268" y="2863"/>
                      <a:pt x="134" y="2687"/>
                    </a:cubicBezTo>
                    <a:cubicBezTo>
                      <a:pt x="0" y="2511"/>
                      <a:pt x="34" y="2260"/>
                      <a:pt x="210" y="2126"/>
                    </a:cubicBezTo>
                    <a:cubicBezTo>
                      <a:pt x="386" y="1992"/>
                      <a:pt x="637" y="2026"/>
                      <a:pt x="771" y="2202"/>
                    </a:cubicBezTo>
                    <a:cubicBezTo>
                      <a:pt x="905" y="2378"/>
                      <a:pt x="871" y="2629"/>
                      <a:pt x="695" y="2763"/>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4" name="Freeform 69">
                <a:extLst>
                  <a:ext uri="{FF2B5EF4-FFF2-40B4-BE49-F238E27FC236}">
                    <a16:creationId xmlns:a16="http://schemas.microsoft.com/office/drawing/2014/main" id="{718F2A53-E02B-0E48-BD41-CD55815AF625}"/>
                  </a:ext>
                </a:extLst>
              </p:cNvPr>
              <p:cNvSpPr>
                <a:spLocks noEditPoints="1"/>
              </p:cNvSpPr>
              <p:nvPr/>
            </p:nvSpPr>
            <p:spPr bwMode="auto">
              <a:xfrm>
                <a:off x="8293694" y="5075868"/>
                <a:ext cx="490531" cy="198439"/>
              </a:xfrm>
              <a:custGeom>
                <a:avLst/>
                <a:gdLst>
                  <a:gd name="T0" fmla="*/ 0 w 1683"/>
                  <a:gd name="T1" fmla="*/ 0 h 680"/>
                  <a:gd name="T2" fmla="*/ 0 w 1683"/>
                  <a:gd name="T3" fmla="*/ 0 h 680"/>
                  <a:gd name="T4" fmla="*/ 0 w 1683"/>
                  <a:gd name="T5" fmla="*/ 0 h 680"/>
                  <a:gd name="T6" fmla="*/ 0 w 1683"/>
                  <a:gd name="T7" fmla="*/ 0 h 680"/>
                  <a:gd name="T8" fmla="*/ 0 w 1683"/>
                  <a:gd name="T9" fmla="*/ 0 h 680"/>
                  <a:gd name="T10" fmla="*/ 0 w 1683"/>
                  <a:gd name="T11" fmla="*/ 0 h 680"/>
                  <a:gd name="T12" fmla="*/ 0 w 1683"/>
                  <a:gd name="T13" fmla="*/ 0 h 680"/>
                  <a:gd name="T14" fmla="*/ 0 w 1683"/>
                  <a:gd name="T15" fmla="*/ 0 h 680"/>
                  <a:gd name="T16" fmla="*/ 0 w 1683"/>
                  <a:gd name="T17" fmla="*/ 0 h 680"/>
                  <a:gd name="T18" fmla="*/ 0 w 1683"/>
                  <a:gd name="T19" fmla="*/ 0 h 680"/>
                  <a:gd name="T20" fmla="*/ 0 w 1683"/>
                  <a:gd name="T21" fmla="*/ 0 h 680"/>
                  <a:gd name="T22" fmla="*/ 0 w 1683"/>
                  <a:gd name="T23" fmla="*/ 0 h 680"/>
                  <a:gd name="T24" fmla="*/ 0 w 1683"/>
                  <a:gd name="T25" fmla="*/ 0 h 680"/>
                  <a:gd name="T26" fmla="*/ 0 w 1683"/>
                  <a:gd name="T27" fmla="*/ 0 h 680"/>
                  <a:gd name="T28" fmla="*/ 0 w 1683"/>
                  <a:gd name="T29" fmla="*/ 0 h 680"/>
                  <a:gd name="T30" fmla="*/ 0 w 1683"/>
                  <a:gd name="T31" fmla="*/ 0 h 680"/>
                  <a:gd name="T32" fmla="*/ 0 w 1683"/>
                  <a:gd name="T33" fmla="*/ 0 h 680"/>
                  <a:gd name="T34" fmla="*/ 0 w 1683"/>
                  <a:gd name="T35" fmla="*/ 0 h 680"/>
                  <a:gd name="T36" fmla="*/ 0 w 1683"/>
                  <a:gd name="T37" fmla="*/ 0 h 680"/>
                  <a:gd name="T38" fmla="*/ 0 w 1683"/>
                  <a:gd name="T39" fmla="*/ 0 h 680"/>
                  <a:gd name="T40" fmla="*/ 0 w 1683"/>
                  <a:gd name="T41" fmla="*/ 0 h 680"/>
                  <a:gd name="T42" fmla="*/ 0 w 1683"/>
                  <a:gd name="T43" fmla="*/ 0 h 680"/>
                  <a:gd name="T44" fmla="*/ 0 w 1683"/>
                  <a:gd name="T45" fmla="*/ 0 h 680"/>
                  <a:gd name="T46" fmla="*/ 0 w 1683"/>
                  <a:gd name="T47" fmla="*/ 0 h 680"/>
                  <a:gd name="T48" fmla="*/ 0 w 1683"/>
                  <a:gd name="T49" fmla="*/ 0 h 680"/>
                  <a:gd name="T50" fmla="*/ 0 w 1683"/>
                  <a:gd name="T51" fmla="*/ 0 h 680"/>
                  <a:gd name="T52" fmla="*/ 0 w 1683"/>
                  <a:gd name="T53" fmla="*/ 0 h 680"/>
                  <a:gd name="T54" fmla="*/ 0 w 1683"/>
                  <a:gd name="T55" fmla="*/ 0 h 680"/>
                  <a:gd name="T56" fmla="*/ 0 w 1683"/>
                  <a:gd name="T57" fmla="*/ 0 h 680"/>
                  <a:gd name="T58" fmla="*/ 0 w 1683"/>
                  <a:gd name="T59" fmla="*/ 0 h 680"/>
                  <a:gd name="T60" fmla="*/ 0 w 1683"/>
                  <a:gd name="T61" fmla="*/ 0 h 680"/>
                  <a:gd name="T62" fmla="*/ 0 w 1683"/>
                  <a:gd name="T63" fmla="*/ 0 h 680"/>
                  <a:gd name="T64" fmla="*/ 0 w 1683"/>
                  <a:gd name="T65" fmla="*/ 0 h 680"/>
                  <a:gd name="T66" fmla="*/ 0 w 1683"/>
                  <a:gd name="T67" fmla="*/ 0 h 680"/>
                  <a:gd name="T68" fmla="*/ 0 w 1683"/>
                  <a:gd name="T69" fmla="*/ 0 h 680"/>
                  <a:gd name="T70" fmla="*/ 0 w 1683"/>
                  <a:gd name="T71" fmla="*/ 0 h 680"/>
                  <a:gd name="T72" fmla="*/ 0 w 1683"/>
                  <a:gd name="T73" fmla="*/ 0 h 680"/>
                  <a:gd name="T74" fmla="*/ 0 w 1683"/>
                  <a:gd name="T75" fmla="*/ 0 h 680"/>
                  <a:gd name="T76" fmla="*/ 0 w 1683"/>
                  <a:gd name="T77" fmla="*/ 0 h 680"/>
                  <a:gd name="T78" fmla="*/ 0 w 1683"/>
                  <a:gd name="T79" fmla="*/ 0 h 680"/>
                  <a:gd name="T80" fmla="*/ 0 w 1683"/>
                  <a:gd name="T81" fmla="*/ 0 h 680"/>
                  <a:gd name="T82" fmla="*/ 0 w 1683"/>
                  <a:gd name="T83" fmla="*/ 0 h 680"/>
                  <a:gd name="T84" fmla="*/ 0 w 1683"/>
                  <a:gd name="T85" fmla="*/ 0 h 680"/>
                  <a:gd name="T86" fmla="*/ 0 w 1683"/>
                  <a:gd name="T87" fmla="*/ 0 h 680"/>
                  <a:gd name="T88" fmla="*/ 0 w 1683"/>
                  <a:gd name="T89" fmla="*/ 0 h 680"/>
                  <a:gd name="T90" fmla="*/ 0 w 1683"/>
                  <a:gd name="T91" fmla="*/ 0 h 680"/>
                  <a:gd name="T92" fmla="*/ 0 w 1683"/>
                  <a:gd name="T93" fmla="*/ 0 h 680"/>
                  <a:gd name="T94" fmla="*/ 0 w 1683"/>
                  <a:gd name="T95" fmla="*/ 0 h 680"/>
                  <a:gd name="T96" fmla="*/ 0 w 1683"/>
                  <a:gd name="T97" fmla="*/ 0 h 680"/>
                  <a:gd name="T98" fmla="*/ 0 w 1683"/>
                  <a:gd name="T99" fmla="*/ 0 h 680"/>
                  <a:gd name="T100" fmla="*/ 0 w 1683"/>
                  <a:gd name="T101" fmla="*/ 0 h 680"/>
                  <a:gd name="T102" fmla="*/ 0 w 1683"/>
                  <a:gd name="T103" fmla="*/ 0 h 68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683" h="680">
                    <a:moveTo>
                      <a:pt x="199" y="433"/>
                    </a:moveTo>
                    <a:lnTo>
                      <a:pt x="350" y="288"/>
                    </a:lnTo>
                    <a:lnTo>
                      <a:pt x="340" y="314"/>
                    </a:lnTo>
                    <a:lnTo>
                      <a:pt x="340" y="304"/>
                    </a:lnTo>
                    <a:lnTo>
                      <a:pt x="342" y="314"/>
                    </a:lnTo>
                    <a:lnTo>
                      <a:pt x="339" y="306"/>
                    </a:lnTo>
                    <a:lnTo>
                      <a:pt x="344" y="315"/>
                    </a:lnTo>
                    <a:lnTo>
                      <a:pt x="334" y="303"/>
                    </a:lnTo>
                    <a:cubicBezTo>
                      <a:pt x="333" y="302"/>
                      <a:pt x="332" y="301"/>
                      <a:pt x="331" y="299"/>
                    </a:cubicBezTo>
                    <a:lnTo>
                      <a:pt x="324" y="288"/>
                    </a:lnTo>
                    <a:cubicBezTo>
                      <a:pt x="321" y="282"/>
                      <a:pt x="319" y="275"/>
                      <a:pt x="320" y="268"/>
                    </a:cubicBezTo>
                    <a:lnTo>
                      <a:pt x="320" y="261"/>
                    </a:lnTo>
                    <a:cubicBezTo>
                      <a:pt x="320" y="257"/>
                      <a:pt x="321" y="253"/>
                      <a:pt x="323" y="250"/>
                    </a:cubicBezTo>
                    <a:lnTo>
                      <a:pt x="327" y="241"/>
                    </a:lnTo>
                    <a:cubicBezTo>
                      <a:pt x="328" y="238"/>
                      <a:pt x="329" y="236"/>
                      <a:pt x="330" y="234"/>
                    </a:cubicBezTo>
                    <a:lnTo>
                      <a:pt x="339" y="221"/>
                    </a:lnTo>
                    <a:cubicBezTo>
                      <a:pt x="340" y="220"/>
                      <a:pt x="341" y="219"/>
                      <a:pt x="343" y="218"/>
                    </a:cubicBezTo>
                    <a:lnTo>
                      <a:pt x="358" y="202"/>
                    </a:lnTo>
                    <a:lnTo>
                      <a:pt x="381" y="181"/>
                    </a:lnTo>
                    <a:lnTo>
                      <a:pt x="412" y="155"/>
                    </a:lnTo>
                    <a:lnTo>
                      <a:pt x="449" y="130"/>
                    </a:lnTo>
                    <a:cubicBezTo>
                      <a:pt x="450" y="129"/>
                      <a:pt x="452" y="128"/>
                      <a:pt x="453" y="127"/>
                    </a:cubicBezTo>
                    <a:lnTo>
                      <a:pt x="491" y="109"/>
                    </a:lnTo>
                    <a:lnTo>
                      <a:pt x="533" y="94"/>
                    </a:lnTo>
                    <a:lnTo>
                      <a:pt x="576" y="83"/>
                    </a:lnTo>
                    <a:lnTo>
                      <a:pt x="661" y="65"/>
                    </a:lnTo>
                    <a:lnTo>
                      <a:pt x="701" y="56"/>
                    </a:lnTo>
                    <a:lnTo>
                      <a:pt x="739" y="45"/>
                    </a:lnTo>
                    <a:lnTo>
                      <a:pt x="752" y="41"/>
                    </a:lnTo>
                    <a:lnTo>
                      <a:pt x="768" y="36"/>
                    </a:lnTo>
                    <a:lnTo>
                      <a:pt x="801" y="24"/>
                    </a:lnTo>
                    <a:lnTo>
                      <a:pt x="816" y="18"/>
                    </a:lnTo>
                    <a:lnTo>
                      <a:pt x="829" y="14"/>
                    </a:lnTo>
                    <a:lnTo>
                      <a:pt x="836" y="11"/>
                    </a:lnTo>
                    <a:lnTo>
                      <a:pt x="841" y="9"/>
                    </a:lnTo>
                    <a:cubicBezTo>
                      <a:pt x="845" y="7"/>
                      <a:pt x="850" y="7"/>
                      <a:pt x="854" y="7"/>
                    </a:cubicBezTo>
                    <a:lnTo>
                      <a:pt x="918" y="11"/>
                    </a:lnTo>
                    <a:lnTo>
                      <a:pt x="983" y="9"/>
                    </a:lnTo>
                    <a:lnTo>
                      <a:pt x="1052" y="4"/>
                    </a:lnTo>
                    <a:lnTo>
                      <a:pt x="1121" y="0"/>
                    </a:lnTo>
                    <a:lnTo>
                      <a:pt x="1189" y="1"/>
                    </a:lnTo>
                    <a:lnTo>
                      <a:pt x="1223" y="5"/>
                    </a:lnTo>
                    <a:lnTo>
                      <a:pt x="1256" y="13"/>
                    </a:lnTo>
                    <a:lnTo>
                      <a:pt x="1287" y="24"/>
                    </a:lnTo>
                    <a:cubicBezTo>
                      <a:pt x="1288" y="25"/>
                      <a:pt x="1290" y="26"/>
                      <a:pt x="1292" y="27"/>
                    </a:cubicBezTo>
                    <a:lnTo>
                      <a:pt x="1316" y="41"/>
                    </a:lnTo>
                    <a:cubicBezTo>
                      <a:pt x="1318" y="41"/>
                      <a:pt x="1319" y="42"/>
                      <a:pt x="1320" y="43"/>
                    </a:cubicBezTo>
                    <a:lnTo>
                      <a:pt x="1343" y="61"/>
                    </a:lnTo>
                    <a:cubicBezTo>
                      <a:pt x="1345" y="63"/>
                      <a:pt x="1346" y="64"/>
                      <a:pt x="1348" y="66"/>
                    </a:cubicBezTo>
                    <a:lnTo>
                      <a:pt x="1367" y="89"/>
                    </a:lnTo>
                    <a:lnTo>
                      <a:pt x="1384" y="115"/>
                    </a:lnTo>
                    <a:lnTo>
                      <a:pt x="1397" y="135"/>
                    </a:lnTo>
                    <a:lnTo>
                      <a:pt x="1406" y="150"/>
                    </a:lnTo>
                    <a:lnTo>
                      <a:pt x="1415" y="165"/>
                    </a:lnTo>
                    <a:lnTo>
                      <a:pt x="1426" y="183"/>
                    </a:lnTo>
                    <a:lnTo>
                      <a:pt x="1423" y="179"/>
                    </a:lnTo>
                    <a:lnTo>
                      <a:pt x="1433" y="190"/>
                    </a:lnTo>
                    <a:lnTo>
                      <a:pt x="1425" y="183"/>
                    </a:lnTo>
                    <a:lnTo>
                      <a:pt x="1438" y="191"/>
                    </a:lnTo>
                    <a:lnTo>
                      <a:pt x="1432" y="188"/>
                    </a:lnTo>
                    <a:lnTo>
                      <a:pt x="1451" y="195"/>
                    </a:lnTo>
                    <a:lnTo>
                      <a:pt x="1463" y="199"/>
                    </a:lnTo>
                    <a:lnTo>
                      <a:pt x="1479" y="203"/>
                    </a:lnTo>
                    <a:lnTo>
                      <a:pt x="1501" y="210"/>
                    </a:lnTo>
                    <a:lnTo>
                      <a:pt x="1526" y="219"/>
                    </a:lnTo>
                    <a:cubicBezTo>
                      <a:pt x="1533" y="221"/>
                      <a:pt x="1539" y="226"/>
                      <a:pt x="1543" y="232"/>
                    </a:cubicBezTo>
                    <a:lnTo>
                      <a:pt x="1562" y="261"/>
                    </a:lnTo>
                    <a:lnTo>
                      <a:pt x="1585" y="294"/>
                    </a:lnTo>
                    <a:lnTo>
                      <a:pt x="1608" y="328"/>
                    </a:lnTo>
                    <a:lnTo>
                      <a:pt x="1630" y="362"/>
                    </a:lnTo>
                    <a:lnTo>
                      <a:pt x="1651" y="392"/>
                    </a:lnTo>
                    <a:lnTo>
                      <a:pt x="1668" y="416"/>
                    </a:lnTo>
                    <a:lnTo>
                      <a:pt x="1679" y="432"/>
                    </a:lnTo>
                    <a:lnTo>
                      <a:pt x="1682" y="437"/>
                    </a:lnTo>
                    <a:lnTo>
                      <a:pt x="1683" y="439"/>
                    </a:lnTo>
                    <a:lnTo>
                      <a:pt x="1628" y="476"/>
                    </a:lnTo>
                    <a:lnTo>
                      <a:pt x="1627" y="474"/>
                    </a:lnTo>
                    <a:lnTo>
                      <a:pt x="1624" y="471"/>
                    </a:lnTo>
                    <a:lnTo>
                      <a:pt x="1612" y="454"/>
                    </a:lnTo>
                    <a:lnTo>
                      <a:pt x="1596" y="429"/>
                    </a:lnTo>
                    <a:lnTo>
                      <a:pt x="1575" y="399"/>
                    </a:lnTo>
                    <a:lnTo>
                      <a:pt x="1552" y="365"/>
                    </a:lnTo>
                    <a:lnTo>
                      <a:pt x="1529" y="331"/>
                    </a:lnTo>
                    <a:lnTo>
                      <a:pt x="1507" y="298"/>
                    </a:lnTo>
                    <a:lnTo>
                      <a:pt x="1487" y="269"/>
                    </a:lnTo>
                    <a:lnTo>
                      <a:pt x="1504" y="282"/>
                    </a:lnTo>
                    <a:lnTo>
                      <a:pt x="1480" y="274"/>
                    </a:lnTo>
                    <a:lnTo>
                      <a:pt x="1461" y="267"/>
                    </a:lnTo>
                    <a:lnTo>
                      <a:pt x="1443" y="262"/>
                    </a:lnTo>
                    <a:lnTo>
                      <a:pt x="1429" y="258"/>
                    </a:lnTo>
                    <a:lnTo>
                      <a:pt x="1409" y="251"/>
                    </a:lnTo>
                    <a:cubicBezTo>
                      <a:pt x="1407" y="250"/>
                      <a:pt x="1405" y="249"/>
                      <a:pt x="1403" y="248"/>
                    </a:cubicBezTo>
                    <a:lnTo>
                      <a:pt x="1391" y="241"/>
                    </a:lnTo>
                    <a:cubicBezTo>
                      <a:pt x="1388" y="239"/>
                      <a:pt x="1385" y="236"/>
                      <a:pt x="1383" y="234"/>
                    </a:cubicBezTo>
                    <a:lnTo>
                      <a:pt x="1373" y="222"/>
                    </a:lnTo>
                    <a:cubicBezTo>
                      <a:pt x="1372" y="221"/>
                      <a:pt x="1371" y="220"/>
                      <a:pt x="1370" y="218"/>
                    </a:cubicBezTo>
                    <a:lnTo>
                      <a:pt x="1357" y="198"/>
                    </a:lnTo>
                    <a:lnTo>
                      <a:pt x="1350" y="187"/>
                    </a:lnTo>
                    <a:lnTo>
                      <a:pt x="1340" y="170"/>
                    </a:lnTo>
                    <a:lnTo>
                      <a:pt x="1329" y="152"/>
                    </a:lnTo>
                    <a:lnTo>
                      <a:pt x="1315" y="132"/>
                    </a:lnTo>
                    <a:lnTo>
                      <a:pt x="1296" y="109"/>
                    </a:lnTo>
                    <a:lnTo>
                      <a:pt x="1301" y="113"/>
                    </a:lnTo>
                    <a:lnTo>
                      <a:pt x="1279" y="95"/>
                    </a:lnTo>
                    <a:lnTo>
                      <a:pt x="1283" y="98"/>
                    </a:lnTo>
                    <a:lnTo>
                      <a:pt x="1258" y="84"/>
                    </a:lnTo>
                    <a:lnTo>
                      <a:pt x="1263" y="87"/>
                    </a:lnTo>
                    <a:lnTo>
                      <a:pt x="1240" y="78"/>
                    </a:lnTo>
                    <a:lnTo>
                      <a:pt x="1215" y="72"/>
                    </a:lnTo>
                    <a:lnTo>
                      <a:pt x="1187" y="68"/>
                    </a:lnTo>
                    <a:lnTo>
                      <a:pt x="1125" y="66"/>
                    </a:lnTo>
                    <a:lnTo>
                      <a:pt x="1056" y="70"/>
                    </a:lnTo>
                    <a:lnTo>
                      <a:pt x="986" y="75"/>
                    </a:lnTo>
                    <a:lnTo>
                      <a:pt x="914" y="78"/>
                    </a:lnTo>
                    <a:lnTo>
                      <a:pt x="850" y="74"/>
                    </a:lnTo>
                    <a:lnTo>
                      <a:pt x="863" y="72"/>
                    </a:lnTo>
                    <a:lnTo>
                      <a:pt x="862" y="72"/>
                    </a:lnTo>
                    <a:lnTo>
                      <a:pt x="852" y="76"/>
                    </a:lnTo>
                    <a:lnTo>
                      <a:pt x="840" y="81"/>
                    </a:lnTo>
                    <a:lnTo>
                      <a:pt x="824" y="87"/>
                    </a:lnTo>
                    <a:lnTo>
                      <a:pt x="789" y="99"/>
                    </a:lnTo>
                    <a:lnTo>
                      <a:pt x="772" y="105"/>
                    </a:lnTo>
                    <a:lnTo>
                      <a:pt x="757" y="110"/>
                    </a:lnTo>
                    <a:lnTo>
                      <a:pt x="716" y="121"/>
                    </a:lnTo>
                    <a:lnTo>
                      <a:pt x="674" y="130"/>
                    </a:lnTo>
                    <a:lnTo>
                      <a:pt x="593" y="147"/>
                    </a:lnTo>
                    <a:lnTo>
                      <a:pt x="555" y="157"/>
                    </a:lnTo>
                    <a:lnTo>
                      <a:pt x="519" y="170"/>
                    </a:lnTo>
                    <a:lnTo>
                      <a:pt x="482" y="188"/>
                    </a:lnTo>
                    <a:lnTo>
                      <a:pt x="486" y="185"/>
                    </a:lnTo>
                    <a:lnTo>
                      <a:pt x="455" y="206"/>
                    </a:lnTo>
                    <a:lnTo>
                      <a:pt x="426" y="230"/>
                    </a:lnTo>
                    <a:lnTo>
                      <a:pt x="405" y="249"/>
                    </a:lnTo>
                    <a:lnTo>
                      <a:pt x="390" y="264"/>
                    </a:lnTo>
                    <a:lnTo>
                      <a:pt x="394" y="260"/>
                    </a:lnTo>
                    <a:lnTo>
                      <a:pt x="385" y="273"/>
                    </a:lnTo>
                    <a:lnTo>
                      <a:pt x="388" y="266"/>
                    </a:lnTo>
                    <a:lnTo>
                      <a:pt x="384" y="276"/>
                    </a:lnTo>
                    <a:lnTo>
                      <a:pt x="387" y="265"/>
                    </a:lnTo>
                    <a:lnTo>
                      <a:pt x="386" y="273"/>
                    </a:lnTo>
                    <a:lnTo>
                      <a:pt x="381" y="253"/>
                    </a:lnTo>
                    <a:lnTo>
                      <a:pt x="388" y="265"/>
                    </a:lnTo>
                    <a:lnTo>
                      <a:pt x="386" y="261"/>
                    </a:lnTo>
                    <a:lnTo>
                      <a:pt x="396" y="273"/>
                    </a:lnTo>
                    <a:cubicBezTo>
                      <a:pt x="398" y="276"/>
                      <a:pt x="400" y="279"/>
                      <a:pt x="401" y="282"/>
                    </a:cubicBezTo>
                    <a:lnTo>
                      <a:pt x="404" y="290"/>
                    </a:lnTo>
                    <a:cubicBezTo>
                      <a:pt x="405" y="294"/>
                      <a:pt x="406" y="297"/>
                      <a:pt x="406" y="300"/>
                    </a:cubicBezTo>
                    <a:lnTo>
                      <a:pt x="407" y="311"/>
                    </a:lnTo>
                    <a:cubicBezTo>
                      <a:pt x="407" y="320"/>
                      <a:pt x="403" y="330"/>
                      <a:pt x="397" y="337"/>
                    </a:cubicBezTo>
                    <a:lnTo>
                      <a:pt x="246" y="482"/>
                    </a:lnTo>
                    <a:lnTo>
                      <a:pt x="199" y="433"/>
                    </a:lnTo>
                    <a:close/>
                    <a:moveTo>
                      <a:pt x="356" y="606"/>
                    </a:moveTo>
                    <a:cubicBezTo>
                      <a:pt x="274" y="680"/>
                      <a:pt x="148" y="673"/>
                      <a:pt x="74" y="591"/>
                    </a:cubicBezTo>
                    <a:cubicBezTo>
                      <a:pt x="0" y="509"/>
                      <a:pt x="6" y="383"/>
                      <a:pt x="88" y="309"/>
                    </a:cubicBezTo>
                    <a:cubicBezTo>
                      <a:pt x="170" y="235"/>
                      <a:pt x="297" y="241"/>
                      <a:pt x="371" y="323"/>
                    </a:cubicBezTo>
                    <a:cubicBezTo>
                      <a:pt x="445" y="405"/>
                      <a:pt x="438" y="532"/>
                      <a:pt x="356" y="606"/>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5" name="Freeform 70">
                <a:extLst>
                  <a:ext uri="{FF2B5EF4-FFF2-40B4-BE49-F238E27FC236}">
                    <a16:creationId xmlns:a16="http://schemas.microsoft.com/office/drawing/2014/main" id="{F6FF32DE-CA0A-954C-98F3-23E710919909}"/>
                  </a:ext>
                </a:extLst>
              </p:cNvPr>
              <p:cNvSpPr>
                <a:spLocks noEditPoints="1"/>
              </p:cNvSpPr>
              <p:nvPr/>
            </p:nvSpPr>
            <p:spPr bwMode="auto">
              <a:xfrm>
                <a:off x="3474104" y="5142543"/>
                <a:ext cx="328608" cy="133351"/>
              </a:xfrm>
              <a:custGeom>
                <a:avLst/>
                <a:gdLst>
                  <a:gd name="T0" fmla="*/ 0 w 2252"/>
                  <a:gd name="T1" fmla="*/ 0 h 911"/>
                  <a:gd name="T2" fmla="*/ 0 w 2252"/>
                  <a:gd name="T3" fmla="*/ 0 h 911"/>
                  <a:gd name="T4" fmla="*/ 0 w 2252"/>
                  <a:gd name="T5" fmla="*/ 0 h 911"/>
                  <a:gd name="T6" fmla="*/ 0 w 2252"/>
                  <a:gd name="T7" fmla="*/ 0 h 911"/>
                  <a:gd name="T8" fmla="*/ 0 w 2252"/>
                  <a:gd name="T9" fmla="*/ 0 h 911"/>
                  <a:gd name="T10" fmla="*/ 0 w 2252"/>
                  <a:gd name="T11" fmla="*/ 0 h 911"/>
                  <a:gd name="T12" fmla="*/ 0 w 2252"/>
                  <a:gd name="T13" fmla="*/ 0 h 911"/>
                  <a:gd name="T14" fmla="*/ 0 w 2252"/>
                  <a:gd name="T15" fmla="*/ 0 h 911"/>
                  <a:gd name="T16" fmla="*/ 0 w 2252"/>
                  <a:gd name="T17" fmla="*/ 0 h 911"/>
                  <a:gd name="T18" fmla="*/ 0 w 2252"/>
                  <a:gd name="T19" fmla="*/ 0 h 911"/>
                  <a:gd name="T20" fmla="*/ 0 w 2252"/>
                  <a:gd name="T21" fmla="*/ 0 h 911"/>
                  <a:gd name="T22" fmla="*/ 0 w 2252"/>
                  <a:gd name="T23" fmla="*/ 0 h 911"/>
                  <a:gd name="T24" fmla="*/ 0 w 2252"/>
                  <a:gd name="T25" fmla="*/ 0 h 911"/>
                  <a:gd name="T26" fmla="*/ 0 w 2252"/>
                  <a:gd name="T27" fmla="*/ 0 h 911"/>
                  <a:gd name="T28" fmla="*/ 0 w 2252"/>
                  <a:gd name="T29" fmla="*/ 0 h 911"/>
                  <a:gd name="T30" fmla="*/ 0 w 2252"/>
                  <a:gd name="T31" fmla="*/ 0 h 911"/>
                  <a:gd name="T32" fmla="*/ 0 w 2252"/>
                  <a:gd name="T33" fmla="*/ 0 h 911"/>
                  <a:gd name="T34" fmla="*/ 0 w 2252"/>
                  <a:gd name="T35" fmla="*/ 0 h 911"/>
                  <a:gd name="T36" fmla="*/ 0 w 2252"/>
                  <a:gd name="T37" fmla="*/ 0 h 911"/>
                  <a:gd name="T38" fmla="*/ 0 w 2252"/>
                  <a:gd name="T39" fmla="*/ 0 h 911"/>
                  <a:gd name="T40" fmla="*/ 0 w 2252"/>
                  <a:gd name="T41" fmla="*/ 0 h 911"/>
                  <a:gd name="T42" fmla="*/ 0 w 2252"/>
                  <a:gd name="T43" fmla="*/ 0 h 911"/>
                  <a:gd name="T44" fmla="*/ 0 w 2252"/>
                  <a:gd name="T45" fmla="*/ 0 h 911"/>
                  <a:gd name="T46" fmla="*/ 0 w 2252"/>
                  <a:gd name="T47" fmla="*/ 0 h 911"/>
                  <a:gd name="T48" fmla="*/ 0 w 2252"/>
                  <a:gd name="T49" fmla="*/ 0 h 911"/>
                  <a:gd name="T50" fmla="*/ 0 w 2252"/>
                  <a:gd name="T51" fmla="*/ 0 h 911"/>
                  <a:gd name="T52" fmla="*/ 0 w 2252"/>
                  <a:gd name="T53" fmla="*/ 0 h 911"/>
                  <a:gd name="T54" fmla="*/ 0 w 2252"/>
                  <a:gd name="T55" fmla="*/ 0 h 911"/>
                  <a:gd name="T56" fmla="*/ 0 w 2252"/>
                  <a:gd name="T57" fmla="*/ 0 h 911"/>
                  <a:gd name="T58" fmla="*/ 0 w 2252"/>
                  <a:gd name="T59" fmla="*/ 0 h 911"/>
                  <a:gd name="T60" fmla="*/ 0 w 2252"/>
                  <a:gd name="T61" fmla="*/ 0 h 911"/>
                  <a:gd name="T62" fmla="*/ 0 w 2252"/>
                  <a:gd name="T63" fmla="*/ 0 h 911"/>
                  <a:gd name="T64" fmla="*/ 0 w 2252"/>
                  <a:gd name="T65" fmla="*/ 0 h 911"/>
                  <a:gd name="T66" fmla="*/ 0 w 2252"/>
                  <a:gd name="T67" fmla="*/ 0 h 911"/>
                  <a:gd name="T68" fmla="*/ 0 w 2252"/>
                  <a:gd name="T69" fmla="*/ 0 h 911"/>
                  <a:gd name="T70" fmla="*/ 0 w 2252"/>
                  <a:gd name="T71" fmla="*/ 0 h 911"/>
                  <a:gd name="T72" fmla="*/ 0 w 2252"/>
                  <a:gd name="T73" fmla="*/ 0 h 911"/>
                  <a:gd name="T74" fmla="*/ 0 w 2252"/>
                  <a:gd name="T75" fmla="*/ 0 h 911"/>
                  <a:gd name="T76" fmla="*/ 0 w 2252"/>
                  <a:gd name="T77" fmla="*/ 0 h 911"/>
                  <a:gd name="T78" fmla="*/ 0 w 2252"/>
                  <a:gd name="T79" fmla="*/ 0 h 911"/>
                  <a:gd name="T80" fmla="*/ 0 w 2252"/>
                  <a:gd name="T81" fmla="*/ 0 h 911"/>
                  <a:gd name="T82" fmla="*/ 0 w 2252"/>
                  <a:gd name="T83" fmla="*/ 0 h 911"/>
                  <a:gd name="T84" fmla="*/ 0 w 2252"/>
                  <a:gd name="T85" fmla="*/ 0 h 911"/>
                  <a:gd name="T86" fmla="*/ 0 w 2252"/>
                  <a:gd name="T87" fmla="*/ 0 h 911"/>
                  <a:gd name="T88" fmla="*/ 0 w 2252"/>
                  <a:gd name="T89" fmla="*/ 0 h 911"/>
                  <a:gd name="T90" fmla="*/ 0 w 2252"/>
                  <a:gd name="T91" fmla="*/ 0 h 91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252" h="911">
                    <a:moveTo>
                      <a:pt x="428" y="395"/>
                    </a:moveTo>
                    <a:lnTo>
                      <a:pt x="893" y="182"/>
                    </a:lnTo>
                    <a:lnTo>
                      <a:pt x="1058" y="116"/>
                    </a:lnTo>
                    <a:cubicBezTo>
                      <a:pt x="1068" y="112"/>
                      <a:pt x="1079" y="110"/>
                      <a:pt x="1090" y="111"/>
                    </a:cubicBezTo>
                    <a:lnTo>
                      <a:pt x="1146" y="117"/>
                    </a:lnTo>
                    <a:lnTo>
                      <a:pt x="1209" y="123"/>
                    </a:lnTo>
                    <a:lnTo>
                      <a:pt x="1279" y="129"/>
                    </a:lnTo>
                    <a:lnTo>
                      <a:pt x="1357" y="137"/>
                    </a:lnTo>
                    <a:lnTo>
                      <a:pt x="1523" y="155"/>
                    </a:lnTo>
                    <a:lnTo>
                      <a:pt x="1697" y="184"/>
                    </a:lnTo>
                    <a:lnTo>
                      <a:pt x="1867" y="226"/>
                    </a:lnTo>
                    <a:lnTo>
                      <a:pt x="1950" y="255"/>
                    </a:lnTo>
                    <a:lnTo>
                      <a:pt x="2024" y="288"/>
                    </a:lnTo>
                    <a:lnTo>
                      <a:pt x="2094" y="326"/>
                    </a:lnTo>
                    <a:cubicBezTo>
                      <a:pt x="2097" y="328"/>
                      <a:pt x="2100" y="330"/>
                      <a:pt x="2103" y="332"/>
                    </a:cubicBezTo>
                    <a:lnTo>
                      <a:pt x="2158" y="375"/>
                    </a:lnTo>
                    <a:cubicBezTo>
                      <a:pt x="2160" y="377"/>
                      <a:pt x="2163" y="379"/>
                      <a:pt x="2165" y="382"/>
                    </a:cubicBezTo>
                    <a:lnTo>
                      <a:pt x="2210" y="430"/>
                    </a:lnTo>
                    <a:cubicBezTo>
                      <a:pt x="2213" y="433"/>
                      <a:pt x="2216" y="437"/>
                      <a:pt x="2218" y="440"/>
                    </a:cubicBezTo>
                    <a:lnTo>
                      <a:pt x="2252" y="495"/>
                    </a:lnTo>
                    <a:lnTo>
                      <a:pt x="2139" y="566"/>
                    </a:lnTo>
                    <a:lnTo>
                      <a:pt x="2105" y="511"/>
                    </a:lnTo>
                    <a:lnTo>
                      <a:pt x="2113" y="521"/>
                    </a:lnTo>
                    <a:lnTo>
                      <a:pt x="2068" y="473"/>
                    </a:lnTo>
                    <a:lnTo>
                      <a:pt x="2075" y="480"/>
                    </a:lnTo>
                    <a:lnTo>
                      <a:pt x="2020" y="437"/>
                    </a:lnTo>
                    <a:lnTo>
                      <a:pt x="2029" y="443"/>
                    </a:lnTo>
                    <a:lnTo>
                      <a:pt x="1970" y="409"/>
                    </a:lnTo>
                    <a:lnTo>
                      <a:pt x="1905" y="380"/>
                    </a:lnTo>
                    <a:lnTo>
                      <a:pt x="1834" y="355"/>
                    </a:lnTo>
                    <a:lnTo>
                      <a:pt x="1676" y="315"/>
                    </a:lnTo>
                    <a:lnTo>
                      <a:pt x="1508" y="288"/>
                    </a:lnTo>
                    <a:lnTo>
                      <a:pt x="1344" y="270"/>
                    </a:lnTo>
                    <a:lnTo>
                      <a:pt x="1268" y="262"/>
                    </a:lnTo>
                    <a:lnTo>
                      <a:pt x="1196" y="256"/>
                    </a:lnTo>
                    <a:lnTo>
                      <a:pt x="1131" y="250"/>
                    </a:lnTo>
                    <a:lnTo>
                      <a:pt x="1075" y="244"/>
                    </a:lnTo>
                    <a:lnTo>
                      <a:pt x="1107" y="239"/>
                    </a:lnTo>
                    <a:lnTo>
                      <a:pt x="948" y="303"/>
                    </a:lnTo>
                    <a:lnTo>
                      <a:pt x="483" y="516"/>
                    </a:lnTo>
                    <a:lnTo>
                      <a:pt x="428" y="395"/>
                    </a:lnTo>
                    <a:close/>
                    <a:moveTo>
                      <a:pt x="619" y="820"/>
                    </a:moveTo>
                    <a:cubicBezTo>
                      <a:pt x="418" y="911"/>
                      <a:pt x="181" y="821"/>
                      <a:pt x="91" y="619"/>
                    </a:cubicBezTo>
                    <a:cubicBezTo>
                      <a:pt x="0" y="418"/>
                      <a:pt x="90" y="181"/>
                      <a:pt x="292" y="91"/>
                    </a:cubicBezTo>
                    <a:cubicBezTo>
                      <a:pt x="493" y="0"/>
                      <a:pt x="730" y="90"/>
                      <a:pt x="820" y="292"/>
                    </a:cubicBezTo>
                    <a:cubicBezTo>
                      <a:pt x="911" y="493"/>
                      <a:pt x="821" y="730"/>
                      <a:pt x="619" y="82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6" name="Freeform 71">
                <a:extLst>
                  <a:ext uri="{FF2B5EF4-FFF2-40B4-BE49-F238E27FC236}">
                    <a16:creationId xmlns:a16="http://schemas.microsoft.com/office/drawing/2014/main" id="{9EC4A75D-922E-4A48-B51F-A20ED1BBCA73}"/>
                  </a:ext>
                </a:extLst>
              </p:cNvPr>
              <p:cNvSpPr>
                <a:spLocks noEditPoints="1"/>
              </p:cNvSpPr>
              <p:nvPr/>
            </p:nvSpPr>
            <p:spPr bwMode="auto">
              <a:xfrm>
                <a:off x="3850337" y="5131431"/>
                <a:ext cx="327021" cy="133351"/>
              </a:xfrm>
              <a:custGeom>
                <a:avLst/>
                <a:gdLst>
                  <a:gd name="T0" fmla="*/ 0 w 2245"/>
                  <a:gd name="T1" fmla="*/ 0 h 911"/>
                  <a:gd name="T2" fmla="*/ 0 w 2245"/>
                  <a:gd name="T3" fmla="*/ 0 h 911"/>
                  <a:gd name="T4" fmla="*/ 0 w 2245"/>
                  <a:gd name="T5" fmla="*/ 0 h 911"/>
                  <a:gd name="T6" fmla="*/ 0 w 2245"/>
                  <a:gd name="T7" fmla="*/ 0 h 911"/>
                  <a:gd name="T8" fmla="*/ 0 w 2245"/>
                  <a:gd name="T9" fmla="*/ 0 h 911"/>
                  <a:gd name="T10" fmla="*/ 0 w 2245"/>
                  <a:gd name="T11" fmla="*/ 0 h 911"/>
                  <a:gd name="T12" fmla="*/ 0 w 2245"/>
                  <a:gd name="T13" fmla="*/ 0 h 911"/>
                  <a:gd name="T14" fmla="*/ 0 w 2245"/>
                  <a:gd name="T15" fmla="*/ 0 h 911"/>
                  <a:gd name="T16" fmla="*/ 0 w 2245"/>
                  <a:gd name="T17" fmla="*/ 0 h 911"/>
                  <a:gd name="T18" fmla="*/ 0 w 2245"/>
                  <a:gd name="T19" fmla="*/ 0 h 911"/>
                  <a:gd name="T20" fmla="*/ 0 w 2245"/>
                  <a:gd name="T21" fmla="*/ 0 h 911"/>
                  <a:gd name="T22" fmla="*/ 0 w 2245"/>
                  <a:gd name="T23" fmla="*/ 0 h 911"/>
                  <a:gd name="T24" fmla="*/ 0 w 2245"/>
                  <a:gd name="T25" fmla="*/ 0 h 911"/>
                  <a:gd name="T26" fmla="*/ 0 w 2245"/>
                  <a:gd name="T27" fmla="*/ 0 h 911"/>
                  <a:gd name="T28" fmla="*/ 0 w 2245"/>
                  <a:gd name="T29" fmla="*/ 0 h 911"/>
                  <a:gd name="T30" fmla="*/ 0 w 2245"/>
                  <a:gd name="T31" fmla="*/ 0 h 911"/>
                  <a:gd name="T32" fmla="*/ 0 w 2245"/>
                  <a:gd name="T33" fmla="*/ 0 h 911"/>
                  <a:gd name="T34" fmla="*/ 0 w 2245"/>
                  <a:gd name="T35" fmla="*/ 0 h 911"/>
                  <a:gd name="T36" fmla="*/ 0 w 2245"/>
                  <a:gd name="T37" fmla="*/ 0 h 911"/>
                  <a:gd name="T38" fmla="*/ 0 w 2245"/>
                  <a:gd name="T39" fmla="*/ 0 h 911"/>
                  <a:gd name="T40" fmla="*/ 0 w 2245"/>
                  <a:gd name="T41" fmla="*/ 0 h 911"/>
                  <a:gd name="T42" fmla="*/ 0 w 2245"/>
                  <a:gd name="T43" fmla="*/ 0 h 911"/>
                  <a:gd name="T44" fmla="*/ 0 w 2245"/>
                  <a:gd name="T45" fmla="*/ 0 h 911"/>
                  <a:gd name="T46" fmla="*/ 0 w 2245"/>
                  <a:gd name="T47" fmla="*/ 0 h 911"/>
                  <a:gd name="T48" fmla="*/ 0 w 2245"/>
                  <a:gd name="T49" fmla="*/ 0 h 911"/>
                  <a:gd name="T50" fmla="*/ 0 w 2245"/>
                  <a:gd name="T51" fmla="*/ 0 h 911"/>
                  <a:gd name="T52" fmla="*/ 0 w 2245"/>
                  <a:gd name="T53" fmla="*/ 0 h 911"/>
                  <a:gd name="T54" fmla="*/ 0 w 2245"/>
                  <a:gd name="T55" fmla="*/ 0 h 911"/>
                  <a:gd name="T56" fmla="*/ 0 w 2245"/>
                  <a:gd name="T57" fmla="*/ 0 h 911"/>
                  <a:gd name="T58" fmla="*/ 0 w 2245"/>
                  <a:gd name="T59" fmla="*/ 0 h 911"/>
                  <a:gd name="T60" fmla="*/ 0 w 2245"/>
                  <a:gd name="T61" fmla="*/ 0 h 911"/>
                  <a:gd name="T62" fmla="*/ 0 w 2245"/>
                  <a:gd name="T63" fmla="*/ 0 h 911"/>
                  <a:gd name="T64" fmla="*/ 0 w 2245"/>
                  <a:gd name="T65" fmla="*/ 0 h 911"/>
                  <a:gd name="T66" fmla="*/ 0 w 2245"/>
                  <a:gd name="T67" fmla="*/ 0 h 911"/>
                  <a:gd name="T68" fmla="*/ 0 w 2245"/>
                  <a:gd name="T69" fmla="*/ 0 h 911"/>
                  <a:gd name="T70" fmla="*/ 0 w 2245"/>
                  <a:gd name="T71" fmla="*/ 0 h 911"/>
                  <a:gd name="T72" fmla="*/ 0 w 2245"/>
                  <a:gd name="T73" fmla="*/ 0 h 911"/>
                  <a:gd name="T74" fmla="*/ 0 w 2245"/>
                  <a:gd name="T75" fmla="*/ 0 h 911"/>
                  <a:gd name="T76" fmla="*/ 0 w 2245"/>
                  <a:gd name="T77" fmla="*/ 0 h 911"/>
                  <a:gd name="T78" fmla="*/ 0 w 2245"/>
                  <a:gd name="T79" fmla="*/ 0 h 911"/>
                  <a:gd name="T80" fmla="*/ 0 w 2245"/>
                  <a:gd name="T81" fmla="*/ 0 h 911"/>
                  <a:gd name="T82" fmla="*/ 0 w 2245"/>
                  <a:gd name="T83" fmla="*/ 0 h 911"/>
                  <a:gd name="T84" fmla="*/ 0 w 2245"/>
                  <a:gd name="T85" fmla="*/ 0 h 911"/>
                  <a:gd name="T86" fmla="*/ 0 w 2245"/>
                  <a:gd name="T87" fmla="*/ 0 h 91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245" h="911">
                    <a:moveTo>
                      <a:pt x="427" y="395"/>
                    </a:moveTo>
                    <a:lnTo>
                      <a:pt x="890" y="181"/>
                    </a:lnTo>
                    <a:lnTo>
                      <a:pt x="1055" y="115"/>
                    </a:lnTo>
                    <a:cubicBezTo>
                      <a:pt x="1065" y="111"/>
                      <a:pt x="1076" y="109"/>
                      <a:pt x="1087" y="110"/>
                    </a:cubicBezTo>
                    <a:lnTo>
                      <a:pt x="1143" y="116"/>
                    </a:lnTo>
                    <a:lnTo>
                      <a:pt x="1206" y="122"/>
                    </a:lnTo>
                    <a:lnTo>
                      <a:pt x="1276" y="128"/>
                    </a:lnTo>
                    <a:lnTo>
                      <a:pt x="1354" y="136"/>
                    </a:lnTo>
                    <a:lnTo>
                      <a:pt x="1519" y="154"/>
                    </a:lnTo>
                    <a:lnTo>
                      <a:pt x="1692" y="183"/>
                    </a:lnTo>
                    <a:lnTo>
                      <a:pt x="1862" y="225"/>
                    </a:lnTo>
                    <a:lnTo>
                      <a:pt x="1944" y="254"/>
                    </a:lnTo>
                    <a:lnTo>
                      <a:pt x="2019" y="286"/>
                    </a:lnTo>
                    <a:lnTo>
                      <a:pt x="2089" y="327"/>
                    </a:lnTo>
                    <a:lnTo>
                      <a:pt x="2151" y="373"/>
                    </a:lnTo>
                    <a:cubicBezTo>
                      <a:pt x="2154" y="376"/>
                      <a:pt x="2157" y="379"/>
                      <a:pt x="2160" y="382"/>
                    </a:cubicBezTo>
                    <a:lnTo>
                      <a:pt x="2204" y="431"/>
                    </a:lnTo>
                    <a:cubicBezTo>
                      <a:pt x="2207" y="434"/>
                      <a:pt x="2209" y="437"/>
                      <a:pt x="2211" y="440"/>
                    </a:cubicBezTo>
                    <a:lnTo>
                      <a:pt x="2245" y="495"/>
                    </a:lnTo>
                    <a:lnTo>
                      <a:pt x="2132" y="566"/>
                    </a:lnTo>
                    <a:lnTo>
                      <a:pt x="2098" y="511"/>
                    </a:lnTo>
                    <a:lnTo>
                      <a:pt x="2105" y="520"/>
                    </a:lnTo>
                    <a:lnTo>
                      <a:pt x="2061" y="471"/>
                    </a:lnTo>
                    <a:lnTo>
                      <a:pt x="2070" y="479"/>
                    </a:lnTo>
                    <a:lnTo>
                      <a:pt x="2022" y="442"/>
                    </a:lnTo>
                    <a:lnTo>
                      <a:pt x="1966" y="409"/>
                    </a:lnTo>
                    <a:lnTo>
                      <a:pt x="1899" y="379"/>
                    </a:lnTo>
                    <a:lnTo>
                      <a:pt x="1829" y="354"/>
                    </a:lnTo>
                    <a:lnTo>
                      <a:pt x="1671" y="314"/>
                    </a:lnTo>
                    <a:lnTo>
                      <a:pt x="1504" y="287"/>
                    </a:lnTo>
                    <a:lnTo>
                      <a:pt x="1341" y="269"/>
                    </a:lnTo>
                    <a:lnTo>
                      <a:pt x="1265" y="261"/>
                    </a:lnTo>
                    <a:lnTo>
                      <a:pt x="1193" y="255"/>
                    </a:lnTo>
                    <a:lnTo>
                      <a:pt x="1128" y="249"/>
                    </a:lnTo>
                    <a:lnTo>
                      <a:pt x="1072" y="243"/>
                    </a:lnTo>
                    <a:lnTo>
                      <a:pt x="1104" y="238"/>
                    </a:lnTo>
                    <a:lnTo>
                      <a:pt x="946" y="302"/>
                    </a:lnTo>
                    <a:lnTo>
                      <a:pt x="483" y="516"/>
                    </a:lnTo>
                    <a:lnTo>
                      <a:pt x="427" y="395"/>
                    </a:lnTo>
                    <a:close/>
                    <a:moveTo>
                      <a:pt x="620" y="820"/>
                    </a:moveTo>
                    <a:cubicBezTo>
                      <a:pt x="419" y="911"/>
                      <a:pt x="182" y="822"/>
                      <a:pt x="91" y="620"/>
                    </a:cubicBezTo>
                    <a:cubicBezTo>
                      <a:pt x="0" y="419"/>
                      <a:pt x="89" y="182"/>
                      <a:pt x="290" y="91"/>
                    </a:cubicBezTo>
                    <a:cubicBezTo>
                      <a:pt x="492" y="0"/>
                      <a:pt x="729" y="89"/>
                      <a:pt x="820" y="290"/>
                    </a:cubicBezTo>
                    <a:cubicBezTo>
                      <a:pt x="911" y="492"/>
                      <a:pt x="822" y="729"/>
                      <a:pt x="620" y="82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7" name="Freeform 72">
                <a:extLst>
                  <a:ext uri="{FF2B5EF4-FFF2-40B4-BE49-F238E27FC236}">
                    <a16:creationId xmlns:a16="http://schemas.microsoft.com/office/drawing/2014/main" id="{58E6939C-9862-EB47-AF7D-E18F2F810E68}"/>
                  </a:ext>
                </a:extLst>
              </p:cNvPr>
              <p:cNvSpPr>
                <a:spLocks noEditPoints="1"/>
              </p:cNvSpPr>
              <p:nvPr/>
            </p:nvSpPr>
            <p:spPr bwMode="auto">
              <a:xfrm>
                <a:off x="5433055" y="5133018"/>
                <a:ext cx="323846" cy="131763"/>
              </a:xfrm>
              <a:custGeom>
                <a:avLst/>
                <a:gdLst>
                  <a:gd name="T0" fmla="*/ 0 w 2231"/>
                  <a:gd name="T1" fmla="*/ 0 h 909"/>
                  <a:gd name="T2" fmla="*/ 0 w 2231"/>
                  <a:gd name="T3" fmla="*/ 0 h 909"/>
                  <a:gd name="T4" fmla="*/ 0 w 2231"/>
                  <a:gd name="T5" fmla="*/ 0 h 909"/>
                  <a:gd name="T6" fmla="*/ 0 w 2231"/>
                  <a:gd name="T7" fmla="*/ 0 h 909"/>
                  <a:gd name="T8" fmla="*/ 0 w 2231"/>
                  <a:gd name="T9" fmla="*/ 0 h 909"/>
                  <a:gd name="T10" fmla="*/ 0 w 2231"/>
                  <a:gd name="T11" fmla="*/ 0 h 909"/>
                  <a:gd name="T12" fmla="*/ 0 w 2231"/>
                  <a:gd name="T13" fmla="*/ 0 h 909"/>
                  <a:gd name="T14" fmla="*/ 0 w 2231"/>
                  <a:gd name="T15" fmla="*/ 0 h 909"/>
                  <a:gd name="T16" fmla="*/ 0 w 2231"/>
                  <a:gd name="T17" fmla="*/ 0 h 909"/>
                  <a:gd name="T18" fmla="*/ 0 w 2231"/>
                  <a:gd name="T19" fmla="*/ 0 h 909"/>
                  <a:gd name="T20" fmla="*/ 0 w 2231"/>
                  <a:gd name="T21" fmla="*/ 0 h 909"/>
                  <a:gd name="T22" fmla="*/ 0 w 2231"/>
                  <a:gd name="T23" fmla="*/ 0 h 909"/>
                  <a:gd name="T24" fmla="*/ 0 w 2231"/>
                  <a:gd name="T25" fmla="*/ 0 h 909"/>
                  <a:gd name="T26" fmla="*/ 0 w 2231"/>
                  <a:gd name="T27" fmla="*/ 0 h 909"/>
                  <a:gd name="T28" fmla="*/ 0 w 2231"/>
                  <a:gd name="T29" fmla="*/ 0 h 909"/>
                  <a:gd name="T30" fmla="*/ 0 w 2231"/>
                  <a:gd name="T31" fmla="*/ 0 h 909"/>
                  <a:gd name="T32" fmla="*/ 0 w 2231"/>
                  <a:gd name="T33" fmla="*/ 0 h 909"/>
                  <a:gd name="T34" fmla="*/ 0 w 2231"/>
                  <a:gd name="T35" fmla="*/ 0 h 909"/>
                  <a:gd name="T36" fmla="*/ 0 w 2231"/>
                  <a:gd name="T37" fmla="*/ 0 h 909"/>
                  <a:gd name="T38" fmla="*/ 0 w 2231"/>
                  <a:gd name="T39" fmla="*/ 0 h 909"/>
                  <a:gd name="T40" fmla="*/ 0 w 2231"/>
                  <a:gd name="T41" fmla="*/ 0 h 909"/>
                  <a:gd name="T42" fmla="*/ 0 w 2231"/>
                  <a:gd name="T43" fmla="*/ 0 h 909"/>
                  <a:gd name="T44" fmla="*/ 0 w 2231"/>
                  <a:gd name="T45" fmla="*/ 0 h 909"/>
                  <a:gd name="T46" fmla="*/ 0 w 2231"/>
                  <a:gd name="T47" fmla="*/ 0 h 909"/>
                  <a:gd name="T48" fmla="*/ 0 w 2231"/>
                  <a:gd name="T49" fmla="*/ 0 h 909"/>
                  <a:gd name="T50" fmla="*/ 0 w 2231"/>
                  <a:gd name="T51" fmla="*/ 0 h 909"/>
                  <a:gd name="T52" fmla="*/ 0 w 2231"/>
                  <a:gd name="T53" fmla="*/ 0 h 909"/>
                  <a:gd name="T54" fmla="*/ 0 w 2231"/>
                  <a:gd name="T55" fmla="*/ 0 h 909"/>
                  <a:gd name="T56" fmla="*/ 0 w 2231"/>
                  <a:gd name="T57" fmla="*/ 0 h 909"/>
                  <a:gd name="T58" fmla="*/ 0 w 2231"/>
                  <a:gd name="T59" fmla="*/ 0 h 909"/>
                  <a:gd name="T60" fmla="*/ 0 w 2231"/>
                  <a:gd name="T61" fmla="*/ 0 h 909"/>
                  <a:gd name="T62" fmla="*/ 0 w 2231"/>
                  <a:gd name="T63" fmla="*/ 0 h 909"/>
                  <a:gd name="T64" fmla="*/ 0 w 2231"/>
                  <a:gd name="T65" fmla="*/ 0 h 909"/>
                  <a:gd name="T66" fmla="*/ 0 w 2231"/>
                  <a:gd name="T67" fmla="*/ 0 h 909"/>
                  <a:gd name="T68" fmla="*/ 0 w 2231"/>
                  <a:gd name="T69" fmla="*/ 0 h 909"/>
                  <a:gd name="T70" fmla="*/ 0 w 2231"/>
                  <a:gd name="T71" fmla="*/ 0 h 909"/>
                  <a:gd name="T72" fmla="*/ 0 w 2231"/>
                  <a:gd name="T73" fmla="*/ 0 h 909"/>
                  <a:gd name="T74" fmla="*/ 0 w 2231"/>
                  <a:gd name="T75" fmla="*/ 0 h 909"/>
                  <a:gd name="T76" fmla="*/ 0 w 2231"/>
                  <a:gd name="T77" fmla="*/ 0 h 909"/>
                  <a:gd name="T78" fmla="*/ 0 w 2231"/>
                  <a:gd name="T79" fmla="*/ 0 h 909"/>
                  <a:gd name="T80" fmla="*/ 0 w 2231"/>
                  <a:gd name="T81" fmla="*/ 0 h 909"/>
                  <a:gd name="T82" fmla="*/ 0 w 2231"/>
                  <a:gd name="T83" fmla="*/ 0 h 909"/>
                  <a:gd name="T84" fmla="*/ 0 w 2231"/>
                  <a:gd name="T85" fmla="*/ 0 h 909"/>
                  <a:gd name="T86" fmla="*/ 0 w 2231"/>
                  <a:gd name="T87" fmla="*/ 0 h 909"/>
                  <a:gd name="T88" fmla="*/ 0 w 2231"/>
                  <a:gd name="T89" fmla="*/ 0 h 909"/>
                  <a:gd name="T90" fmla="*/ 0 w 2231"/>
                  <a:gd name="T91" fmla="*/ 0 h 90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231" h="909">
                    <a:moveTo>
                      <a:pt x="428" y="393"/>
                    </a:moveTo>
                    <a:lnTo>
                      <a:pt x="888" y="191"/>
                    </a:lnTo>
                    <a:lnTo>
                      <a:pt x="1051" y="129"/>
                    </a:lnTo>
                    <a:cubicBezTo>
                      <a:pt x="1061" y="125"/>
                      <a:pt x="1071" y="124"/>
                      <a:pt x="1082" y="125"/>
                    </a:cubicBezTo>
                    <a:lnTo>
                      <a:pt x="1137" y="131"/>
                    </a:lnTo>
                    <a:lnTo>
                      <a:pt x="1200" y="137"/>
                    </a:lnTo>
                    <a:lnTo>
                      <a:pt x="1269" y="143"/>
                    </a:lnTo>
                    <a:lnTo>
                      <a:pt x="1346" y="150"/>
                    </a:lnTo>
                    <a:lnTo>
                      <a:pt x="1509" y="167"/>
                    </a:lnTo>
                    <a:lnTo>
                      <a:pt x="1682" y="195"/>
                    </a:lnTo>
                    <a:lnTo>
                      <a:pt x="1849" y="234"/>
                    </a:lnTo>
                    <a:lnTo>
                      <a:pt x="1930" y="260"/>
                    </a:lnTo>
                    <a:lnTo>
                      <a:pt x="2006" y="292"/>
                    </a:lnTo>
                    <a:lnTo>
                      <a:pt x="2074" y="329"/>
                    </a:lnTo>
                    <a:cubicBezTo>
                      <a:pt x="2077" y="330"/>
                      <a:pt x="2080" y="332"/>
                      <a:pt x="2082" y="334"/>
                    </a:cubicBezTo>
                    <a:lnTo>
                      <a:pt x="2136" y="374"/>
                    </a:lnTo>
                    <a:cubicBezTo>
                      <a:pt x="2139" y="376"/>
                      <a:pt x="2142" y="378"/>
                      <a:pt x="2144" y="381"/>
                    </a:cubicBezTo>
                    <a:lnTo>
                      <a:pt x="2189" y="427"/>
                    </a:lnTo>
                    <a:cubicBezTo>
                      <a:pt x="2192" y="430"/>
                      <a:pt x="2195" y="434"/>
                      <a:pt x="2198" y="438"/>
                    </a:cubicBezTo>
                    <a:lnTo>
                      <a:pt x="2231" y="490"/>
                    </a:lnTo>
                    <a:lnTo>
                      <a:pt x="2118" y="561"/>
                    </a:lnTo>
                    <a:lnTo>
                      <a:pt x="2085" y="509"/>
                    </a:lnTo>
                    <a:lnTo>
                      <a:pt x="2094" y="520"/>
                    </a:lnTo>
                    <a:lnTo>
                      <a:pt x="2049" y="474"/>
                    </a:lnTo>
                    <a:lnTo>
                      <a:pt x="2057" y="481"/>
                    </a:lnTo>
                    <a:lnTo>
                      <a:pt x="2003" y="441"/>
                    </a:lnTo>
                    <a:lnTo>
                      <a:pt x="2011" y="446"/>
                    </a:lnTo>
                    <a:lnTo>
                      <a:pt x="1953" y="415"/>
                    </a:lnTo>
                    <a:lnTo>
                      <a:pt x="1889" y="387"/>
                    </a:lnTo>
                    <a:lnTo>
                      <a:pt x="1818" y="363"/>
                    </a:lnTo>
                    <a:lnTo>
                      <a:pt x="1661" y="326"/>
                    </a:lnTo>
                    <a:lnTo>
                      <a:pt x="1496" y="300"/>
                    </a:lnTo>
                    <a:lnTo>
                      <a:pt x="1333" y="283"/>
                    </a:lnTo>
                    <a:lnTo>
                      <a:pt x="1258" y="276"/>
                    </a:lnTo>
                    <a:lnTo>
                      <a:pt x="1187" y="270"/>
                    </a:lnTo>
                    <a:lnTo>
                      <a:pt x="1122" y="264"/>
                    </a:lnTo>
                    <a:lnTo>
                      <a:pt x="1067" y="258"/>
                    </a:lnTo>
                    <a:lnTo>
                      <a:pt x="1098" y="254"/>
                    </a:lnTo>
                    <a:lnTo>
                      <a:pt x="941" y="314"/>
                    </a:lnTo>
                    <a:lnTo>
                      <a:pt x="481" y="516"/>
                    </a:lnTo>
                    <a:lnTo>
                      <a:pt x="428" y="393"/>
                    </a:lnTo>
                    <a:close/>
                    <a:moveTo>
                      <a:pt x="613" y="822"/>
                    </a:moveTo>
                    <a:cubicBezTo>
                      <a:pt x="410" y="909"/>
                      <a:pt x="174" y="816"/>
                      <a:pt x="87" y="613"/>
                    </a:cubicBezTo>
                    <a:cubicBezTo>
                      <a:pt x="0" y="410"/>
                      <a:pt x="93" y="174"/>
                      <a:pt x="296" y="87"/>
                    </a:cubicBezTo>
                    <a:cubicBezTo>
                      <a:pt x="499" y="0"/>
                      <a:pt x="735" y="93"/>
                      <a:pt x="822" y="296"/>
                    </a:cubicBezTo>
                    <a:cubicBezTo>
                      <a:pt x="909" y="499"/>
                      <a:pt x="816" y="735"/>
                      <a:pt x="613" y="822"/>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8" name="Freeform 73">
                <a:extLst>
                  <a:ext uri="{FF2B5EF4-FFF2-40B4-BE49-F238E27FC236}">
                    <a16:creationId xmlns:a16="http://schemas.microsoft.com/office/drawing/2014/main" id="{8336C0F1-AB4C-A64F-99BC-CA36244EE5B1}"/>
                  </a:ext>
                </a:extLst>
              </p:cNvPr>
              <p:cNvSpPr>
                <a:spLocks noEditPoints="1"/>
              </p:cNvSpPr>
              <p:nvPr/>
            </p:nvSpPr>
            <p:spPr bwMode="auto">
              <a:xfrm>
                <a:off x="4985385" y="5131431"/>
                <a:ext cx="327021" cy="133351"/>
              </a:xfrm>
              <a:custGeom>
                <a:avLst/>
                <a:gdLst>
                  <a:gd name="T0" fmla="*/ 0 w 2245"/>
                  <a:gd name="T1" fmla="*/ 0 h 911"/>
                  <a:gd name="T2" fmla="*/ 0 w 2245"/>
                  <a:gd name="T3" fmla="*/ 0 h 911"/>
                  <a:gd name="T4" fmla="*/ 0 w 2245"/>
                  <a:gd name="T5" fmla="*/ 0 h 911"/>
                  <a:gd name="T6" fmla="*/ 0 w 2245"/>
                  <a:gd name="T7" fmla="*/ 0 h 911"/>
                  <a:gd name="T8" fmla="*/ 0 w 2245"/>
                  <a:gd name="T9" fmla="*/ 0 h 911"/>
                  <a:gd name="T10" fmla="*/ 0 w 2245"/>
                  <a:gd name="T11" fmla="*/ 0 h 911"/>
                  <a:gd name="T12" fmla="*/ 0 w 2245"/>
                  <a:gd name="T13" fmla="*/ 0 h 911"/>
                  <a:gd name="T14" fmla="*/ 0 w 2245"/>
                  <a:gd name="T15" fmla="*/ 0 h 911"/>
                  <a:gd name="T16" fmla="*/ 0 w 2245"/>
                  <a:gd name="T17" fmla="*/ 0 h 911"/>
                  <a:gd name="T18" fmla="*/ 0 w 2245"/>
                  <a:gd name="T19" fmla="*/ 0 h 911"/>
                  <a:gd name="T20" fmla="*/ 0 w 2245"/>
                  <a:gd name="T21" fmla="*/ 0 h 911"/>
                  <a:gd name="T22" fmla="*/ 0 w 2245"/>
                  <a:gd name="T23" fmla="*/ 0 h 911"/>
                  <a:gd name="T24" fmla="*/ 0 w 2245"/>
                  <a:gd name="T25" fmla="*/ 0 h 911"/>
                  <a:gd name="T26" fmla="*/ 0 w 2245"/>
                  <a:gd name="T27" fmla="*/ 0 h 911"/>
                  <a:gd name="T28" fmla="*/ 0 w 2245"/>
                  <a:gd name="T29" fmla="*/ 0 h 911"/>
                  <a:gd name="T30" fmla="*/ 0 w 2245"/>
                  <a:gd name="T31" fmla="*/ 0 h 911"/>
                  <a:gd name="T32" fmla="*/ 0 w 2245"/>
                  <a:gd name="T33" fmla="*/ 0 h 911"/>
                  <a:gd name="T34" fmla="*/ 0 w 2245"/>
                  <a:gd name="T35" fmla="*/ 0 h 911"/>
                  <a:gd name="T36" fmla="*/ 0 w 2245"/>
                  <a:gd name="T37" fmla="*/ 0 h 911"/>
                  <a:gd name="T38" fmla="*/ 0 w 2245"/>
                  <a:gd name="T39" fmla="*/ 0 h 911"/>
                  <a:gd name="T40" fmla="*/ 0 w 2245"/>
                  <a:gd name="T41" fmla="*/ 0 h 911"/>
                  <a:gd name="T42" fmla="*/ 0 w 2245"/>
                  <a:gd name="T43" fmla="*/ 0 h 911"/>
                  <a:gd name="T44" fmla="*/ 0 w 2245"/>
                  <a:gd name="T45" fmla="*/ 0 h 911"/>
                  <a:gd name="T46" fmla="*/ 0 w 2245"/>
                  <a:gd name="T47" fmla="*/ 0 h 911"/>
                  <a:gd name="T48" fmla="*/ 0 w 2245"/>
                  <a:gd name="T49" fmla="*/ 0 h 911"/>
                  <a:gd name="T50" fmla="*/ 0 w 2245"/>
                  <a:gd name="T51" fmla="*/ 0 h 911"/>
                  <a:gd name="T52" fmla="*/ 0 w 2245"/>
                  <a:gd name="T53" fmla="*/ 0 h 911"/>
                  <a:gd name="T54" fmla="*/ 0 w 2245"/>
                  <a:gd name="T55" fmla="*/ 0 h 911"/>
                  <a:gd name="T56" fmla="*/ 0 w 2245"/>
                  <a:gd name="T57" fmla="*/ 0 h 911"/>
                  <a:gd name="T58" fmla="*/ 0 w 2245"/>
                  <a:gd name="T59" fmla="*/ 0 h 911"/>
                  <a:gd name="T60" fmla="*/ 0 w 2245"/>
                  <a:gd name="T61" fmla="*/ 0 h 911"/>
                  <a:gd name="T62" fmla="*/ 0 w 2245"/>
                  <a:gd name="T63" fmla="*/ 0 h 911"/>
                  <a:gd name="T64" fmla="*/ 0 w 2245"/>
                  <a:gd name="T65" fmla="*/ 0 h 911"/>
                  <a:gd name="T66" fmla="*/ 0 w 2245"/>
                  <a:gd name="T67" fmla="*/ 0 h 911"/>
                  <a:gd name="T68" fmla="*/ 0 w 2245"/>
                  <a:gd name="T69" fmla="*/ 0 h 911"/>
                  <a:gd name="T70" fmla="*/ 0 w 2245"/>
                  <a:gd name="T71" fmla="*/ 0 h 911"/>
                  <a:gd name="T72" fmla="*/ 0 w 2245"/>
                  <a:gd name="T73" fmla="*/ 0 h 911"/>
                  <a:gd name="T74" fmla="*/ 0 w 2245"/>
                  <a:gd name="T75" fmla="*/ 0 h 911"/>
                  <a:gd name="T76" fmla="*/ 0 w 2245"/>
                  <a:gd name="T77" fmla="*/ 0 h 911"/>
                  <a:gd name="T78" fmla="*/ 0 w 2245"/>
                  <a:gd name="T79" fmla="*/ 0 h 911"/>
                  <a:gd name="T80" fmla="*/ 0 w 2245"/>
                  <a:gd name="T81" fmla="*/ 0 h 911"/>
                  <a:gd name="T82" fmla="*/ 0 w 2245"/>
                  <a:gd name="T83" fmla="*/ 0 h 911"/>
                  <a:gd name="T84" fmla="*/ 0 w 2245"/>
                  <a:gd name="T85" fmla="*/ 0 h 911"/>
                  <a:gd name="T86" fmla="*/ 0 w 2245"/>
                  <a:gd name="T87" fmla="*/ 0 h 91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245" h="911">
                    <a:moveTo>
                      <a:pt x="427" y="395"/>
                    </a:moveTo>
                    <a:lnTo>
                      <a:pt x="890" y="181"/>
                    </a:lnTo>
                    <a:lnTo>
                      <a:pt x="1055" y="115"/>
                    </a:lnTo>
                    <a:cubicBezTo>
                      <a:pt x="1065" y="111"/>
                      <a:pt x="1076" y="109"/>
                      <a:pt x="1087" y="110"/>
                    </a:cubicBezTo>
                    <a:lnTo>
                      <a:pt x="1143" y="116"/>
                    </a:lnTo>
                    <a:lnTo>
                      <a:pt x="1206" y="122"/>
                    </a:lnTo>
                    <a:lnTo>
                      <a:pt x="1276" y="128"/>
                    </a:lnTo>
                    <a:lnTo>
                      <a:pt x="1354" y="136"/>
                    </a:lnTo>
                    <a:lnTo>
                      <a:pt x="1519" y="154"/>
                    </a:lnTo>
                    <a:lnTo>
                      <a:pt x="1692" y="183"/>
                    </a:lnTo>
                    <a:lnTo>
                      <a:pt x="1862" y="225"/>
                    </a:lnTo>
                    <a:lnTo>
                      <a:pt x="1944" y="254"/>
                    </a:lnTo>
                    <a:lnTo>
                      <a:pt x="2018" y="287"/>
                    </a:lnTo>
                    <a:lnTo>
                      <a:pt x="2089" y="327"/>
                    </a:lnTo>
                    <a:lnTo>
                      <a:pt x="2151" y="373"/>
                    </a:lnTo>
                    <a:cubicBezTo>
                      <a:pt x="2154" y="376"/>
                      <a:pt x="2157" y="379"/>
                      <a:pt x="2160" y="382"/>
                    </a:cubicBezTo>
                    <a:lnTo>
                      <a:pt x="2204" y="431"/>
                    </a:lnTo>
                    <a:cubicBezTo>
                      <a:pt x="2207" y="434"/>
                      <a:pt x="2209" y="437"/>
                      <a:pt x="2211" y="440"/>
                    </a:cubicBezTo>
                    <a:lnTo>
                      <a:pt x="2245" y="495"/>
                    </a:lnTo>
                    <a:lnTo>
                      <a:pt x="2132" y="566"/>
                    </a:lnTo>
                    <a:lnTo>
                      <a:pt x="2098" y="511"/>
                    </a:lnTo>
                    <a:lnTo>
                      <a:pt x="2105" y="520"/>
                    </a:lnTo>
                    <a:lnTo>
                      <a:pt x="2061" y="471"/>
                    </a:lnTo>
                    <a:lnTo>
                      <a:pt x="2070" y="479"/>
                    </a:lnTo>
                    <a:lnTo>
                      <a:pt x="2022" y="442"/>
                    </a:lnTo>
                    <a:lnTo>
                      <a:pt x="1964" y="408"/>
                    </a:lnTo>
                    <a:lnTo>
                      <a:pt x="1899" y="379"/>
                    </a:lnTo>
                    <a:lnTo>
                      <a:pt x="1829" y="354"/>
                    </a:lnTo>
                    <a:lnTo>
                      <a:pt x="1671" y="314"/>
                    </a:lnTo>
                    <a:lnTo>
                      <a:pt x="1504" y="287"/>
                    </a:lnTo>
                    <a:lnTo>
                      <a:pt x="1341" y="269"/>
                    </a:lnTo>
                    <a:lnTo>
                      <a:pt x="1265" y="261"/>
                    </a:lnTo>
                    <a:lnTo>
                      <a:pt x="1193" y="255"/>
                    </a:lnTo>
                    <a:lnTo>
                      <a:pt x="1128" y="249"/>
                    </a:lnTo>
                    <a:lnTo>
                      <a:pt x="1072" y="243"/>
                    </a:lnTo>
                    <a:lnTo>
                      <a:pt x="1104" y="238"/>
                    </a:lnTo>
                    <a:lnTo>
                      <a:pt x="946" y="302"/>
                    </a:lnTo>
                    <a:lnTo>
                      <a:pt x="483" y="516"/>
                    </a:lnTo>
                    <a:lnTo>
                      <a:pt x="427" y="395"/>
                    </a:lnTo>
                    <a:close/>
                    <a:moveTo>
                      <a:pt x="620" y="820"/>
                    </a:moveTo>
                    <a:cubicBezTo>
                      <a:pt x="419" y="911"/>
                      <a:pt x="182" y="822"/>
                      <a:pt x="91" y="620"/>
                    </a:cubicBezTo>
                    <a:cubicBezTo>
                      <a:pt x="0" y="419"/>
                      <a:pt x="89" y="182"/>
                      <a:pt x="290" y="91"/>
                    </a:cubicBezTo>
                    <a:cubicBezTo>
                      <a:pt x="492" y="0"/>
                      <a:pt x="729" y="89"/>
                      <a:pt x="820" y="290"/>
                    </a:cubicBezTo>
                    <a:cubicBezTo>
                      <a:pt x="911" y="492"/>
                      <a:pt x="822" y="729"/>
                      <a:pt x="620" y="82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49" name="Freeform 74">
                <a:extLst>
                  <a:ext uri="{FF2B5EF4-FFF2-40B4-BE49-F238E27FC236}">
                    <a16:creationId xmlns:a16="http://schemas.microsoft.com/office/drawing/2014/main" id="{67278B07-249B-A64A-ABB9-95E61F8637C2}"/>
                  </a:ext>
                </a:extLst>
              </p:cNvPr>
              <p:cNvSpPr>
                <a:spLocks noEditPoints="1"/>
              </p:cNvSpPr>
              <p:nvPr/>
            </p:nvSpPr>
            <p:spPr bwMode="auto">
              <a:xfrm>
                <a:off x="4002735" y="5082218"/>
                <a:ext cx="481006" cy="190501"/>
              </a:xfrm>
              <a:custGeom>
                <a:avLst/>
                <a:gdLst>
                  <a:gd name="T0" fmla="*/ 0 w 3291"/>
                  <a:gd name="T1" fmla="*/ 0 h 1307"/>
                  <a:gd name="T2" fmla="*/ 0 w 3291"/>
                  <a:gd name="T3" fmla="*/ 0 h 1307"/>
                  <a:gd name="T4" fmla="*/ 0 w 3291"/>
                  <a:gd name="T5" fmla="*/ 0 h 1307"/>
                  <a:gd name="T6" fmla="*/ 0 w 3291"/>
                  <a:gd name="T7" fmla="*/ 0 h 1307"/>
                  <a:gd name="T8" fmla="*/ 0 w 3291"/>
                  <a:gd name="T9" fmla="*/ 0 h 1307"/>
                  <a:gd name="T10" fmla="*/ 0 w 3291"/>
                  <a:gd name="T11" fmla="*/ 0 h 1307"/>
                  <a:gd name="T12" fmla="*/ 0 w 3291"/>
                  <a:gd name="T13" fmla="*/ 0 h 1307"/>
                  <a:gd name="T14" fmla="*/ 0 w 3291"/>
                  <a:gd name="T15" fmla="*/ 0 h 1307"/>
                  <a:gd name="T16" fmla="*/ 0 w 3291"/>
                  <a:gd name="T17" fmla="*/ 0 h 1307"/>
                  <a:gd name="T18" fmla="*/ 0 w 3291"/>
                  <a:gd name="T19" fmla="*/ 0 h 1307"/>
                  <a:gd name="T20" fmla="*/ 0 w 3291"/>
                  <a:gd name="T21" fmla="*/ 0 h 1307"/>
                  <a:gd name="T22" fmla="*/ 0 w 3291"/>
                  <a:gd name="T23" fmla="*/ 0 h 1307"/>
                  <a:gd name="T24" fmla="*/ 0 w 3291"/>
                  <a:gd name="T25" fmla="*/ 0 h 1307"/>
                  <a:gd name="T26" fmla="*/ 0 w 3291"/>
                  <a:gd name="T27" fmla="*/ 0 h 1307"/>
                  <a:gd name="T28" fmla="*/ 0 w 3291"/>
                  <a:gd name="T29" fmla="*/ 0 h 1307"/>
                  <a:gd name="T30" fmla="*/ 0 w 3291"/>
                  <a:gd name="T31" fmla="*/ 0 h 1307"/>
                  <a:gd name="T32" fmla="*/ 0 w 3291"/>
                  <a:gd name="T33" fmla="*/ 0 h 1307"/>
                  <a:gd name="T34" fmla="*/ 0 w 3291"/>
                  <a:gd name="T35" fmla="*/ 0 h 1307"/>
                  <a:gd name="T36" fmla="*/ 0 w 3291"/>
                  <a:gd name="T37" fmla="*/ 0 h 1307"/>
                  <a:gd name="T38" fmla="*/ 0 w 3291"/>
                  <a:gd name="T39" fmla="*/ 0 h 1307"/>
                  <a:gd name="T40" fmla="*/ 0 w 3291"/>
                  <a:gd name="T41" fmla="*/ 0 h 1307"/>
                  <a:gd name="T42" fmla="*/ 0 w 3291"/>
                  <a:gd name="T43" fmla="*/ 0 h 1307"/>
                  <a:gd name="T44" fmla="*/ 0 w 3291"/>
                  <a:gd name="T45" fmla="*/ 0 h 1307"/>
                  <a:gd name="T46" fmla="*/ 0 w 3291"/>
                  <a:gd name="T47" fmla="*/ 0 h 1307"/>
                  <a:gd name="T48" fmla="*/ 0 w 3291"/>
                  <a:gd name="T49" fmla="*/ 0 h 1307"/>
                  <a:gd name="T50" fmla="*/ 0 w 3291"/>
                  <a:gd name="T51" fmla="*/ 0 h 1307"/>
                  <a:gd name="T52" fmla="*/ 0 w 3291"/>
                  <a:gd name="T53" fmla="*/ 0 h 1307"/>
                  <a:gd name="T54" fmla="*/ 0 w 3291"/>
                  <a:gd name="T55" fmla="*/ 0 h 1307"/>
                  <a:gd name="T56" fmla="*/ 0 w 3291"/>
                  <a:gd name="T57" fmla="*/ 0 h 1307"/>
                  <a:gd name="T58" fmla="*/ 0 w 3291"/>
                  <a:gd name="T59" fmla="*/ 0 h 1307"/>
                  <a:gd name="T60" fmla="*/ 0 w 3291"/>
                  <a:gd name="T61" fmla="*/ 0 h 1307"/>
                  <a:gd name="T62" fmla="*/ 0 w 3291"/>
                  <a:gd name="T63" fmla="*/ 0 h 1307"/>
                  <a:gd name="T64" fmla="*/ 0 w 3291"/>
                  <a:gd name="T65" fmla="*/ 0 h 1307"/>
                  <a:gd name="T66" fmla="*/ 0 w 3291"/>
                  <a:gd name="T67" fmla="*/ 0 h 1307"/>
                  <a:gd name="T68" fmla="*/ 0 w 3291"/>
                  <a:gd name="T69" fmla="*/ 0 h 1307"/>
                  <a:gd name="T70" fmla="*/ 0 w 3291"/>
                  <a:gd name="T71" fmla="*/ 0 h 1307"/>
                  <a:gd name="T72" fmla="*/ 0 w 3291"/>
                  <a:gd name="T73" fmla="*/ 0 h 1307"/>
                  <a:gd name="T74" fmla="*/ 0 w 3291"/>
                  <a:gd name="T75" fmla="*/ 0 h 1307"/>
                  <a:gd name="T76" fmla="*/ 0 w 3291"/>
                  <a:gd name="T77" fmla="*/ 0 h 1307"/>
                  <a:gd name="T78" fmla="*/ 0 w 3291"/>
                  <a:gd name="T79" fmla="*/ 0 h 1307"/>
                  <a:gd name="T80" fmla="*/ 0 w 3291"/>
                  <a:gd name="T81" fmla="*/ 0 h 1307"/>
                  <a:gd name="T82" fmla="*/ 0 w 3291"/>
                  <a:gd name="T83" fmla="*/ 0 h 1307"/>
                  <a:gd name="T84" fmla="*/ 0 w 3291"/>
                  <a:gd name="T85" fmla="*/ 0 h 1307"/>
                  <a:gd name="T86" fmla="*/ 0 w 3291"/>
                  <a:gd name="T87" fmla="*/ 0 h 1307"/>
                  <a:gd name="T88" fmla="*/ 0 w 3291"/>
                  <a:gd name="T89" fmla="*/ 0 h 1307"/>
                  <a:gd name="T90" fmla="*/ 0 w 3291"/>
                  <a:gd name="T91" fmla="*/ 0 h 1307"/>
                  <a:gd name="T92" fmla="*/ 0 w 3291"/>
                  <a:gd name="T93" fmla="*/ 0 h 1307"/>
                  <a:gd name="T94" fmla="*/ 0 w 3291"/>
                  <a:gd name="T95" fmla="*/ 0 h 1307"/>
                  <a:gd name="T96" fmla="*/ 0 w 3291"/>
                  <a:gd name="T97" fmla="*/ 0 h 130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291" h="1307">
                    <a:moveTo>
                      <a:pt x="399" y="813"/>
                    </a:moveTo>
                    <a:lnTo>
                      <a:pt x="694" y="541"/>
                    </a:lnTo>
                    <a:lnTo>
                      <a:pt x="673" y="597"/>
                    </a:lnTo>
                    <a:lnTo>
                      <a:pt x="671" y="578"/>
                    </a:lnTo>
                    <a:lnTo>
                      <a:pt x="676" y="596"/>
                    </a:lnTo>
                    <a:lnTo>
                      <a:pt x="670" y="581"/>
                    </a:lnTo>
                    <a:lnTo>
                      <a:pt x="680" y="599"/>
                    </a:lnTo>
                    <a:lnTo>
                      <a:pt x="661" y="576"/>
                    </a:lnTo>
                    <a:cubicBezTo>
                      <a:pt x="659" y="573"/>
                      <a:pt x="657" y="570"/>
                      <a:pt x="655" y="567"/>
                    </a:cubicBezTo>
                    <a:lnTo>
                      <a:pt x="642" y="545"/>
                    </a:lnTo>
                    <a:cubicBezTo>
                      <a:pt x="636" y="535"/>
                      <a:pt x="633" y="523"/>
                      <a:pt x="633" y="511"/>
                    </a:cubicBezTo>
                    <a:lnTo>
                      <a:pt x="633" y="497"/>
                    </a:lnTo>
                    <a:cubicBezTo>
                      <a:pt x="633" y="488"/>
                      <a:pt x="635" y="479"/>
                      <a:pt x="639" y="470"/>
                    </a:cubicBezTo>
                    <a:lnTo>
                      <a:pt x="647" y="452"/>
                    </a:lnTo>
                    <a:cubicBezTo>
                      <a:pt x="649" y="448"/>
                      <a:pt x="651" y="444"/>
                      <a:pt x="654" y="440"/>
                    </a:cubicBezTo>
                    <a:lnTo>
                      <a:pt x="671" y="417"/>
                    </a:lnTo>
                    <a:cubicBezTo>
                      <a:pt x="673" y="414"/>
                      <a:pt x="675" y="412"/>
                      <a:pt x="677" y="409"/>
                    </a:cubicBezTo>
                    <a:lnTo>
                      <a:pt x="706" y="380"/>
                    </a:lnTo>
                    <a:lnTo>
                      <a:pt x="753" y="340"/>
                    </a:lnTo>
                    <a:lnTo>
                      <a:pt x="814" y="291"/>
                    </a:lnTo>
                    <a:lnTo>
                      <a:pt x="886" y="244"/>
                    </a:lnTo>
                    <a:lnTo>
                      <a:pt x="966" y="206"/>
                    </a:lnTo>
                    <a:lnTo>
                      <a:pt x="1050" y="178"/>
                    </a:lnTo>
                    <a:lnTo>
                      <a:pt x="1134" y="157"/>
                    </a:lnTo>
                    <a:lnTo>
                      <a:pt x="1298" y="122"/>
                    </a:lnTo>
                    <a:lnTo>
                      <a:pt x="1454" y="85"/>
                    </a:lnTo>
                    <a:lnTo>
                      <a:pt x="1478" y="78"/>
                    </a:lnTo>
                    <a:lnTo>
                      <a:pt x="1509" y="68"/>
                    </a:lnTo>
                    <a:lnTo>
                      <a:pt x="1573" y="46"/>
                    </a:lnTo>
                    <a:lnTo>
                      <a:pt x="1603" y="35"/>
                    </a:lnTo>
                    <a:lnTo>
                      <a:pt x="1627" y="27"/>
                    </a:lnTo>
                    <a:lnTo>
                      <a:pt x="1642" y="21"/>
                    </a:lnTo>
                    <a:lnTo>
                      <a:pt x="1650" y="18"/>
                    </a:lnTo>
                    <a:cubicBezTo>
                      <a:pt x="1658" y="16"/>
                      <a:pt x="1667" y="14"/>
                      <a:pt x="1675" y="15"/>
                    </a:cubicBezTo>
                    <a:lnTo>
                      <a:pt x="1800" y="22"/>
                    </a:lnTo>
                    <a:lnTo>
                      <a:pt x="1927" y="17"/>
                    </a:lnTo>
                    <a:lnTo>
                      <a:pt x="2061" y="8"/>
                    </a:lnTo>
                    <a:lnTo>
                      <a:pt x="2195" y="0"/>
                    </a:lnTo>
                    <a:lnTo>
                      <a:pt x="2328" y="3"/>
                    </a:lnTo>
                    <a:lnTo>
                      <a:pt x="2394" y="10"/>
                    </a:lnTo>
                    <a:lnTo>
                      <a:pt x="2458" y="24"/>
                    </a:lnTo>
                    <a:lnTo>
                      <a:pt x="2519" y="46"/>
                    </a:lnTo>
                    <a:cubicBezTo>
                      <a:pt x="2522" y="47"/>
                      <a:pt x="2525" y="48"/>
                      <a:pt x="2528" y="50"/>
                    </a:cubicBezTo>
                    <a:lnTo>
                      <a:pt x="2576" y="76"/>
                    </a:lnTo>
                    <a:cubicBezTo>
                      <a:pt x="2580" y="78"/>
                      <a:pt x="2583" y="80"/>
                      <a:pt x="2587" y="83"/>
                    </a:cubicBezTo>
                    <a:lnTo>
                      <a:pt x="2630" y="118"/>
                    </a:lnTo>
                    <a:cubicBezTo>
                      <a:pt x="2633" y="120"/>
                      <a:pt x="2635" y="123"/>
                      <a:pt x="2638" y="126"/>
                    </a:cubicBezTo>
                    <a:lnTo>
                      <a:pt x="2675" y="169"/>
                    </a:lnTo>
                    <a:lnTo>
                      <a:pt x="2709" y="217"/>
                    </a:lnTo>
                    <a:lnTo>
                      <a:pt x="2734" y="254"/>
                    </a:lnTo>
                    <a:lnTo>
                      <a:pt x="2754" y="286"/>
                    </a:lnTo>
                    <a:lnTo>
                      <a:pt x="2769" y="310"/>
                    </a:lnTo>
                    <a:lnTo>
                      <a:pt x="2791" y="344"/>
                    </a:lnTo>
                    <a:lnTo>
                      <a:pt x="2805" y="359"/>
                    </a:lnTo>
                    <a:lnTo>
                      <a:pt x="2787" y="344"/>
                    </a:lnTo>
                    <a:lnTo>
                      <a:pt x="2812" y="358"/>
                    </a:lnTo>
                    <a:lnTo>
                      <a:pt x="2801" y="353"/>
                    </a:lnTo>
                    <a:lnTo>
                      <a:pt x="2839" y="366"/>
                    </a:lnTo>
                    <a:lnTo>
                      <a:pt x="2863" y="374"/>
                    </a:lnTo>
                    <a:lnTo>
                      <a:pt x="2894" y="382"/>
                    </a:lnTo>
                    <a:lnTo>
                      <a:pt x="2935" y="395"/>
                    </a:lnTo>
                    <a:lnTo>
                      <a:pt x="2985" y="411"/>
                    </a:lnTo>
                    <a:cubicBezTo>
                      <a:pt x="2998" y="416"/>
                      <a:pt x="3010" y="425"/>
                      <a:pt x="3018" y="437"/>
                    </a:cubicBezTo>
                    <a:lnTo>
                      <a:pt x="3056" y="492"/>
                    </a:lnTo>
                    <a:lnTo>
                      <a:pt x="3100" y="551"/>
                    </a:lnTo>
                    <a:lnTo>
                      <a:pt x="3145" y="618"/>
                    </a:lnTo>
                    <a:lnTo>
                      <a:pt x="3190" y="680"/>
                    </a:lnTo>
                    <a:lnTo>
                      <a:pt x="3230" y="736"/>
                    </a:lnTo>
                    <a:lnTo>
                      <a:pt x="3262" y="782"/>
                    </a:lnTo>
                    <a:lnTo>
                      <a:pt x="3284" y="813"/>
                    </a:lnTo>
                    <a:lnTo>
                      <a:pt x="3291" y="823"/>
                    </a:lnTo>
                    <a:lnTo>
                      <a:pt x="3184" y="902"/>
                    </a:lnTo>
                    <a:lnTo>
                      <a:pt x="3175" y="890"/>
                    </a:lnTo>
                    <a:lnTo>
                      <a:pt x="3153" y="859"/>
                    </a:lnTo>
                    <a:lnTo>
                      <a:pt x="3121" y="813"/>
                    </a:lnTo>
                    <a:lnTo>
                      <a:pt x="3081" y="757"/>
                    </a:lnTo>
                    <a:lnTo>
                      <a:pt x="3036" y="693"/>
                    </a:lnTo>
                    <a:lnTo>
                      <a:pt x="2991" y="629"/>
                    </a:lnTo>
                    <a:lnTo>
                      <a:pt x="2947" y="567"/>
                    </a:lnTo>
                    <a:lnTo>
                      <a:pt x="2909" y="512"/>
                    </a:lnTo>
                    <a:lnTo>
                      <a:pt x="2942" y="538"/>
                    </a:lnTo>
                    <a:lnTo>
                      <a:pt x="2896" y="522"/>
                    </a:lnTo>
                    <a:lnTo>
                      <a:pt x="2857" y="511"/>
                    </a:lnTo>
                    <a:lnTo>
                      <a:pt x="2824" y="501"/>
                    </a:lnTo>
                    <a:lnTo>
                      <a:pt x="2796" y="493"/>
                    </a:lnTo>
                    <a:lnTo>
                      <a:pt x="2758" y="480"/>
                    </a:lnTo>
                    <a:cubicBezTo>
                      <a:pt x="2754" y="478"/>
                      <a:pt x="2750" y="477"/>
                      <a:pt x="2747" y="475"/>
                    </a:cubicBezTo>
                    <a:lnTo>
                      <a:pt x="2722" y="461"/>
                    </a:lnTo>
                    <a:cubicBezTo>
                      <a:pt x="2715" y="457"/>
                      <a:pt x="2709" y="452"/>
                      <a:pt x="2704" y="446"/>
                    </a:cubicBezTo>
                    <a:lnTo>
                      <a:pt x="2680" y="417"/>
                    </a:lnTo>
                    <a:lnTo>
                      <a:pt x="2656" y="381"/>
                    </a:lnTo>
                    <a:lnTo>
                      <a:pt x="2641" y="357"/>
                    </a:lnTo>
                    <a:lnTo>
                      <a:pt x="2623" y="328"/>
                    </a:lnTo>
                    <a:lnTo>
                      <a:pt x="2600" y="294"/>
                    </a:lnTo>
                    <a:lnTo>
                      <a:pt x="2574" y="256"/>
                    </a:lnTo>
                    <a:lnTo>
                      <a:pt x="2537" y="213"/>
                    </a:lnTo>
                    <a:lnTo>
                      <a:pt x="2545" y="221"/>
                    </a:lnTo>
                    <a:lnTo>
                      <a:pt x="2502" y="186"/>
                    </a:lnTo>
                    <a:lnTo>
                      <a:pt x="2513" y="193"/>
                    </a:lnTo>
                    <a:lnTo>
                      <a:pt x="2465" y="167"/>
                    </a:lnTo>
                    <a:lnTo>
                      <a:pt x="2474" y="171"/>
                    </a:lnTo>
                    <a:lnTo>
                      <a:pt x="2429" y="154"/>
                    </a:lnTo>
                    <a:lnTo>
                      <a:pt x="2379" y="143"/>
                    </a:lnTo>
                    <a:lnTo>
                      <a:pt x="2325" y="136"/>
                    </a:lnTo>
                    <a:lnTo>
                      <a:pt x="2203" y="133"/>
                    </a:lnTo>
                    <a:lnTo>
                      <a:pt x="2070" y="141"/>
                    </a:lnTo>
                    <a:lnTo>
                      <a:pt x="1932" y="150"/>
                    </a:lnTo>
                    <a:lnTo>
                      <a:pt x="1793" y="155"/>
                    </a:lnTo>
                    <a:lnTo>
                      <a:pt x="1668" y="148"/>
                    </a:lnTo>
                    <a:lnTo>
                      <a:pt x="1693" y="145"/>
                    </a:lnTo>
                    <a:lnTo>
                      <a:pt x="1689" y="146"/>
                    </a:lnTo>
                    <a:lnTo>
                      <a:pt x="1672" y="152"/>
                    </a:lnTo>
                    <a:lnTo>
                      <a:pt x="1646" y="162"/>
                    </a:lnTo>
                    <a:lnTo>
                      <a:pt x="1616" y="171"/>
                    </a:lnTo>
                    <a:lnTo>
                      <a:pt x="1548" y="195"/>
                    </a:lnTo>
                    <a:lnTo>
                      <a:pt x="1515" y="205"/>
                    </a:lnTo>
                    <a:lnTo>
                      <a:pt x="1485" y="214"/>
                    </a:lnTo>
                    <a:lnTo>
                      <a:pt x="1325" y="253"/>
                    </a:lnTo>
                    <a:lnTo>
                      <a:pt x="1167" y="286"/>
                    </a:lnTo>
                    <a:lnTo>
                      <a:pt x="1091" y="305"/>
                    </a:lnTo>
                    <a:lnTo>
                      <a:pt x="1023" y="327"/>
                    </a:lnTo>
                    <a:lnTo>
                      <a:pt x="958" y="357"/>
                    </a:lnTo>
                    <a:lnTo>
                      <a:pt x="897" y="396"/>
                    </a:lnTo>
                    <a:lnTo>
                      <a:pt x="840" y="441"/>
                    </a:lnTo>
                    <a:lnTo>
                      <a:pt x="801" y="475"/>
                    </a:lnTo>
                    <a:lnTo>
                      <a:pt x="772" y="504"/>
                    </a:lnTo>
                    <a:lnTo>
                      <a:pt x="778" y="496"/>
                    </a:lnTo>
                    <a:lnTo>
                      <a:pt x="761" y="519"/>
                    </a:lnTo>
                    <a:lnTo>
                      <a:pt x="768" y="507"/>
                    </a:lnTo>
                    <a:lnTo>
                      <a:pt x="760" y="525"/>
                    </a:lnTo>
                    <a:lnTo>
                      <a:pt x="766" y="497"/>
                    </a:lnTo>
                    <a:lnTo>
                      <a:pt x="766" y="511"/>
                    </a:lnTo>
                    <a:lnTo>
                      <a:pt x="757" y="478"/>
                    </a:lnTo>
                    <a:lnTo>
                      <a:pt x="770" y="500"/>
                    </a:lnTo>
                    <a:lnTo>
                      <a:pt x="764" y="491"/>
                    </a:lnTo>
                    <a:lnTo>
                      <a:pt x="783" y="514"/>
                    </a:lnTo>
                    <a:cubicBezTo>
                      <a:pt x="787" y="519"/>
                      <a:pt x="791" y="525"/>
                      <a:pt x="793" y="532"/>
                    </a:cubicBezTo>
                    <a:lnTo>
                      <a:pt x="799" y="547"/>
                    </a:lnTo>
                    <a:cubicBezTo>
                      <a:pt x="802" y="552"/>
                      <a:pt x="803" y="558"/>
                      <a:pt x="804" y="564"/>
                    </a:cubicBezTo>
                    <a:lnTo>
                      <a:pt x="806" y="583"/>
                    </a:lnTo>
                    <a:cubicBezTo>
                      <a:pt x="808" y="604"/>
                      <a:pt x="800" y="625"/>
                      <a:pt x="785" y="639"/>
                    </a:cubicBezTo>
                    <a:lnTo>
                      <a:pt x="490" y="911"/>
                    </a:lnTo>
                    <a:lnTo>
                      <a:pt x="399" y="813"/>
                    </a:lnTo>
                    <a:close/>
                    <a:moveTo>
                      <a:pt x="715" y="1157"/>
                    </a:moveTo>
                    <a:cubicBezTo>
                      <a:pt x="552" y="1307"/>
                      <a:pt x="299" y="1296"/>
                      <a:pt x="150" y="1133"/>
                    </a:cubicBezTo>
                    <a:cubicBezTo>
                      <a:pt x="0" y="970"/>
                      <a:pt x="11" y="717"/>
                      <a:pt x="174" y="568"/>
                    </a:cubicBezTo>
                    <a:cubicBezTo>
                      <a:pt x="337" y="418"/>
                      <a:pt x="590" y="429"/>
                      <a:pt x="739" y="592"/>
                    </a:cubicBezTo>
                    <a:cubicBezTo>
                      <a:pt x="889" y="755"/>
                      <a:pt x="878" y="1008"/>
                      <a:pt x="715" y="1157"/>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0" name="Freeform 75">
                <a:extLst>
                  <a:ext uri="{FF2B5EF4-FFF2-40B4-BE49-F238E27FC236}">
                    <a16:creationId xmlns:a16="http://schemas.microsoft.com/office/drawing/2014/main" id="{8F35A649-2763-7B42-BFEF-90436120F85F}"/>
                  </a:ext>
                </a:extLst>
              </p:cNvPr>
              <p:cNvSpPr>
                <a:spLocks noEditPoints="1"/>
              </p:cNvSpPr>
              <p:nvPr/>
            </p:nvSpPr>
            <p:spPr bwMode="auto">
              <a:xfrm>
                <a:off x="7288819" y="5064755"/>
                <a:ext cx="490531" cy="198439"/>
              </a:xfrm>
              <a:custGeom>
                <a:avLst/>
                <a:gdLst>
                  <a:gd name="T0" fmla="*/ 0 w 1684"/>
                  <a:gd name="T1" fmla="*/ 0 h 677"/>
                  <a:gd name="T2" fmla="*/ 0 w 1684"/>
                  <a:gd name="T3" fmla="*/ 0 h 677"/>
                  <a:gd name="T4" fmla="*/ 0 w 1684"/>
                  <a:gd name="T5" fmla="*/ 0 h 677"/>
                  <a:gd name="T6" fmla="*/ 0 w 1684"/>
                  <a:gd name="T7" fmla="*/ 0 h 677"/>
                  <a:gd name="T8" fmla="*/ 0 w 1684"/>
                  <a:gd name="T9" fmla="*/ 0 h 677"/>
                  <a:gd name="T10" fmla="*/ 0 w 1684"/>
                  <a:gd name="T11" fmla="*/ 0 h 677"/>
                  <a:gd name="T12" fmla="*/ 0 w 1684"/>
                  <a:gd name="T13" fmla="*/ 0 h 677"/>
                  <a:gd name="T14" fmla="*/ 0 w 1684"/>
                  <a:gd name="T15" fmla="*/ 0 h 677"/>
                  <a:gd name="T16" fmla="*/ 0 w 1684"/>
                  <a:gd name="T17" fmla="*/ 0 h 677"/>
                  <a:gd name="T18" fmla="*/ 0 w 1684"/>
                  <a:gd name="T19" fmla="*/ 0 h 677"/>
                  <a:gd name="T20" fmla="*/ 0 w 1684"/>
                  <a:gd name="T21" fmla="*/ 0 h 677"/>
                  <a:gd name="T22" fmla="*/ 0 w 1684"/>
                  <a:gd name="T23" fmla="*/ 0 h 677"/>
                  <a:gd name="T24" fmla="*/ 0 w 1684"/>
                  <a:gd name="T25" fmla="*/ 0 h 677"/>
                  <a:gd name="T26" fmla="*/ 0 w 1684"/>
                  <a:gd name="T27" fmla="*/ 0 h 677"/>
                  <a:gd name="T28" fmla="*/ 0 w 1684"/>
                  <a:gd name="T29" fmla="*/ 0 h 677"/>
                  <a:gd name="T30" fmla="*/ 0 w 1684"/>
                  <a:gd name="T31" fmla="*/ 0 h 677"/>
                  <a:gd name="T32" fmla="*/ 0 w 1684"/>
                  <a:gd name="T33" fmla="*/ 0 h 677"/>
                  <a:gd name="T34" fmla="*/ 0 w 1684"/>
                  <a:gd name="T35" fmla="*/ 0 h 677"/>
                  <a:gd name="T36" fmla="*/ 0 w 1684"/>
                  <a:gd name="T37" fmla="*/ 0 h 677"/>
                  <a:gd name="T38" fmla="*/ 0 w 1684"/>
                  <a:gd name="T39" fmla="*/ 0 h 677"/>
                  <a:gd name="T40" fmla="*/ 0 w 1684"/>
                  <a:gd name="T41" fmla="*/ 0 h 677"/>
                  <a:gd name="T42" fmla="*/ 0 w 1684"/>
                  <a:gd name="T43" fmla="*/ 0 h 677"/>
                  <a:gd name="T44" fmla="*/ 0 w 1684"/>
                  <a:gd name="T45" fmla="*/ 0 h 677"/>
                  <a:gd name="T46" fmla="*/ 0 w 1684"/>
                  <a:gd name="T47" fmla="*/ 0 h 677"/>
                  <a:gd name="T48" fmla="*/ 0 w 1684"/>
                  <a:gd name="T49" fmla="*/ 0 h 677"/>
                  <a:gd name="T50" fmla="*/ 0 w 1684"/>
                  <a:gd name="T51" fmla="*/ 0 h 677"/>
                  <a:gd name="T52" fmla="*/ 0 w 1684"/>
                  <a:gd name="T53" fmla="*/ 0 h 677"/>
                  <a:gd name="T54" fmla="*/ 0 w 1684"/>
                  <a:gd name="T55" fmla="*/ 0 h 677"/>
                  <a:gd name="T56" fmla="*/ 0 w 1684"/>
                  <a:gd name="T57" fmla="*/ 0 h 677"/>
                  <a:gd name="T58" fmla="*/ 0 w 1684"/>
                  <a:gd name="T59" fmla="*/ 0 h 677"/>
                  <a:gd name="T60" fmla="*/ 0 w 1684"/>
                  <a:gd name="T61" fmla="*/ 0 h 677"/>
                  <a:gd name="T62" fmla="*/ 0 w 1684"/>
                  <a:gd name="T63" fmla="*/ 0 h 677"/>
                  <a:gd name="T64" fmla="*/ 0 w 1684"/>
                  <a:gd name="T65" fmla="*/ 0 h 677"/>
                  <a:gd name="T66" fmla="*/ 0 w 1684"/>
                  <a:gd name="T67" fmla="*/ 0 h 677"/>
                  <a:gd name="T68" fmla="*/ 0 w 1684"/>
                  <a:gd name="T69" fmla="*/ 0 h 677"/>
                  <a:gd name="T70" fmla="*/ 0 w 1684"/>
                  <a:gd name="T71" fmla="*/ 0 h 677"/>
                  <a:gd name="T72" fmla="*/ 0 w 1684"/>
                  <a:gd name="T73" fmla="*/ 0 h 677"/>
                  <a:gd name="T74" fmla="*/ 0 w 1684"/>
                  <a:gd name="T75" fmla="*/ 0 h 677"/>
                  <a:gd name="T76" fmla="*/ 0 w 1684"/>
                  <a:gd name="T77" fmla="*/ 0 h 677"/>
                  <a:gd name="T78" fmla="*/ 0 w 1684"/>
                  <a:gd name="T79" fmla="*/ 0 h 677"/>
                  <a:gd name="T80" fmla="*/ 0 w 1684"/>
                  <a:gd name="T81" fmla="*/ 0 h 677"/>
                  <a:gd name="T82" fmla="*/ 0 w 1684"/>
                  <a:gd name="T83" fmla="*/ 0 h 677"/>
                  <a:gd name="T84" fmla="*/ 0 w 1684"/>
                  <a:gd name="T85" fmla="*/ 0 h 677"/>
                  <a:gd name="T86" fmla="*/ 0 w 1684"/>
                  <a:gd name="T87" fmla="*/ 0 h 677"/>
                  <a:gd name="T88" fmla="*/ 0 w 1684"/>
                  <a:gd name="T89" fmla="*/ 0 h 677"/>
                  <a:gd name="T90" fmla="*/ 0 w 1684"/>
                  <a:gd name="T91" fmla="*/ 0 h 677"/>
                  <a:gd name="T92" fmla="*/ 0 w 1684"/>
                  <a:gd name="T93" fmla="*/ 0 h 677"/>
                  <a:gd name="T94" fmla="*/ 0 w 1684"/>
                  <a:gd name="T95" fmla="*/ 0 h 677"/>
                  <a:gd name="T96" fmla="*/ 0 w 1684"/>
                  <a:gd name="T97" fmla="*/ 0 h 677"/>
                  <a:gd name="T98" fmla="*/ 0 w 1684"/>
                  <a:gd name="T99" fmla="*/ 0 h 67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684" h="677">
                    <a:moveTo>
                      <a:pt x="200" y="430"/>
                    </a:moveTo>
                    <a:lnTo>
                      <a:pt x="351" y="286"/>
                    </a:lnTo>
                    <a:lnTo>
                      <a:pt x="341" y="312"/>
                    </a:lnTo>
                    <a:lnTo>
                      <a:pt x="340" y="302"/>
                    </a:lnTo>
                    <a:lnTo>
                      <a:pt x="342" y="312"/>
                    </a:lnTo>
                    <a:lnTo>
                      <a:pt x="339" y="304"/>
                    </a:lnTo>
                    <a:lnTo>
                      <a:pt x="344" y="313"/>
                    </a:lnTo>
                    <a:lnTo>
                      <a:pt x="335" y="301"/>
                    </a:lnTo>
                    <a:lnTo>
                      <a:pt x="325" y="286"/>
                    </a:lnTo>
                    <a:cubicBezTo>
                      <a:pt x="322" y="281"/>
                      <a:pt x="321" y="275"/>
                      <a:pt x="321" y="268"/>
                    </a:cubicBezTo>
                    <a:lnTo>
                      <a:pt x="321" y="261"/>
                    </a:lnTo>
                    <a:cubicBezTo>
                      <a:pt x="321" y="256"/>
                      <a:pt x="322" y="252"/>
                      <a:pt x="324" y="247"/>
                    </a:cubicBezTo>
                    <a:lnTo>
                      <a:pt x="328" y="238"/>
                    </a:lnTo>
                    <a:cubicBezTo>
                      <a:pt x="328" y="236"/>
                      <a:pt x="330" y="234"/>
                      <a:pt x="331" y="232"/>
                    </a:cubicBezTo>
                    <a:lnTo>
                      <a:pt x="340" y="220"/>
                    </a:lnTo>
                    <a:cubicBezTo>
                      <a:pt x="341" y="219"/>
                      <a:pt x="342" y="217"/>
                      <a:pt x="343" y="216"/>
                    </a:cubicBezTo>
                    <a:lnTo>
                      <a:pt x="358" y="201"/>
                    </a:lnTo>
                    <a:lnTo>
                      <a:pt x="382" y="179"/>
                    </a:lnTo>
                    <a:lnTo>
                      <a:pt x="413" y="154"/>
                    </a:lnTo>
                    <a:lnTo>
                      <a:pt x="449" y="129"/>
                    </a:lnTo>
                    <a:cubicBezTo>
                      <a:pt x="451" y="128"/>
                      <a:pt x="452" y="127"/>
                      <a:pt x="454" y="126"/>
                    </a:cubicBezTo>
                    <a:lnTo>
                      <a:pt x="491" y="109"/>
                    </a:lnTo>
                    <a:lnTo>
                      <a:pt x="533" y="94"/>
                    </a:lnTo>
                    <a:lnTo>
                      <a:pt x="577" y="82"/>
                    </a:lnTo>
                    <a:lnTo>
                      <a:pt x="661" y="64"/>
                    </a:lnTo>
                    <a:lnTo>
                      <a:pt x="702" y="55"/>
                    </a:lnTo>
                    <a:lnTo>
                      <a:pt x="740" y="45"/>
                    </a:lnTo>
                    <a:lnTo>
                      <a:pt x="753" y="41"/>
                    </a:lnTo>
                    <a:lnTo>
                      <a:pt x="769" y="35"/>
                    </a:lnTo>
                    <a:lnTo>
                      <a:pt x="802" y="24"/>
                    </a:lnTo>
                    <a:lnTo>
                      <a:pt x="817" y="18"/>
                    </a:lnTo>
                    <a:lnTo>
                      <a:pt x="830" y="14"/>
                    </a:lnTo>
                    <a:lnTo>
                      <a:pt x="837" y="11"/>
                    </a:lnTo>
                    <a:lnTo>
                      <a:pt x="842" y="9"/>
                    </a:lnTo>
                    <a:cubicBezTo>
                      <a:pt x="846" y="7"/>
                      <a:pt x="850" y="7"/>
                      <a:pt x="855" y="7"/>
                    </a:cubicBezTo>
                    <a:lnTo>
                      <a:pt x="919" y="11"/>
                    </a:lnTo>
                    <a:lnTo>
                      <a:pt x="984" y="9"/>
                    </a:lnTo>
                    <a:lnTo>
                      <a:pt x="1053" y="4"/>
                    </a:lnTo>
                    <a:lnTo>
                      <a:pt x="1122" y="0"/>
                    </a:lnTo>
                    <a:lnTo>
                      <a:pt x="1189" y="1"/>
                    </a:lnTo>
                    <a:lnTo>
                      <a:pt x="1224" y="5"/>
                    </a:lnTo>
                    <a:lnTo>
                      <a:pt x="1257" y="13"/>
                    </a:lnTo>
                    <a:lnTo>
                      <a:pt x="1287" y="24"/>
                    </a:lnTo>
                    <a:lnTo>
                      <a:pt x="1316" y="40"/>
                    </a:lnTo>
                    <a:cubicBezTo>
                      <a:pt x="1318" y="41"/>
                      <a:pt x="1320" y="42"/>
                      <a:pt x="1322" y="43"/>
                    </a:cubicBezTo>
                    <a:lnTo>
                      <a:pt x="1344" y="61"/>
                    </a:lnTo>
                    <a:cubicBezTo>
                      <a:pt x="1345" y="63"/>
                      <a:pt x="1347" y="64"/>
                      <a:pt x="1348" y="66"/>
                    </a:cubicBezTo>
                    <a:lnTo>
                      <a:pt x="1367" y="89"/>
                    </a:lnTo>
                    <a:lnTo>
                      <a:pt x="1385" y="114"/>
                    </a:lnTo>
                    <a:lnTo>
                      <a:pt x="1397" y="134"/>
                    </a:lnTo>
                    <a:lnTo>
                      <a:pt x="1407" y="150"/>
                    </a:lnTo>
                    <a:lnTo>
                      <a:pt x="1415" y="163"/>
                    </a:lnTo>
                    <a:lnTo>
                      <a:pt x="1426" y="181"/>
                    </a:lnTo>
                    <a:lnTo>
                      <a:pt x="1434" y="189"/>
                    </a:lnTo>
                    <a:lnTo>
                      <a:pt x="1426" y="182"/>
                    </a:lnTo>
                    <a:lnTo>
                      <a:pt x="1438" y="189"/>
                    </a:lnTo>
                    <a:lnTo>
                      <a:pt x="1432" y="187"/>
                    </a:lnTo>
                    <a:lnTo>
                      <a:pt x="1452" y="194"/>
                    </a:lnTo>
                    <a:lnTo>
                      <a:pt x="1463" y="197"/>
                    </a:lnTo>
                    <a:lnTo>
                      <a:pt x="1481" y="203"/>
                    </a:lnTo>
                    <a:lnTo>
                      <a:pt x="1500" y="208"/>
                    </a:lnTo>
                    <a:lnTo>
                      <a:pt x="1526" y="217"/>
                    </a:lnTo>
                    <a:cubicBezTo>
                      <a:pt x="1533" y="220"/>
                      <a:pt x="1539" y="224"/>
                      <a:pt x="1543" y="230"/>
                    </a:cubicBezTo>
                    <a:lnTo>
                      <a:pt x="1563" y="259"/>
                    </a:lnTo>
                    <a:lnTo>
                      <a:pt x="1585" y="291"/>
                    </a:lnTo>
                    <a:lnTo>
                      <a:pt x="1608" y="326"/>
                    </a:lnTo>
                    <a:lnTo>
                      <a:pt x="1631" y="359"/>
                    </a:lnTo>
                    <a:lnTo>
                      <a:pt x="1652" y="389"/>
                    </a:lnTo>
                    <a:lnTo>
                      <a:pt x="1668" y="413"/>
                    </a:lnTo>
                    <a:lnTo>
                      <a:pt x="1680" y="429"/>
                    </a:lnTo>
                    <a:lnTo>
                      <a:pt x="1683" y="434"/>
                    </a:lnTo>
                    <a:lnTo>
                      <a:pt x="1684" y="436"/>
                    </a:lnTo>
                    <a:lnTo>
                      <a:pt x="1629" y="473"/>
                    </a:lnTo>
                    <a:lnTo>
                      <a:pt x="1628" y="471"/>
                    </a:lnTo>
                    <a:lnTo>
                      <a:pt x="1625" y="468"/>
                    </a:lnTo>
                    <a:lnTo>
                      <a:pt x="1614" y="451"/>
                    </a:lnTo>
                    <a:lnTo>
                      <a:pt x="1597" y="427"/>
                    </a:lnTo>
                    <a:lnTo>
                      <a:pt x="1576" y="397"/>
                    </a:lnTo>
                    <a:lnTo>
                      <a:pt x="1554" y="363"/>
                    </a:lnTo>
                    <a:lnTo>
                      <a:pt x="1530" y="329"/>
                    </a:lnTo>
                    <a:lnTo>
                      <a:pt x="1507" y="297"/>
                    </a:lnTo>
                    <a:lnTo>
                      <a:pt x="1488" y="268"/>
                    </a:lnTo>
                    <a:lnTo>
                      <a:pt x="1505" y="280"/>
                    </a:lnTo>
                    <a:lnTo>
                      <a:pt x="1482" y="272"/>
                    </a:lnTo>
                    <a:lnTo>
                      <a:pt x="1460" y="266"/>
                    </a:lnTo>
                    <a:lnTo>
                      <a:pt x="1444" y="261"/>
                    </a:lnTo>
                    <a:lnTo>
                      <a:pt x="1429" y="256"/>
                    </a:lnTo>
                    <a:lnTo>
                      <a:pt x="1410" y="249"/>
                    </a:lnTo>
                    <a:cubicBezTo>
                      <a:pt x="1408" y="249"/>
                      <a:pt x="1406" y="248"/>
                      <a:pt x="1404" y="247"/>
                    </a:cubicBezTo>
                    <a:lnTo>
                      <a:pt x="1391" y="239"/>
                    </a:lnTo>
                    <a:cubicBezTo>
                      <a:pt x="1388" y="237"/>
                      <a:pt x="1386" y="235"/>
                      <a:pt x="1383" y="232"/>
                    </a:cubicBezTo>
                    <a:lnTo>
                      <a:pt x="1371" y="217"/>
                    </a:lnTo>
                    <a:lnTo>
                      <a:pt x="1358" y="198"/>
                    </a:lnTo>
                    <a:lnTo>
                      <a:pt x="1351" y="186"/>
                    </a:lnTo>
                    <a:lnTo>
                      <a:pt x="1341" y="170"/>
                    </a:lnTo>
                    <a:lnTo>
                      <a:pt x="1329" y="152"/>
                    </a:lnTo>
                    <a:lnTo>
                      <a:pt x="1316" y="131"/>
                    </a:lnTo>
                    <a:lnTo>
                      <a:pt x="1297" y="108"/>
                    </a:lnTo>
                    <a:lnTo>
                      <a:pt x="1301" y="113"/>
                    </a:lnTo>
                    <a:lnTo>
                      <a:pt x="1279" y="95"/>
                    </a:lnTo>
                    <a:lnTo>
                      <a:pt x="1285" y="98"/>
                    </a:lnTo>
                    <a:lnTo>
                      <a:pt x="1264" y="87"/>
                    </a:lnTo>
                    <a:lnTo>
                      <a:pt x="1241" y="78"/>
                    </a:lnTo>
                    <a:lnTo>
                      <a:pt x="1216" y="72"/>
                    </a:lnTo>
                    <a:lnTo>
                      <a:pt x="1188" y="68"/>
                    </a:lnTo>
                    <a:lnTo>
                      <a:pt x="1125" y="67"/>
                    </a:lnTo>
                    <a:lnTo>
                      <a:pt x="1057" y="70"/>
                    </a:lnTo>
                    <a:lnTo>
                      <a:pt x="986" y="75"/>
                    </a:lnTo>
                    <a:lnTo>
                      <a:pt x="915" y="78"/>
                    </a:lnTo>
                    <a:lnTo>
                      <a:pt x="850" y="74"/>
                    </a:lnTo>
                    <a:lnTo>
                      <a:pt x="863" y="72"/>
                    </a:lnTo>
                    <a:lnTo>
                      <a:pt x="862" y="72"/>
                    </a:lnTo>
                    <a:lnTo>
                      <a:pt x="852" y="76"/>
                    </a:lnTo>
                    <a:lnTo>
                      <a:pt x="840" y="81"/>
                    </a:lnTo>
                    <a:lnTo>
                      <a:pt x="825" y="86"/>
                    </a:lnTo>
                    <a:lnTo>
                      <a:pt x="790" y="99"/>
                    </a:lnTo>
                    <a:lnTo>
                      <a:pt x="773" y="104"/>
                    </a:lnTo>
                    <a:lnTo>
                      <a:pt x="758" y="109"/>
                    </a:lnTo>
                    <a:lnTo>
                      <a:pt x="716" y="121"/>
                    </a:lnTo>
                    <a:lnTo>
                      <a:pt x="675" y="130"/>
                    </a:lnTo>
                    <a:lnTo>
                      <a:pt x="593" y="147"/>
                    </a:lnTo>
                    <a:lnTo>
                      <a:pt x="556" y="156"/>
                    </a:lnTo>
                    <a:lnTo>
                      <a:pt x="520" y="169"/>
                    </a:lnTo>
                    <a:lnTo>
                      <a:pt x="482" y="187"/>
                    </a:lnTo>
                    <a:lnTo>
                      <a:pt x="487" y="184"/>
                    </a:lnTo>
                    <a:lnTo>
                      <a:pt x="455" y="205"/>
                    </a:lnTo>
                    <a:lnTo>
                      <a:pt x="426" y="229"/>
                    </a:lnTo>
                    <a:lnTo>
                      <a:pt x="406" y="247"/>
                    </a:lnTo>
                    <a:lnTo>
                      <a:pt x="391" y="263"/>
                    </a:lnTo>
                    <a:lnTo>
                      <a:pt x="394" y="259"/>
                    </a:lnTo>
                    <a:lnTo>
                      <a:pt x="385" y="271"/>
                    </a:lnTo>
                    <a:lnTo>
                      <a:pt x="388" y="266"/>
                    </a:lnTo>
                    <a:lnTo>
                      <a:pt x="384" y="275"/>
                    </a:lnTo>
                    <a:lnTo>
                      <a:pt x="387" y="261"/>
                    </a:lnTo>
                    <a:lnTo>
                      <a:pt x="387" y="268"/>
                    </a:lnTo>
                    <a:lnTo>
                      <a:pt x="382" y="251"/>
                    </a:lnTo>
                    <a:lnTo>
                      <a:pt x="387" y="259"/>
                    </a:lnTo>
                    <a:lnTo>
                      <a:pt x="397" y="271"/>
                    </a:lnTo>
                    <a:cubicBezTo>
                      <a:pt x="399" y="274"/>
                      <a:pt x="400" y="277"/>
                      <a:pt x="402" y="280"/>
                    </a:cubicBezTo>
                    <a:lnTo>
                      <a:pt x="405" y="288"/>
                    </a:lnTo>
                    <a:cubicBezTo>
                      <a:pt x="406" y="292"/>
                      <a:pt x="407" y="295"/>
                      <a:pt x="407" y="298"/>
                    </a:cubicBezTo>
                    <a:lnTo>
                      <a:pt x="407" y="309"/>
                    </a:lnTo>
                    <a:cubicBezTo>
                      <a:pt x="408" y="319"/>
                      <a:pt x="404" y="328"/>
                      <a:pt x="397" y="335"/>
                    </a:cubicBezTo>
                    <a:lnTo>
                      <a:pt x="246" y="479"/>
                    </a:lnTo>
                    <a:lnTo>
                      <a:pt x="200" y="430"/>
                    </a:lnTo>
                    <a:close/>
                    <a:moveTo>
                      <a:pt x="357" y="603"/>
                    </a:moveTo>
                    <a:cubicBezTo>
                      <a:pt x="275" y="677"/>
                      <a:pt x="148" y="670"/>
                      <a:pt x="74" y="588"/>
                    </a:cubicBezTo>
                    <a:cubicBezTo>
                      <a:pt x="0" y="506"/>
                      <a:pt x="7" y="380"/>
                      <a:pt x="89" y="306"/>
                    </a:cubicBezTo>
                    <a:cubicBezTo>
                      <a:pt x="171" y="232"/>
                      <a:pt x="298" y="239"/>
                      <a:pt x="372" y="321"/>
                    </a:cubicBezTo>
                    <a:cubicBezTo>
                      <a:pt x="446" y="403"/>
                      <a:pt x="439" y="529"/>
                      <a:pt x="357" y="603"/>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1" name="Freeform 76">
                <a:extLst>
                  <a:ext uri="{FF2B5EF4-FFF2-40B4-BE49-F238E27FC236}">
                    <a16:creationId xmlns:a16="http://schemas.microsoft.com/office/drawing/2014/main" id="{6F0F0FE7-60F4-6140-91B5-55B233A1C93A}"/>
                  </a:ext>
                </a:extLst>
              </p:cNvPr>
              <p:cNvSpPr>
                <a:spLocks noEditPoints="1"/>
              </p:cNvSpPr>
              <p:nvPr/>
            </p:nvSpPr>
            <p:spPr bwMode="auto">
              <a:xfrm>
                <a:off x="6323631" y="5131431"/>
                <a:ext cx="328608" cy="133351"/>
              </a:xfrm>
              <a:custGeom>
                <a:avLst/>
                <a:gdLst>
                  <a:gd name="T0" fmla="*/ 0 w 2246"/>
                  <a:gd name="T1" fmla="*/ 0 h 911"/>
                  <a:gd name="T2" fmla="*/ 0 w 2246"/>
                  <a:gd name="T3" fmla="*/ 0 h 911"/>
                  <a:gd name="T4" fmla="*/ 0 w 2246"/>
                  <a:gd name="T5" fmla="*/ 0 h 911"/>
                  <a:gd name="T6" fmla="*/ 0 w 2246"/>
                  <a:gd name="T7" fmla="*/ 0 h 911"/>
                  <a:gd name="T8" fmla="*/ 0 w 2246"/>
                  <a:gd name="T9" fmla="*/ 0 h 911"/>
                  <a:gd name="T10" fmla="*/ 0 w 2246"/>
                  <a:gd name="T11" fmla="*/ 0 h 911"/>
                  <a:gd name="T12" fmla="*/ 0 w 2246"/>
                  <a:gd name="T13" fmla="*/ 0 h 911"/>
                  <a:gd name="T14" fmla="*/ 0 w 2246"/>
                  <a:gd name="T15" fmla="*/ 0 h 911"/>
                  <a:gd name="T16" fmla="*/ 0 w 2246"/>
                  <a:gd name="T17" fmla="*/ 0 h 911"/>
                  <a:gd name="T18" fmla="*/ 0 w 2246"/>
                  <a:gd name="T19" fmla="*/ 0 h 911"/>
                  <a:gd name="T20" fmla="*/ 0 w 2246"/>
                  <a:gd name="T21" fmla="*/ 0 h 911"/>
                  <a:gd name="T22" fmla="*/ 0 w 2246"/>
                  <a:gd name="T23" fmla="*/ 0 h 911"/>
                  <a:gd name="T24" fmla="*/ 0 w 2246"/>
                  <a:gd name="T25" fmla="*/ 0 h 911"/>
                  <a:gd name="T26" fmla="*/ 0 w 2246"/>
                  <a:gd name="T27" fmla="*/ 0 h 911"/>
                  <a:gd name="T28" fmla="*/ 0 w 2246"/>
                  <a:gd name="T29" fmla="*/ 0 h 911"/>
                  <a:gd name="T30" fmla="*/ 0 w 2246"/>
                  <a:gd name="T31" fmla="*/ 0 h 911"/>
                  <a:gd name="T32" fmla="*/ 0 w 2246"/>
                  <a:gd name="T33" fmla="*/ 0 h 911"/>
                  <a:gd name="T34" fmla="*/ 0 w 2246"/>
                  <a:gd name="T35" fmla="*/ 0 h 911"/>
                  <a:gd name="T36" fmla="*/ 0 w 2246"/>
                  <a:gd name="T37" fmla="*/ 0 h 911"/>
                  <a:gd name="T38" fmla="*/ 0 w 2246"/>
                  <a:gd name="T39" fmla="*/ 0 h 911"/>
                  <a:gd name="T40" fmla="*/ 0 w 2246"/>
                  <a:gd name="T41" fmla="*/ 0 h 911"/>
                  <a:gd name="T42" fmla="*/ 0 w 2246"/>
                  <a:gd name="T43" fmla="*/ 0 h 911"/>
                  <a:gd name="T44" fmla="*/ 0 w 2246"/>
                  <a:gd name="T45" fmla="*/ 0 h 911"/>
                  <a:gd name="T46" fmla="*/ 0 w 2246"/>
                  <a:gd name="T47" fmla="*/ 0 h 911"/>
                  <a:gd name="T48" fmla="*/ 0 w 2246"/>
                  <a:gd name="T49" fmla="*/ 0 h 911"/>
                  <a:gd name="T50" fmla="*/ 0 w 2246"/>
                  <a:gd name="T51" fmla="*/ 0 h 911"/>
                  <a:gd name="T52" fmla="*/ 0 w 2246"/>
                  <a:gd name="T53" fmla="*/ 0 h 911"/>
                  <a:gd name="T54" fmla="*/ 0 w 2246"/>
                  <a:gd name="T55" fmla="*/ 0 h 911"/>
                  <a:gd name="T56" fmla="*/ 0 w 2246"/>
                  <a:gd name="T57" fmla="*/ 0 h 911"/>
                  <a:gd name="T58" fmla="*/ 0 w 2246"/>
                  <a:gd name="T59" fmla="*/ 0 h 911"/>
                  <a:gd name="T60" fmla="*/ 0 w 2246"/>
                  <a:gd name="T61" fmla="*/ 0 h 911"/>
                  <a:gd name="T62" fmla="*/ 0 w 2246"/>
                  <a:gd name="T63" fmla="*/ 0 h 911"/>
                  <a:gd name="T64" fmla="*/ 0 w 2246"/>
                  <a:gd name="T65" fmla="*/ 0 h 911"/>
                  <a:gd name="T66" fmla="*/ 0 w 2246"/>
                  <a:gd name="T67" fmla="*/ 0 h 911"/>
                  <a:gd name="T68" fmla="*/ 0 w 2246"/>
                  <a:gd name="T69" fmla="*/ 0 h 911"/>
                  <a:gd name="T70" fmla="*/ 0 w 2246"/>
                  <a:gd name="T71" fmla="*/ 0 h 911"/>
                  <a:gd name="T72" fmla="*/ 0 w 2246"/>
                  <a:gd name="T73" fmla="*/ 0 h 911"/>
                  <a:gd name="T74" fmla="*/ 0 w 2246"/>
                  <a:gd name="T75" fmla="*/ 0 h 911"/>
                  <a:gd name="T76" fmla="*/ 0 w 2246"/>
                  <a:gd name="T77" fmla="*/ 0 h 911"/>
                  <a:gd name="T78" fmla="*/ 0 w 2246"/>
                  <a:gd name="T79" fmla="*/ 0 h 911"/>
                  <a:gd name="T80" fmla="*/ 0 w 2246"/>
                  <a:gd name="T81" fmla="*/ 0 h 911"/>
                  <a:gd name="T82" fmla="*/ 0 w 2246"/>
                  <a:gd name="T83" fmla="*/ 0 h 911"/>
                  <a:gd name="T84" fmla="*/ 0 w 2246"/>
                  <a:gd name="T85" fmla="*/ 0 h 911"/>
                  <a:gd name="T86" fmla="*/ 0 w 2246"/>
                  <a:gd name="T87" fmla="*/ 0 h 91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246" h="911">
                    <a:moveTo>
                      <a:pt x="428" y="395"/>
                    </a:moveTo>
                    <a:lnTo>
                      <a:pt x="892" y="181"/>
                    </a:lnTo>
                    <a:lnTo>
                      <a:pt x="1056" y="115"/>
                    </a:lnTo>
                    <a:cubicBezTo>
                      <a:pt x="1066" y="111"/>
                      <a:pt x="1077" y="109"/>
                      <a:pt x="1088" y="110"/>
                    </a:cubicBezTo>
                    <a:lnTo>
                      <a:pt x="1144" y="116"/>
                    </a:lnTo>
                    <a:lnTo>
                      <a:pt x="1207" y="122"/>
                    </a:lnTo>
                    <a:lnTo>
                      <a:pt x="1277" y="128"/>
                    </a:lnTo>
                    <a:lnTo>
                      <a:pt x="1355" y="136"/>
                    </a:lnTo>
                    <a:lnTo>
                      <a:pt x="1520" y="154"/>
                    </a:lnTo>
                    <a:lnTo>
                      <a:pt x="1693" y="183"/>
                    </a:lnTo>
                    <a:lnTo>
                      <a:pt x="1863" y="225"/>
                    </a:lnTo>
                    <a:lnTo>
                      <a:pt x="1945" y="254"/>
                    </a:lnTo>
                    <a:lnTo>
                      <a:pt x="2019" y="287"/>
                    </a:lnTo>
                    <a:lnTo>
                      <a:pt x="2090" y="327"/>
                    </a:lnTo>
                    <a:lnTo>
                      <a:pt x="2152" y="373"/>
                    </a:lnTo>
                    <a:cubicBezTo>
                      <a:pt x="2155" y="376"/>
                      <a:pt x="2158" y="379"/>
                      <a:pt x="2161" y="382"/>
                    </a:cubicBezTo>
                    <a:lnTo>
                      <a:pt x="2205" y="431"/>
                    </a:lnTo>
                    <a:cubicBezTo>
                      <a:pt x="2208" y="434"/>
                      <a:pt x="2210" y="437"/>
                      <a:pt x="2212" y="440"/>
                    </a:cubicBezTo>
                    <a:lnTo>
                      <a:pt x="2246" y="495"/>
                    </a:lnTo>
                    <a:lnTo>
                      <a:pt x="2133" y="566"/>
                    </a:lnTo>
                    <a:lnTo>
                      <a:pt x="2099" y="511"/>
                    </a:lnTo>
                    <a:lnTo>
                      <a:pt x="2106" y="520"/>
                    </a:lnTo>
                    <a:lnTo>
                      <a:pt x="2062" y="471"/>
                    </a:lnTo>
                    <a:lnTo>
                      <a:pt x="2071" y="479"/>
                    </a:lnTo>
                    <a:lnTo>
                      <a:pt x="2023" y="442"/>
                    </a:lnTo>
                    <a:lnTo>
                      <a:pt x="1965" y="408"/>
                    </a:lnTo>
                    <a:lnTo>
                      <a:pt x="1900" y="379"/>
                    </a:lnTo>
                    <a:lnTo>
                      <a:pt x="1830" y="354"/>
                    </a:lnTo>
                    <a:lnTo>
                      <a:pt x="1672" y="314"/>
                    </a:lnTo>
                    <a:lnTo>
                      <a:pt x="1505" y="287"/>
                    </a:lnTo>
                    <a:lnTo>
                      <a:pt x="1342" y="269"/>
                    </a:lnTo>
                    <a:lnTo>
                      <a:pt x="1266" y="261"/>
                    </a:lnTo>
                    <a:lnTo>
                      <a:pt x="1194" y="255"/>
                    </a:lnTo>
                    <a:lnTo>
                      <a:pt x="1129" y="249"/>
                    </a:lnTo>
                    <a:lnTo>
                      <a:pt x="1073" y="243"/>
                    </a:lnTo>
                    <a:lnTo>
                      <a:pt x="1105" y="238"/>
                    </a:lnTo>
                    <a:lnTo>
                      <a:pt x="947" y="302"/>
                    </a:lnTo>
                    <a:lnTo>
                      <a:pt x="483" y="516"/>
                    </a:lnTo>
                    <a:lnTo>
                      <a:pt x="428" y="395"/>
                    </a:lnTo>
                    <a:close/>
                    <a:moveTo>
                      <a:pt x="620" y="820"/>
                    </a:moveTo>
                    <a:cubicBezTo>
                      <a:pt x="419" y="911"/>
                      <a:pt x="182" y="821"/>
                      <a:pt x="91" y="620"/>
                    </a:cubicBezTo>
                    <a:cubicBezTo>
                      <a:pt x="0" y="419"/>
                      <a:pt x="90" y="182"/>
                      <a:pt x="291" y="91"/>
                    </a:cubicBezTo>
                    <a:cubicBezTo>
                      <a:pt x="492" y="0"/>
                      <a:pt x="729" y="90"/>
                      <a:pt x="820" y="291"/>
                    </a:cubicBezTo>
                    <a:cubicBezTo>
                      <a:pt x="911" y="492"/>
                      <a:pt x="821" y="729"/>
                      <a:pt x="620" y="82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2" name="Freeform 77">
                <a:extLst>
                  <a:ext uri="{FF2B5EF4-FFF2-40B4-BE49-F238E27FC236}">
                    <a16:creationId xmlns:a16="http://schemas.microsoft.com/office/drawing/2014/main" id="{05F915DC-8259-F943-ACEF-753E358279AF}"/>
                  </a:ext>
                </a:extLst>
              </p:cNvPr>
              <p:cNvSpPr>
                <a:spLocks noEditPoints="1"/>
              </p:cNvSpPr>
              <p:nvPr/>
            </p:nvSpPr>
            <p:spPr bwMode="auto">
              <a:xfrm>
                <a:off x="6801463" y="5142543"/>
                <a:ext cx="327021" cy="131763"/>
              </a:xfrm>
              <a:custGeom>
                <a:avLst/>
                <a:gdLst>
                  <a:gd name="T0" fmla="*/ 0 w 1122"/>
                  <a:gd name="T1" fmla="*/ 0 h 456"/>
                  <a:gd name="T2" fmla="*/ 0 w 1122"/>
                  <a:gd name="T3" fmla="*/ 0 h 456"/>
                  <a:gd name="T4" fmla="*/ 0 w 1122"/>
                  <a:gd name="T5" fmla="*/ 0 h 456"/>
                  <a:gd name="T6" fmla="*/ 0 w 1122"/>
                  <a:gd name="T7" fmla="*/ 0 h 456"/>
                  <a:gd name="T8" fmla="*/ 0 w 1122"/>
                  <a:gd name="T9" fmla="*/ 0 h 456"/>
                  <a:gd name="T10" fmla="*/ 0 w 1122"/>
                  <a:gd name="T11" fmla="*/ 0 h 456"/>
                  <a:gd name="T12" fmla="*/ 0 w 1122"/>
                  <a:gd name="T13" fmla="*/ 0 h 456"/>
                  <a:gd name="T14" fmla="*/ 0 w 1122"/>
                  <a:gd name="T15" fmla="*/ 0 h 456"/>
                  <a:gd name="T16" fmla="*/ 0 w 1122"/>
                  <a:gd name="T17" fmla="*/ 0 h 456"/>
                  <a:gd name="T18" fmla="*/ 0 w 1122"/>
                  <a:gd name="T19" fmla="*/ 0 h 456"/>
                  <a:gd name="T20" fmla="*/ 0 w 1122"/>
                  <a:gd name="T21" fmla="*/ 0 h 456"/>
                  <a:gd name="T22" fmla="*/ 0 w 1122"/>
                  <a:gd name="T23" fmla="*/ 0 h 456"/>
                  <a:gd name="T24" fmla="*/ 0 w 1122"/>
                  <a:gd name="T25" fmla="*/ 0 h 456"/>
                  <a:gd name="T26" fmla="*/ 0 w 1122"/>
                  <a:gd name="T27" fmla="*/ 0 h 456"/>
                  <a:gd name="T28" fmla="*/ 0 w 1122"/>
                  <a:gd name="T29" fmla="*/ 0 h 456"/>
                  <a:gd name="T30" fmla="*/ 0 w 1122"/>
                  <a:gd name="T31" fmla="*/ 0 h 456"/>
                  <a:gd name="T32" fmla="*/ 0 w 1122"/>
                  <a:gd name="T33" fmla="*/ 0 h 456"/>
                  <a:gd name="T34" fmla="*/ 0 w 1122"/>
                  <a:gd name="T35" fmla="*/ 0 h 456"/>
                  <a:gd name="T36" fmla="*/ 0 w 1122"/>
                  <a:gd name="T37" fmla="*/ 0 h 456"/>
                  <a:gd name="T38" fmla="*/ 0 w 1122"/>
                  <a:gd name="T39" fmla="*/ 0 h 456"/>
                  <a:gd name="T40" fmla="*/ 0 w 1122"/>
                  <a:gd name="T41" fmla="*/ 0 h 456"/>
                  <a:gd name="T42" fmla="*/ 0 w 1122"/>
                  <a:gd name="T43" fmla="*/ 0 h 456"/>
                  <a:gd name="T44" fmla="*/ 0 w 1122"/>
                  <a:gd name="T45" fmla="*/ 0 h 456"/>
                  <a:gd name="T46" fmla="*/ 0 w 1122"/>
                  <a:gd name="T47" fmla="*/ 0 h 456"/>
                  <a:gd name="T48" fmla="*/ 0 w 1122"/>
                  <a:gd name="T49" fmla="*/ 0 h 456"/>
                  <a:gd name="T50" fmla="*/ 0 w 1122"/>
                  <a:gd name="T51" fmla="*/ 0 h 456"/>
                  <a:gd name="T52" fmla="*/ 0 w 1122"/>
                  <a:gd name="T53" fmla="*/ 0 h 456"/>
                  <a:gd name="T54" fmla="*/ 0 w 1122"/>
                  <a:gd name="T55" fmla="*/ 0 h 456"/>
                  <a:gd name="T56" fmla="*/ 0 w 1122"/>
                  <a:gd name="T57" fmla="*/ 0 h 456"/>
                  <a:gd name="T58" fmla="*/ 0 w 1122"/>
                  <a:gd name="T59" fmla="*/ 0 h 456"/>
                  <a:gd name="T60" fmla="*/ 0 w 1122"/>
                  <a:gd name="T61" fmla="*/ 0 h 456"/>
                  <a:gd name="T62" fmla="*/ 0 w 1122"/>
                  <a:gd name="T63" fmla="*/ 0 h 456"/>
                  <a:gd name="T64" fmla="*/ 0 w 1122"/>
                  <a:gd name="T65" fmla="*/ 0 h 456"/>
                  <a:gd name="T66" fmla="*/ 0 w 1122"/>
                  <a:gd name="T67" fmla="*/ 0 h 456"/>
                  <a:gd name="T68" fmla="*/ 0 w 1122"/>
                  <a:gd name="T69" fmla="*/ 0 h 456"/>
                  <a:gd name="T70" fmla="*/ 0 w 1122"/>
                  <a:gd name="T71" fmla="*/ 0 h 456"/>
                  <a:gd name="T72" fmla="*/ 0 w 1122"/>
                  <a:gd name="T73" fmla="*/ 0 h 456"/>
                  <a:gd name="T74" fmla="*/ 0 w 1122"/>
                  <a:gd name="T75" fmla="*/ 0 h 456"/>
                  <a:gd name="T76" fmla="*/ 0 w 1122"/>
                  <a:gd name="T77" fmla="*/ 0 h 456"/>
                  <a:gd name="T78" fmla="*/ 0 w 1122"/>
                  <a:gd name="T79" fmla="*/ 0 h 456"/>
                  <a:gd name="T80" fmla="*/ 0 w 1122"/>
                  <a:gd name="T81" fmla="*/ 0 h 456"/>
                  <a:gd name="T82" fmla="*/ 0 w 1122"/>
                  <a:gd name="T83" fmla="*/ 0 h 456"/>
                  <a:gd name="T84" fmla="*/ 0 w 1122"/>
                  <a:gd name="T85" fmla="*/ 0 h 456"/>
                  <a:gd name="T86" fmla="*/ 0 w 1122"/>
                  <a:gd name="T87" fmla="*/ 0 h 45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2" h="456">
                    <a:moveTo>
                      <a:pt x="214" y="198"/>
                    </a:moveTo>
                    <a:lnTo>
                      <a:pt x="445" y="93"/>
                    </a:lnTo>
                    <a:lnTo>
                      <a:pt x="527" y="60"/>
                    </a:lnTo>
                    <a:cubicBezTo>
                      <a:pt x="532" y="58"/>
                      <a:pt x="538" y="58"/>
                      <a:pt x="543" y="58"/>
                    </a:cubicBezTo>
                    <a:lnTo>
                      <a:pt x="571" y="61"/>
                    </a:lnTo>
                    <a:lnTo>
                      <a:pt x="603" y="64"/>
                    </a:lnTo>
                    <a:lnTo>
                      <a:pt x="638" y="67"/>
                    </a:lnTo>
                    <a:lnTo>
                      <a:pt x="676" y="71"/>
                    </a:lnTo>
                    <a:lnTo>
                      <a:pt x="759" y="80"/>
                    </a:lnTo>
                    <a:lnTo>
                      <a:pt x="846" y="94"/>
                    </a:lnTo>
                    <a:lnTo>
                      <a:pt x="930" y="115"/>
                    </a:lnTo>
                    <a:lnTo>
                      <a:pt x="971" y="128"/>
                    </a:lnTo>
                    <a:lnTo>
                      <a:pt x="1009" y="144"/>
                    </a:lnTo>
                    <a:lnTo>
                      <a:pt x="1044" y="164"/>
                    </a:lnTo>
                    <a:lnTo>
                      <a:pt x="1075" y="187"/>
                    </a:lnTo>
                    <a:cubicBezTo>
                      <a:pt x="1077" y="189"/>
                      <a:pt x="1078" y="190"/>
                      <a:pt x="1079" y="191"/>
                    </a:cubicBezTo>
                    <a:lnTo>
                      <a:pt x="1101" y="215"/>
                    </a:lnTo>
                    <a:cubicBezTo>
                      <a:pt x="1103" y="216"/>
                      <a:pt x="1104" y="218"/>
                      <a:pt x="1105" y="220"/>
                    </a:cubicBezTo>
                    <a:lnTo>
                      <a:pt x="1122" y="247"/>
                    </a:lnTo>
                    <a:lnTo>
                      <a:pt x="1066" y="282"/>
                    </a:lnTo>
                    <a:lnTo>
                      <a:pt x="1049" y="255"/>
                    </a:lnTo>
                    <a:lnTo>
                      <a:pt x="1053" y="260"/>
                    </a:lnTo>
                    <a:lnTo>
                      <a:pt x="1031" y="237"/>
                    </a:lnTo>
                    <a:lnTo>
                      <a:pt x="1035" y="240"/>
                    </a:lnTo>
                    <a:lnTo>
                      <a:pt x="1011" y="222"/>
                    </a:lnTo>
                    <a:lnTo>
                      <a:pt x="982" y="206"/>
                    </a:lnTo>
                    <a:lnTo>
                      <a:pt x="950" y="192"/>
                    </a:lnTo>
                    <a:lnTo>
                      <a:pt x="915" y="179"/>
                    </a:lnTo>
                    <a:lnTo>
                      <a:pt x="835" y="160"/>
                    </a:lnTo>
                    <a:lnTo>
                      <a:pt x="752" y="146"/>
                    </a:lnTo>
                    <a:lnTo>
                      <a:pt x="670" y="137"/>
                    </a:lnTo>
                    <a:lnTo>
                      <a:pt x="632" y="134"/>
                    </a:lnTo>
                    <a:lnTo>
                      <a:pt x="596" y="131"/>
                    </a:lnTo>
                    <a:lnTo>
                      <a:pt x="564" y="128"/>
                    </a:lnTo>
                    <a:lnTo>
                      <a:pt x="536" y="125"/>
                    </a:lnTo>
                    <a:lnTo>
                      <a:pt x="552" y="123"/>
                    </a:lnTo>
                    <a:lnTo>
                      <a:pt x="473" y="153"/>
                    </a:lnTo>
                    <a:lnTo>
                      <a:pt x="241" y="258"/>
                    </a:lnTo>
                    <a:lnTo>
                      <a:pt x="214" y="198"/>
                    </a:lnTo>
                    <a:close/>
                    <a:moveTo>
                      <a:pt x="309" y="411"/>
                    </a:moveTo>
                    <a:cubicBezTo>
                      <a:pt x="208" y="456"/>
                      <a:pt x="89" y="410"/>
                      <a:pt x="45" y="309"/>
                    </a:cubicBezTo>
                    <a:cubicBezTo>
                      <a:pt x="0" y="208"/>
                      <a:pt x="45" y="90"/>
                      <a:pt x="146" y="45"/>
                    </a:cubicBezTo>
                    <a:cubicBezTo>
                      <a:pt x="247" y="0"/>
                      <a:pt x="365" y="46"/>
                      <a:pt x="410" y="147"/>
                    </a:cubicBezTo>
                    <a:cubicBezTo>
                      <a:pt x="455" y="248"/>
                      <a:pt x="410" y="366"/>
                      <a:pt x="309" y="411"/>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3" name="Freeform 78">
                <a:extLst>
                  <a:ext uri="{FF2B5EF4-FFF2-40B4-BE49-F238E27FC236}">
                    <a16:creationId xmlns:a16="http://schemas.microsoft.com/office/drawing/2014/main" id="{3F1BDA20-547B-EB4E-B22F-01530A93593F}"/>
                  </a:ext>
                </a:extLst>
              </p:cNvPr>
              <p:cNvSpPr>
                <a:spLocks noEditPoints="1"/>
              </p:cNvSpPr>
              <p:nvPr/>
            </p:nvSpPr>
            <p:spPr bwMode="auto">
              <a:xfrm>
                <a:off x="6498254" y="5142543"/>
                <a:ext cx="327021" cy="131763"/>
              </a:xfrm>
              <a:custGeom>
                <a:avLst/>
                <a:gdLst>
                  <a:gd name="T0" fmla="*/ 0 w 2245"/>
                  <a:gd name="T1" fmla="*/ 0 h 911"/>
                  <a:gd name="T2" fmla="*/ 0 w 2245"/>
                  <a:gd name="T3" fmla="*/ 0 h 911"/>
                  <a:gd name="T4" fmla="*/ 0 w 2245"/>
                  <a:gd name="T5" fmla="*/ 0 h 911"/>
                  <a:gd name="T6" fmla="*/ 0 w 2245"/>
                  <a:gd name="T7" fmla="*/ 0 h 911"/>
                  <a:gd name="T8" fmla="*/ 0 w 2245"/>
                  <a:gd name="T9" fmla="*/ 0 h 911"/>
                  <a:gd name="T10" fmla="*/ 0 w 2245"/>
                  <a:gd name="T11" fmla="*/ 0 h 911"/>
                  <a:gd name="T12" fmla="*/ 0 w 2245"/>
                  <a:gd name="T13" fmla="*/ 0 h 911"/>
                  <a:gd name="T14" fmla="*/ 0 w 2245"/>
                  <a:gd name="T15" fmla="*/ 0 h 911"/>
                  <a:gd name="T16" fmla="*/ 0 w 2245"/>
                  <a:gd name="T17" fmla="*/ 0 h 911"/>
                  <a:gd name="T18" fmla="*/ 0 w 2245"/>
                  <a:gd name="T19" fmla="*/ 0 h 911"/>
                  <a:gd name="T20" fmla="*/ 0 w 2245"/>
                  <a:gd name="T21" fmla="*/ 0 h 911"/>
                  <a:gd name="T22" fmla="*/ 0 w 2245"/>
                  <a:gd name="T23" fmla="*/ 0 h 911"/>
                  <a:gd name="T24" fmla="*/ 0 w 2245"/>
                  <a:gd name="T25" fmla="*/ 0 h 911"/>
                  <a:gd name="T26" fmla="*/ 0 w 2245"/>
                  <a:gd name="T27" fmla="*/ 0 h 911"/>
                  <a:gd name="T28" fmla="*/ 0 w 2245"/>
                  <a:gd name="T29" fmla="*/ 0 h 911"/>
                  <a:gd name="T30" fmla="*/ 0 w 2245"/>
                  <a:gd name="T31" fmla="*/ 0 h 911"/>
                  <a:gd name="T32" fmla="*/ 0 w 2245"/>
                  <a:gd name="T33" fmla="*/ 0 h 911"/>
                  <a:gd name="T34" fmla="*/ 0 w 2245"/>
                  <a:gd name="T35" fmla="*/ 0 h 911"/>
                  <a:gd name="T36" fmla="*/ 0 w 2245"/>
                  <a:gd name="T37" fmla="*/ 0 h 911"/>
                  <a:gd name="T38" fmla="*/ 0 w 2245"/>
                  <a:gd name="T39" fmla="*/ 0 h 911"/>
                  <a:gd name="T40" fmla="*/ 0 w 2245"/>
                  <a:gd name="T41" fmla="*/ 0 h 911"/>
                  <a:gd name="T42" fmla="*/ 0 w 2245"/>
                  <a:gd name="T43" fmla="*/ 0 h 911"/>
                  <a:gd name="T44" fmla="*/ 0 w 2245"/>
                  <a:gd name="T45" fmla="*/ 0 h 911"/>
                  <a:gd name="T46" fmla="*/ 0 w 2245"/>
                  <a:gd name="T47" fmla="*/ 0 h 911"/>
                  <a:gd name="T48" fmla="*/ 0 w 2245"/>
                  <a:gd name="T49" fmla="*/ 0 h 911"/>
                  <a:gd name="T50" fmla="*/ 0 w 2245"/>
                  <a:gd name="T51" fmla="*/ 0 h 911"/>
                  <a:gd name="T52" fmla="*/ 0 w 2245"/>
                  <a:gd name="T53" fmla="*/ 0 h 911"/>
                  <a:gd name="T54" fmla="*/ 0 w 2245"/>
                  <a:gd name="T55" fmla="*/ 0 h 911"/>
                  <a:gd name="T56" fmla="*/ 0 w 2245"/>
                  <a:gd name="T57" fmla="*/ 0 h 911"/>
                  <a:gd name="T58" fmla="*/ 0 w 2245"/>
                  <a:gd name="T59" fmla="*/ 0 h 911"/>
                  <a:gd name="T60" fmla="*/ 0 w 2245"/>
                  <a:gd name="T61" fmla="*/ 0 h 911"/>
                  <a:gd name="T62" fmla="*/ 0 w 2245"/>
                  <a:gd name="T63" fmla="*/ 0 h 911"/>
                  <a:gd name="T64" fmla="*/ 0 w 2245"/>
                  <a:gd name="T65" fmla="*/ 0 h 911"/>
                  <a:gd name="T66" fmla="*/ 0 w 2245"/>
                  <a:gd name="T67" fmla="*/ 0 h 911"/>
                  <a:gd name="T68" fmla="*/ 0 w 2245"/>
                  <a:gd name="T69" fmla="*/ 0 h 911"/>
                  <a:gd name="T70" fmla="*/ 0 w 2245"/>
                  <a:gd name="T71" fmla="*/ 0 h 911"/>
                  <a:gd name="T72" fmla="*/ 0 w 2245"/>
                  <a:gd name="T73" fmla="*/ 0 h 911"/>
                  <a:gd name="T74" fmla="*/ 0 w 2245"/>
                  <a:gd name="T75" fmla="*/ 0 h 911"/>
                  <a:gd name="T76" fmla="*/ 0 w 2245"/>
                  <a:gd name="T77" fmla="*/ 0 h 911"/>
                  <a:gd name="T78" fmla="*/ 0 w 2245"/>
                  <a:gd name="T79" fmla="*/ 0 h 911"/>
                  <a:gd name="T80" fmla="*/ 0 w 2245"/>
                  <a:gd name="T81" fmla="*/ 0 h 911"/>
                  <a:gd name="T82" fmla="*/ 0 w 2245"/>
                  <a:gd name="T83" fmla="*/ 0 h 911"/>
                  <a:gd name="T84" fmla="*/ 0 w 2245"/>
                  <a:gd name="T85" fmla="*/ 0 h 911"/>
                  <a:gd name="T86" fmla="*/ 0 w 2245"/>
                  <a:gd name="T87" fmla="*/ 0 h 91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245" h="911">
                    <a:moveTo>
                      <a:pt x="428" y="395"/>
                    </a:moveTo>
                    <a:lnTo>
                      <a:pt x="891" y="185"/>
                    </a:lnTo>
                    <a:lnTo>
                      <a:pt x="1055" y="120"/>
                    </a:lnTo>
                    <a:cubicBezTo>
                      <a:pt x="1065" y="116"/>
                      <a:pt x="1076" y="115"/>
                      <a:pt x="1087" y="116"/>
                    </a:cubicBezTo>
                    <a:lnTo>
                      <a:pt x="1143" y="122"/>
                    </a:lnTo>
                    <a:lnTo>
                      <a:pt x="1206" y="128"/>
                    </a:lnTo>
                    <a:lnTo>
                      <a:pt x="1276" y="134"/>
                    </a:lnTo>
                    <a:lnTo>
                      <a:pt x="1354" y="141"/>
                    </a:lnTo>
                    <a:lnTo>
                      <a:pt x="1519" y="159"/>
                    </a:lnTo>
                    <a:lnTo>
                      <a:pt x="1692" y="188"/>
                    </a:lnTo>
                    <a:lnTo>
                      <a:pt x="1861" y="229"/>
                    </a:lnTo>
                    <a:lnTo>
                      <a:pt x="1943" y="256"/>
                    </a:lnTo>
                    <a:lnTo>
                      <a:pt x="2018" y="288"/>
                    </a:lnTo>
                    <a:lnTo>
                      <a:pt x="2088" y="327"/>
                    </a:lnTo>
                    <a:lnTo>
                      <a:pt x="2151" y="374"/>
                    </a:lnTo>
                    <a:cubicBezTo>
                      <a:pt x="2154" y="377"/>
                      <a:pt x="2157" y="379"/>
                      <a:pt x="2159" y="382"/>
                    </a:cubicBezTo>
                    <a:lnTo>
                      <a:pt x="2203" y="429"/>
                    </a:lnTo>
                    <a:cubicBezTo>
                      <a:pt x="2206" y="432"/>
                      <a:pt x="2209" y="435"/>
                      <a:pt x="2211" y="439"/>
                    </a:cubicBezTo>
                    <a:lnTo>
                      <a:pt x="2245" y="493"/>
                    </a:lnTo>
                    <a:lnTo>
                      <a:pt x="2132" y="564"/>
                    </a:lnTo>
                    <a:lnTo>
                      <a:pt x="2098" y="510"/>
                    </a:lnTo>
                    <a:lnTo>
                      <a:pt x="2106" y="520"/>
                    </a:lnTo>
                    <a:lnTo>
                      <a:pt x="2062" y="473"/>
                    </a:lnTo>
                    <a:lnTo>
                      <a:pt x="2070" y="480"/>
                    </a:lnTo>
                    <a:lnTo>
                      <a:pt x="2023" y="444"/>
                    </a:lnTo>
                    <a:lnTo>
                      <a:pt x="1965" y="411"/>
                    </a:lnTo>
                    <a:lnTo>
                      <a:pt x="1900" y="383"/>
                    </a:lnTo>
                    <a:lnTo>
                      <a:pt x="1830" y="358"/>
                    </a:lnTo>
                    <a:lnTo>
                      <a:pt x="1671" y="319"/>
                    </a:lnTo>
                    <a:lnTo>
                      <a:pt x="1504" y="292"/>
                    </a:lnTo>
                    <a:lnTo>
                      <a:pt x="1341" y="274"/>
                    </a:lnTo>
                    <a:lnTo>
                      <a:pt x="1265" y="267"/>
                    </a:lnTo>
                    <a:lnTo>
                      <a:pt x="1193" y="261"/>
                    </a:lnTo>
                    <a:lnTo>
                      <a:pt x="1128" y="255"/>
                    </a:lnTo>
                    <a:lnTo>
                      <a:pt x="1072" y="249"/>
                    </a:lnTo>
                    <a:lnTo>
                      <a:pt x="1104" y="245"/>
                    </a:lnTo>
                    <a:lnTo>
                      <a:pt x="946" y="306"/>
                    </a:lnTo>
                    <a:lnTo>
                      <a:pt x="483" y="516"/>
                    </a:lnTo>
                    <a:lnTo>
                      <a:pt x="428" y="395"/>
                    </a:lnTo>
                    <a:close/>
                    <a:moveTo>
                      <a:pt x="618" y="821"/>
                    </a:moveTo>
                    <a:cubicBezTo>
                      <a:pt x="416" y="911"/>
                      <a:pt x="179" y="820"/>
                      <a:pt x="90" y="618"/>
                    </a:cubicBezTo>
                    <a:cubicBezTo>
                      <a:pt x="0" y="416"/>
                      <a:pt x="91" y="179"/>
                      <a:pt x="293" y="90"/>
                    </a:cubicBezTo>
                    <a:cubicBezTo>
                      <a:pt x="495" y="0"/>
                      <a:pt x="731" y="91"/>
                      <a:pt x="821" y="293"/>
                    </a:cubicBezTo>
                    <a:cubicBezTo>
                      <a:pt x="911" y="495"/>
                      <a:pt x="820" y="731"/>
                      <a:pt x="618" y="821"/>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54" name="Freeform 79">
                <a:extLst>
                  <a:ext uri="{FF2B5EF4-FFF2-40B4-BE49-F238E27FC236}">
                    <a16:creationId xmlns:a16="http://schemas.microsoft.com/office/drawing/2014/main" id="{181F8D45-E150-B741-B9C5-7134386B724D}"/>
                  </a:ext>
                </a:extLst>
              </p:cNvPr>
              <p:cNvSpPr>
                <a:spLocks noEditPoints="1"/>
              </p:cNvSpPr>
              <p:nvPr/>
            </p:nvSpPr>
            <p:spPr bwMode="auto">
              <a:xfrm>
                <a:off x="7865074" y="5131431"/>
                <a:ext cx="330196" cy="133351"/>
              </a:xfrm>
              <a:custGeom>
                <a:avLst/>
                <a:gdLst>
                  <a:gd name="T0" fmla="*/ 0 w 1129"/>
                  <a:gd name="T1" fmla="*/ 0 h 456"/>
                  <a:gd name="T2" fmla="*/ 0 w 1129"/>
                  <a:gd name="T3" fmla="*/ 0 h 456"/>
                  <a:gd name="T4" fmla="*/ 0 w 1129"/>
                  <a:gd name="T5" fmla="*/ 0 h 456"/>
                  <a:gd name="T6" fmla="*/ 0 w 1129"/>
                  <a:gd name="T7" fmla="*/ 0 h 456"/>
                  <a:gd name="T8" fmla="*/ 0 w 1129"/>
                  <a:gd name="T9" fmla="*/ 0 h 456"/>
                  <a:gd name="T10" fmla="*/ 0 w 1129"/>
                  <a:gd name="T11" fmla="*/ 0 h 456"/>
                  <a:gd name="T12" fmla="*/ 0 w 1129"/>
                  <a:gd name="T13" fmla="*/ 0 h 456"/>
                  <a:gd name="T14" fmla="*/ 0 w 1129"/>
                  <a:gd name="T15" fmla="*/ 0 h 456"/>
                  <a:gd name="T16" fmla="*/ 0 w 1129"/>
                  <a:gd name="T17" fmla="*/ 0 h 456"/>
                  <a:gd name="T18" fmla="*/ 0 w 1129"/>
                  <a:gd name="T19" fmla="*/ 0 h 456"/>
                  <a:gd name="T20" fmla="*/ 0 w 1129"/>
                  <a:gd name="T21" fmla="*/ 0 h 456"/>
                  <a:gd name="T22" fmla="*/ 0 w 1129"/>
                  <a:gd name="T23" fmla="*/ 0 h 456"/>
                  <a:gd name="T24" fmla="*/ 0 w 1129"/>
                  <a:gd name="T25" fmla="*/ 0 h 456"/>
                  <a:gd name="T26" fmla="*/ 0 w 1129"/>
                  <a:gd name="T27" fmla="*/ 0 h 456"/>
                  <a:gd name="T28" fmla="*/ 0 w 1129"/>
                  <a:gd name="T29" fmla="*/ 0 h 456"/>
                  <a:gd name="T30" fmla="*/ 0 w 1129"/>
                  <a:gd name="T31" fmla="*/ 0 h 456"/>
                  <a:gd name="T32" fmla="*/ 0 w 1129"/>
                  <a:gd name="T33" fmla="*/ 0 h 456"/>
                  <a:gd name="T34" fmla="*/ 0 w 1129"/>
                  <a:gd name="T35" fmla="*/ 0 h 456"/>
                  <a:gd name="T36" fmla="*/ 0 w 1129"/>
                  <a:gd name="T37" fmla="*/ 0 h 456"/>
                  <a:gd name="T38" fmla="*/ 0 w 1129"/>
                  <a:gd name="T39" fmla="*/ 0 h 456"/>
                  <a:gd name="T40" fmla="*/ 0 w 1129"/>
                  <a:gd name="T41" fmla="*/ 0 h 456"/>
                  <a:gd name="T42" fmla="*/ 0 w 1129"/>
                  <a:gd name="T43" fmla="*/ 0 h 456"/>
                  <a:gd name="T44" fmla="*/ 0 w 1129"/>
                  <a:gd name="T45" fmla="*/ 0 h 456"/>
                  <a:gd name="T46" fmla="*/ 0 w 1129"/>
                  <a:gd name="T47" fmla="*/ 0 h 456"/>
                  <a:gd name="T48" fmla="*/ 0 w 1129"/>
                  <a:gd name="T49" fmla="*/ 0 h 456"/>
                  <a:gd name="T50" fmla="*/ 0 w 1129"/>
                  <a:gd name="T51" fmla="*/ 0 h 456"/>
                  <a:gd name="T52" fmla="*/ 0 w 1129"/>
                  <a:gd name="T53" fmla="*/ 0 h 456"/>
                  <a:gd name="T54" fmla="*/ 0 w 1129"/>
                  <a:gd name="T55" fmla="*/ 0 h 456"/>
                  <a:gd name="T56" fmla="*/ 0 w 1129"/>
                  <a:gd name="T57" fmla="*/ 0 h 456"/>
                  <a:gd name="T58" fmla="*/ 0 w 1129"/>
                  <a:gd name="T59" fmla="*/ 0 h 456"/>
                  <a:gd name="T60" fmla="*/ 0 w 1129"/>
                  <a:gd name="T61" fmla="*/ 0 h 456"/>
                  <a:gd name="T62" fmla="*/ 0 w 1129"/>
                  <a:gd name="T63" fmla="*/ 0 h 456"/>
                  <a:gd name="T64" fmla="*/ 0 w 1129"/>
                  <a:gd name="T65" fmla="*/ 0 h 456"/>
                  <a:gd name="T66" fmla="*/ 0 w 1129"/>
                  <a:gd name="T67" fmla="*/ 0 h 456"/>
                  <a:gd name="T68" fmla="*/ 0 w 1129"/>
                  <a:gd name="T69" fmla="*/ 0 h 456"/>
                  <a:gd name="T70" fmla="*/ 0 w 1129"/>
                  <a:gd name="T71" fmla="*/ 0 h 456"/>
                  <a:gd name="T72" fmla="*/ 0 w 1129"/>
                  <a:gd name="T73" fmla="*/ 0 h 456"/>
                  <a:gd name="T74" fmla="*/ 0 w 1129"/>
                  <a:gd name="T75" fmla="*/ 0 h 456"/>
                  <a:gd name="T76" fmla="*/ 0 w 1129"/>
                  <a:gd name="T77" fmla="*/ 0 h 456"/>
                  <a:gd name="T78" fmla="*/ 0 w 1129"/>
                  <a:gd name="T79" fmla="*/ 0 h 456"/>
                  <a:gd name="T80" fmla="*/ 0 w 1129"/>
                  <a:gd name="T81" fmla="*/ 0 h 456"/>
                  <a:gd name="T82" fmla="*/ 0 w 1129"/>
                  <a:gd name="T83" fmla="*/ 0 h 456"/>
                  <a:gd name="T84" fmla="*/ 0 w 1129"/>
                  <a:gd name="T85" fmla="*/ 0 h 456"/>
                  <a:gd name="T86" fmla="*/ 0 w 1129"/>
                  <a:gd name="T87" fmla="*/ 0 h 45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9" h="456">
                    <a:moveTo>
                      <a:pt x="214" y="198"/>
                    </a:moveTo>
                    <a:lnTo>
                      <a:pt x="447" y="91"/>
                    </a:lnTo>
                    <a:lnTo>
                      <a:pt x="530" y="58"/>
                    </a:lnTo>
                    <a:cubicBezTo>
                      <a:pt x="535" y="55"/>
                      <a:pt x="540" y="55"/>
                      <a:pt x="546" y="55"/>
                    </a:cubicBezTo>
                    <a:lnTo>
                      <a:pt x="574" y="58"/>
                    </a:lnTo>
                    <a:lnTo>
                      <a:pt x="606" y="61"/>
                    </a:lnTo>
                    <a:lnTo>
                      <a:pt x="641" y="64"/>
                    </a:lnTo>
                    <a:lnTo>
                      <a:pt x="680" y="68"/>
                    </a:lnTo>
                    <a:lnTo>
                      <a:pt x="763" y="77"/>
                    </a:lnTo>
                    <a:lnTo>
                      <a:pt x="850" y="92"/>
                    </a:lnTo>
                    <a:lnTo>
                      <a:pt x="936" y="113"/>
                    </a:lnTo>
                    <a:lnTo>
                      <a:pt x="977" y="127"/>
                    </a:lnTo>
                    <a:lnTo>
                      <a:pt x="1015" y="143"/>
                    </a:lnTo>
                    <a:lnTo>
                      <a:pt x="1050" y="164"/>
                    </a:lnTo>
                    <a:lnTo>
                      <a:pt x="1081" y="187"/>
                    </a:lnTo>
                    <a:cubicBezTo>
                      <a:pt x="1083" y="188"/>
                      <a:pt x="1084" y="189"/>
                      <a:pt x="1086" y="191"/>
                    </a:cubicBezTo>
                    <a:lnTo>
                      <a:pt x="1108" y="215"/>
                    </a:lnTo>
                    <a:cubicBezTo>
                      <a:pt x="1109" y="217"/>
                      <a:pt x="1111" y="219"/>
                      <a:pt x="1112" y="220"/>
                    </a:cubicBezTo>
                    <a:lnTo>
                      <a:pt x="1129" y="248"/>
                    </a:lnTo>
                    <a:lnTo>
                      <a:pt x="1072" y="283"/>
                    </a:lnTo>
                    <a:lnTo>
                      <a:pt x="1055" y="255"/>
                    </a:lnTo>
                    <a:lnTo>
                      <a:pt x="1059" y="261"/>
                    </a:lnTo>
                    <a:lnTo>
                      <a:pt x="1036" y="236"/>
                    </a:lnTo>
                    <a:lnTo>
                      <a:pt x="1041" y="240"/>
                    </a:lnTo>
                    <a:lnTo>
                      <a:pt x="1017" y="221"/>
                    </a:lnTo>
                    <a:lnTo>
                      <a:pt x="988" y="205"/>
                    </a:lnTo>
                    <a:lnTo>
                      <a:pt x="955" y="190"/>
                    </a:lnTo>
                    <a:lnTo>
                      <a:pt x="919" y="177"/>
                    </a:lnTo>
                    <a:lnTo>
                      <a:pt x="840" y="157"/>
                    </a:lnTo>
                    <a:lnTo>
                      <a:pt x="756" y="144"/>
                    </a:lnTo>
                    <a:lnTo>
                      <a:pt x="673" y="135"/>
                    </a:lnTo>
                    <a:lnTo>
                      <a:pt x="635" y="131"/>
                    </a:lnTo>
                    <a:lnTo>
                      <a:pt x="599" y="128"/>
                    </a:lnTo>
                    <a:lnTo>
                      <a:pt x="566" y="125"/>
                    </a:lnTo>
                    <a:lnTo>
                      <a:pt x="538" y="122"/>
                    </a:lnTo>
                    <a:lnTo>
                      <a:pt x="554" y="119"/>
                    </a:lnTo>
                    <a:lnTo>
                      <a:pt x="474" y="151"/>
                    </a:lnTo>
                    <a:lnTo>
                      <a:pt x="241" y="258"/>
                    </a:lnTo>
                    <a:lnTo>
                      <a:pt x="214" y="198"/>
                    </a:lnTo>
                    <a:close/>
                    <a:moveTo>
                      <a:pt x="310" y="410"/>
                    </a:moveTo>
                    <a:cubicBezTo>
                      <a:pt x="209" y="456"/>
                      <a:pt x="90" y="411"/>
                      <a:pt x="45" y="310"/>
                    </a:cubicBezTo>
                    <a:cubicBezTo>
                      <a:pt x="0" y="209"/>
                      <a:pt x="45" y="91"/>
                      <a:pt x="145" y="46"/>
                    </a:cubicBezTo>
                    <a:cubicBezTo>
                      <a:pt x="246" y="0"/>
                      <a:pt x="365" y="45"/>
                      <a:pt x="410" y="146"/>
                    </a:cubicBezTo>
                    <a:cubicBezTo>
                      <a:pt x="455" y="247"/>
                      <a:pt x="410" y="365"/>
                      <a:pt x="310" y="410"/>
                    </a:cubicBezTo>
                    <a:close/>
                  </a:path>
                </a:pathLst>
              </a:custGeom>
              <a:solidFill>
                <a:srgbClr val="808080"/>
              </a:solidFill>
              <a:ln w="1588" cap="flat">
                <a:solidFill>
                  <a:srgbClr val="808080"/>
                </a:solidFill>
                <a:prstDash val="solid"/>
                <a:bevel/>
                <a:headEnd/>
                <a:tailEnd/>
              </a:ln>
            </p:spPr>
            <p:txBody>
              <a:bodyPr/>
              <a:lstStyle/>
              <a:p>
                <a:endParaRPr lang="en-US"/>
              </a:p>
            </p:txBody>
          </p:sp>
          <p:sp>
            <p:nvSpPr>
              <p:cNvPr id="65" name="Rectangle 96">
                <a:extLst>
                  <a:ext uri="{FF2B5EF4-FFF2-40B4-BE49-F238E27FC236}">
                    <a16:creationId xmlns:a16="http://schemas.microsoft.com/office/drawing/2014/main" id="{0203F67A-2783-7548-B0D2-DE11B641BC1B}"/>
                  </a:ext>
                </a:extLst>
              </p:cNvPr>
              <p:cNvSpPr>
                <a:spLocks noChangeArrowheads="1"/>
              </p:cNvSpPr>
              <p:nvPr/>
            </p:nvSpPr>
            <p:spPr bwMode="auto">
              <a:xfrm>
                <a:off x="3923361" y="5412420"/>
                <a:ext cx="42862" cy="182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en-US" sz="1200" b="1">
                    <a:solidFill>
                      <a:srgbClr val="808080"/>
                    </a:solidFill>
                    <a:latin typeface="Arial" panose="020B0604020202020204" pitchFamily="34" charset="0"/>
                  </a:rPr>
                  <a:t> </a:t>
                </a:r>
                <a:endParaRPr lang="en-US" altLang="en-US"/>
              </a:p>
            </p:txBody>
          </p:sp>
          <p:sp>
            <p:nvSpPr>
              <p:cNvPr id="84" name="Oval 84">
                <a:extLst>
                  <a:ext uri="{FF2B5EF4-FFF2-40B4-BE49-F238E27FC236}">
                    <a16:creationId xmlns:a16="http://schemas.microsoft.com/office/drawing/2014/main" id="{59EF308F-C0BB-AC44-8A17-DB86E9D5544A}"/>
                  </a:ext>
                </a:extLst>
              </p:cNvPr>
              <p:cNvSpPr>
                <a:spLocks noChangeArrowheads="1"/>
              </p:cNvSpPr>
              <p:nvPr/>
            </p:nvSpPr>
            <p:spPr bwMode="auto">
              <a:xfrm>
                <a:off x="8297212" y="5146340"/>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5" name="Oval 84">
                <a:extLst>
                  <a:ext uri="{FF2B5EF4-FFF2-40B4-BE49-F238E27FC236}">
                    <a16:creationId xmlns:a16="http://schemas.microsoft.com/office/drawing/2014/main" id="{0441849F-5D19-8444-8F08-E9627F93CF68}"/>
                  </a:ext>
                </a:extLst>
              </p:cNvPr>
              <p:cNvSpPr>
                <a:spLocks noChangeArrowheads="1"/>
              </p:cNvSpPr>
              <p:nvPr/>
            </p:nvSpPr>
            <p:spPr bwMode="auto">
              <a:xfrm>
                <a:off x="4986522" y="5147306"/>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6" name="Oval 84">
                <a:extLst>
                  <a:ext uri="{FF2B5EF4-FFF2-40B4-BE49-F238E27FC236}">
                    <a16:creationId xmlns:a16="http://schemas.microsoft.com/office/drawing/2014/main" id="{5BFB51D7-87EE-F647-B934-92DB9AB245A5}"/>
                  </a:ext>
                </a:extLst>
              </p:cNvPr>
              <p:cNvSpPr>
                <a:spLocks noChangeArrowheads="1"/>
              </p:cNvSpPr>
              <p:nvPr/>
            </p:nvSpPr>
            <p:spPr bwMode="auto">
              <a:xfrm>
                <a:off x="4606770" y="5145027"/>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7" name="Oval 84">
                <a:extLst>
                  <a:ext uri="{FF2B5EF4-FFF2-40B4-BE49-F238E27FC236}">
                    <a16:creationId xmlns:a16="http://schemas.microsoft.com/office/drawing/2014/main" id="{24D528B9-836E-D24B-9E5F-8C7905F4C89B}"/>
                  </a:ext>
                </a:extLst>
              </p:cNvPr>
              <p:cNvSpPr>
                <a:spLocks noChangeArrowheads="1"/>
              </p:cNvSpPr>
              <p:nvPr/>
            </p:nvSpPr>
            <p:spPr bwMode="auto">
              <a:xfrm>
                <a:off x="4009429" y="5145446"/>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8" name="Oval 84">
                <a:extLst>
                  <a:ext uri="{FF2B5EF4-FFF2-40B4-BE49-F238E27FC236}">
                    <a16:creationId xmlns:a16="http://schemas.microsoft.com/office/drawing/2014/main" id="{FB1E5EDF-AEBF-4646-9117-AFF143729A41}"/>
                  </a:ext>
                </a:extLst>
              </p:cNvPr>
              <p:cNvSpPr>
                <a:spLocks noChangeArrowheads="1"/>
              </p:cNvSpPr>
              <p:nvPr/>
            </p:nvSpPr>
            <p:spPr bwMode="auto">
              <a:xfrm>
                <a:off x="3856515" y="5143763"/>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89" name="Oval 84">
                <a:extLst>
                  <a:ext uri="{FF2B5EF4-FFF2-40B4-BE49-F238E27FC236}">
                    <a16:creationId xmlns:a16="http://schemas.microsoft.com/office/drawing/2014/main" id="{6674C150-B4DA-2541-B088-89BB98E0BC4D}"/>
                  </a:ext>
                </a:extLst>
              </p:cNvPr>
              <p:cNvSpPr>
                <a:spLocks noChangeArrowheads="1"/>
              </p:cNvSpPr>
              <p:nvPr/>
            </p:nvSpPr>
            <p:spPr bwMode="auto">
              <a:xfrm>
                <a:off x="3480764" y="5159337"/>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0" name="Oval 84">
                <a:extLst>
                  <a:ext uri="{FF2B5EF4-FFF2-40B4-BE49-F238E27FC236}">
                    <a16:creationId xmlns:a16="http://schemas.microsoft.com/office/drawing/2014/main" id="{F1033E23-822B-7546-92A6-21E6F1BA43D1}"/>
                  </a:ext>
                </a:extLst>
              </p:cNvPr>
              <p:cNvSpPr>
                <a:spLocks noChangeArrowheads="1"/>
              </p:cNvSpPr>
              <p:nvPr/>
            </p:nvSpPr>
            <p:spPr bwMode="auto">
              <a:xfrm>
                <a:off x="3216938" y="5152257"/>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1" name="Oval 84">
                <a:extLst>
                  <a:ext uri="{FF2B5EF4-FFF2-40B4-BE49-F238E27FC236}">
                    <a16:creationId xmlns:a16="http://schemas.microsoft.com/office/drawing/2014/main" id="{7D1F22FD-FDF2-3749-A47B-9390DEFF6509}"/>
                  </a:ext>
                </a:extLst>
              </p:cNvPr>
              <p:cNvSpPr>
                <a:spLocks noChangeArrowheads="1"/>
              </p:cNvSpPr>
              <p:nvPr/>
            </p:nvSpPr>
            <p:spPr bwMode="auto">
              <a:xfrm>
                <a:off x="3212249" y="5310084"/>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2" name="Oval 84">
                <a:extLst>
                  <a:ext uri="{FF2B5EF4-FFF2-40B4-BE49-F238E27FC236}">
                    <a16:creationId xmlns:a16="http://schemas.microsoft.com/office/drawing/2014/main" id="{5500D64E-A625-264E-BEA9-76EBDE9C2B22}"/>
                  </a:ext>
                </a:extLst>
              </p:cNvPr>
              <p:cNvSpPr>
                <a:spLocks noChangeArrowheads="1"/>
              </p:cNvSpPr>
              <p:nvPr/>
            </p:nvSpPr>
            <p:spPr bwMode="auto">
              <a:xfrm>
                <a:off x="3486695" y="5311856"/>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3" name="Oval 84">
                <a:extLst>
                  <a:ext uri="{FF2B5EF4-FFF2-40B4-BE49-F238E27FC236}">
                    <a16:creationId xmlns:a16="http://schemas.microsoft.com/office/drawing/2014/main" id="{E982160E-6816-6640-8939-22FF6611843D}"/>
                  </a:ext>
                </a:extLst>
              </p:cNvPr>
              <p:cNvSpPr>
                <a:spLocks noChangeArrowheads="1"/>
              </p:cNvSpPr>
              <p:nvPr/>
            </p:nvSpPr>
            <p:spPr bwMode="auto">
              <a:xfrm>
                <a:off x="5057959" y="5151743"/>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4" name="Oval 84">
                <a:extLst>
                  <a:ext uri="{FF2B5EF4-FFF2-40B4-BE49-F238E27FC236}">
                    <a16:creationId xmlns:a16="http://schemas.microsoft.com/office/drawing/2014/main" id="{F2F60638-A980-DF49-B680-E4BEAB6C3C58}"/>
                  </a:ext>
                </a:extLst>
              </p:cNvPr>
              <p:cNvSpPr>
                <a:spLocks noChangeArrowheads="1"/>
              </p:cNvSpPr>
              <p:nvPr/>
            </p:nvSpPr>
            <p:spPr bwMode="auto">
              <a:xfrm>
                <a:off x="5440472" y="5140162"/>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5" name="Oval 84">
                <a:extLst>
                  <a:ext uri="{FF2B5EF4-FFF2-40B4-BE49-F238E27FC236}">
                    <a16:creationId xmlns:a16="http://schemas.microsoft.com/office/drawing/2014/main" id="{A8895A79-8041-9F4E-935C-E525F466B634}"/>
                  </a:ext>
                </a:extLst>
              </p:cNvPr>
              <p:cNvSpPr>
                <a:spLocks noChangeArrowheads="1"/>
              </p:cNvSpPr>
              <p:nvPr/>
            </p:nvSpPr>
            <p:spPr bwMode="auto">
              <a:xfrm>
                <a:off x="5983911" y="5157797"/>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6" name="Oval 84">
                <a:extLst>
                  <a:ext uri="{FF2B5EF4-FFF2-40B4-BE49-F238E27FC236}">
                    <a16:creationId xmlns:a16="http://schemas.microsoft.com/office/drawing/2014/main" id="{52608257-C4A0-154F-9E9C-6B97EAB09851}"/>
                  </a:ext>
                </a:extLst>
              </p:cNvPr>
              <p:cNvSpPr>
                <a:spLocks noChangeArrowheads="1"/>
              </p:cNvSpPr>
              <p:nvPr/>
            </p:nvSpPr>
            <p:spPr bwMode="auto">
              <a:xfrm>
                <a:off x="6331476" y="5145565"/>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7" name="Oval 84">
                <a:extLst>
                  <a:ext uri="{FF2B5EF4-FFF2-40B4-BE49-F238E27FC236}">
                    <a16:creationId xmlns:a16="http://schemas.microsoft.com/office/drawing/2014/main" id="{E2C3D2BB-8192-554A-B065-16E37CC113AB}"/>
                  </a:ext>
                </a:extLst>
              </p:cNvPr>
              <p:cNvSpPr>
                <a:spLocks noChangeArrowheads="1"/>
              </p:cNvSpPr>
              <p:nvPr/>
            </p:nvSpPr>
            <p:spPr bwMode="auto">
              <a:xfrm>
                <a:off x="6510161" y="5151136"/>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8" name="Oval 84">
                <a:extLst>
                  <a:ext uri="{FF2B5EF4-FFF2-40B4-BE49-F238E27FC236}">
                    <a16:creationId xmlns:a16="http://schemas.microsoft.com/office/drawing/2014/main" id="{52F42CCB-21C5-2D45-B1D6-E744A233A7FF}"/>
                  </a:ext>
                </a:extLst>
              </p:cNvPr>
              <p:cNvSpPr>
                <a:spLocks noChangeArrowheads="1"/>
              </p:cNvSpPr>
              <p:nvPr/>
            </p:nvSpPr>
            <p:spPr bwMode="auto">
              <a:xfrm>
                <a:off x="6805775" y="5150481"/>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99" name="Oval 84">
                <a:extLst>
                  <a:ext uri="{FF2B5EF4-FFF2-40B4-BE49-F238E27FC236}">
                    <a16:creationId xmlns:a16="http://schemas.microsoft.com/office/drawing/2014/main" id="{BF42F2A9-088A-2042-9CEE-DC2B38A5C706}"/>
                  </a:ext>
                </a:extLst>
              </p:cNvPr>
              <p:cNvSpPr>
                <a:spLocks noChangeArrowheads="1"/>
              </p:cNvSpPr>
              <p:nvPr/>
            </p:nvSpPr>
            <p:spPr bwMode="auto">
              <a:xfrm>
                <a:off x="7287869" y="5140162"/>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100" name="Oval 84">
                <a:extLst>
                  <a:ext uri="{FF2B5EF4-FFF2-40B4-BE49-F238E27FC236}">
                    <a16:creationId xmlns:a16="http://schemas.microsoft.com/office/drawing/2014/main" id="{941CFCFF-4795-5441-8618-2EEABEC701E2}"/>
                  </a:ext>
                </a:extLst>
              </p:cNvPr>
              <p:cNvSpPr>
                <a:spLocks noChangeArrowheads="1"/>
              </p:cNvSpPr>
              <p:nvPr/>
            </p:nvSpPr>
            <p:spPr bwMode="auto">
              <a:xfrm>
                <a:off x="7499176" y="5155608"/>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101" name="Oval 84">
                <a:extLst>
                  <a:ext uri="{FF2B5EF4-FFF2-40B4-BE49-F238E27FC236}">
                    <a16:creationId xmlns:a16="http://schemas.microsoft.com/office/drawing/2014/main" id="{BE616DC2-A9AF-5940-8096-13E66231FF98}"/>
                  </a:ext>
                </a:extLst>
              </p:cNvPr>
              <p:cNvSpPr>
                <a:spLocks noChangeArrowheads="1"/>
              </p:cNvSpPr>
              <p:nvPr/>
            </p:nvSpPr>
            <p:spPr bwMode="auto">
              <a:xfrm>
                <a:off x="7874038" y="5143762"/>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grpSp>
      </p:grpSp>
      <p:sp>
        <p:nvSpPr>
          <p:cNvPr id="102" name="TextBox 101">
            <a:extLst>
              <a:ext uri="{FF2B5EF4-FFF2-40B4-BE49-F238E27FC236}">
                <a16:creationId xmlns:a16="http://schemas.microsoft.com/office/drawing/2014/main" id="{27F11EF4-2603-EA4D-A1C0-E69923AD111C}"/>
              </a:ext>
            </a:extLst>
          </p:cNvPr>
          <p:cNvSpPr txBox="1"/>
          <p:nvPr/>
        </p:nvSpPr>
        <p:spPr>
          <a:xfrm>
            <a:off x="1429686" y="1417107"/>
            <a:ext cx="954107" cy="307777"/>
          </a:xfrm>
          <a:prstGeom prst="rect">
            <a:avLst/>
          </a:prstGeom>
          <a:noFill/>
        </p:spPr>
        <p:txBody>
          <a:bodyPr wrap="none" rtlCol="0">
            <a:spAutoFit/>
          </a:bodyPr>
          <a:lstStyle/>
          <a:p>
            <a:r>
              <a:rPr lang="en-US" sz="1400" i="1" dirty="0">
                <a:latin typeface="Avenir Next" panose="020B0503020202020204" pitchFamily="34" charset="0"/>
              </a:rPr>
              <a:t>N</a:t>
            </a:r>
            <a:r>
              <a:rPr lang="en-US" sz="1400" dirty="0">
                <a:latin typeface="Avenir Next" panose="020B0503020202020204" pitchFamily="34" charset="0"/>
              </a:rPr>
              <a:t> = small</a:t>
            </a:r>
          </a:p>
        </p:txBody>
      </p:sp>
      <p:sp>
        <p:nvSpPr>
          <p:cNvPr id="103" name="TextBox 102">
            <a:extLst>
              <a:ext uri="{FF2B5EF4-FFF2-40B4-BE49-F238E27FC236}">
                <a16:creationId xmlns:a16="http://schemas.microsoft.com/office/drawing/2014/main" id="{3AD54A97-FFF3-D443-8F52-D953C6833A4A}"/>
              </a:ext>
            </a:extLst>
          </p:cNvPr>
          <p:cNvSpPr txBox="1"/>
          <p:nvPr/>
        </p:nvSpPr>
        <p:spPr>
          <a:xfrm>
            <a:off x="1539888" y="3963036"/>
            <a:ext cx="947695" cy="307777"/>
          </a:xfrm>
          <a:prstGeom prst="rect">
            <a:avLst/>
          </a:prstGeom>
          <a:noFill/>
        </p:spPr>
        <p:txBody>
          <a:bodyPr wrap="none" rtlCol="0">
            <a:spAutoFit/>
          </a:bodyPr>
          <a:lstStyle/>
          <a:p>
            <a:r>
              <a:rPr lang="en-US" sz="1400" i="1" dirty="0">
                <a:latin typeface="Avenir Next" panose="020B0503020202020204" pitchFamily="34" charset="0"/>
              </a:rPr>
              <a:t>N</a:t>
            </a:r>
            <a:r>
              <a:rPr lang="en-US" sz="1400" dirty="0">
                <a:latin typeface="Avenir Next" panose="020B0503020202020204" pitchFamily="34" charset="0"/>
              </a:rPr>
              <a:t> = large</a:t>
            </a:r>
          </a:p>
        </p:txBody>
      </p:sp>
    </p:spTree>
    <p:extLst>
      <p:ext uri="{BB962C8B-B14F-4D97-AF65-F5344CB8AC3E}">
        <p14:creationId xmlns:p14="http://schemas.microsoft.com/office/powerpoint/2010/main" val="2214912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fade">
                                      <p:cBhvr>
                                        <p:cTn id="12" dur="500"/>
                                        <p:tgtEl>
                                          <p:spTgt spid="10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3"/>
                                        </p:tgtEl>
                                        <p:attrNameLst>
                                          <p:attrName>style.visibility</p:attrName>
                                        </p:attrNameLst>
                                      </p:cBhvr>
                                      <p:to>
                                        <p:strVal val="visible"/>
                                      </p:to>
                                    </p:set>
                                    <p:animEffect transition="in" filter="fade">
                                      <p:cBhvr>
                                        <p:cTn id="15" dur="500"/>
                                        <p:tgtEl>
                                          <p:spTgt spid="10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1"/>
                                        </p:tgtEl>
                                        <p:attrNameLst>
                                          <p:attrName>style.visibility</p:attrName>
                                        </p:attrNameLst>
                                      </p:cBhvr>
                                      <p:to>
                                        <p:strVal val="visible"/>
                                      </p:to>
                                    </p:set>
                                    <p:animEffect transition="in" filter="fade">
                                      <p:cBhvr>
                                        <p:cTn id="20"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10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a:extLst>
              <a:ext uri="{FF2B5EF4-FFF2-40B4-BE49-F238E27FC236}">
                <a16:creationId xmlns:a16="http://schemas.microsoft.com/office/drawing/2014/main" id="{A218BD68-D899-814B-BDB5-F7F77DDDB7A7}"/>
              </a:ext>
            </a:extLst>
          </p:cNvPr>
          <p:cNvSpPr>
            <a:spLocks noChangeArrowheads="1"/>
          </p:cNvSpPr>
          <p:nvPr/>
        </p:nvSpPr>
        <p:spPr bwMode="auto">
          <a:xfrm>
            <a:off x="2794519" y="4751133"/>
            <a:ext cx="6736139" cy="19389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457200" indent="-457200" eaLnBrk="1" hangingPunct="1">
              <a:buFont typeface="+mj-lt"/>
              <a:buAutoNum type="arabicPeriod"/>
            </a:pPr>
            <a:r>
              <a:rPr lang="en-US" altLang="en-US" sz="2000" dirty="0">
                <a:solidFill>
                  <a:srgbClr val="002060"/>
                </a:solidFill>
                <a:latin typeface="Avenir Next Regular" panose="020B0503020202020204" pitchFamily="34" charset="0"/>
              </a:rPr>
              <a:t>evolutionary rate is independent of population size</a:t>
            </a:r>
          </a:p>
          <a:p>
            <a:pPr marL="457200" indent="-457200" eaLnBrk="1" hangingPunct="1">
              <a:buFont typeface="+mj-lt"/>
              <a:buAutoNum type="arabicPeriod"/>
            </a:pPr>
            <a:endParaRPr lang="en-US" altLang="en-US" sz="2000" dirty="0">
              <a:solidFill>
                <a:srgbClr val="002060"/>
              </a:solidFill>
              <a:latin typeface="Avenir Next Regular" panose="020B0503020202020204" pitchFamily="34" charset="0"/>
            </a:endParaRPr>
          </a:p>
          <a:p>
            <a:pPr marL="457200" indent="-457200" eaLnBrk="1" hangingPunct="1">
              <a:buFont typeface="+mj-lt"/>
              <a:buAutoNum type="arabicPeriod"/>
            </a:pPr>
            <a:r>
              <a:rPr lang="en-US" altLang="en-US" sz="2000" dirty="0">
                <a:solidFill>
                  <a:srgbClr val="002060"/>
                </a:solidFill>
                <a:latin typeface="Avenir Next Regular" panose="020B0503020202020204" pitchFamily="34" charset="0"/>
              </a:rPr>
              <a:t>constant neutral rate : “</a:t>
            </a:r>
            <a:r>
              <a:rPr lang="en-US" altLang="ja-JP" sz="2000" b="1" dirty="0">
                <a:solidFill>
                  <a:srgbClr val="002060"/>
                </a:solidFill>
                <a:latin typeface="Avenir Next Regular" panose="020B0503020202020204" pitchFamily="34" charset="0"/>
              </a:rPr>
              <a:t>molecular clock</a:t>
            </a:r>
            <a:r>
              <a:rPr lang="en-US" altLang="en-US" sz="2000" dirty="0">
                <a:solidFill>
                  <a:srgbClr val="002060"/>
                </a:solidFill>
                <a:latin typeface="Avenir Next Regular" panose="020B0503020202020204" pitchFamily="34" charset="0"/>
              </a:rPr>
              <a:t>”</a:t>
            </a:r>
          </a:p>
          <a:p>
            <a:pPr marL="457200" indent="-457200" eaLnBrk="1" hangingPunct="1">
              <a:buFont typeface="+mj-lt"/>
              <a:buAutoNum type="arabicPeriod"/>
            </a:pPr>
            <a:endParaRPr lang="en-US" altLang="en-US" sz="2000" dirty="0">
              <a:solidFill>
                <a:srgbClr val="002060"/>
              </a:solidFill>
              <a:latin typeface="Avenir Next Regular" panose="020B0503020202020204" pitchFamily="34" charset="0"/>
            </a:endParaRPr>
          </a:p>
          <a:p>
            <a:pPr marL="457200" indent="-457200" eaLnBrk="1" hangingPunct="1">
              <a:buFont typeface="+mj-lt"/>
              <a:buAutoNum type="arabicPeriod"/>
            </a:pPr>
            <a:r>
              <a:rPr lang="en-US" altLang="en-US" sz="2000" dirty="0">
                <a:solidFill>
                  <a:srgbClr val="002060"/>
                </a:solidFill>
                <a:latin typeface="Avenir Next Regular" panose="020B0503020202020204" pitchFamily="34" charset="0"/>
              </a:rPr>
              <a:t>evolutionary rate is inverse of functional constraint</a:t>
            </a:r>
          </a:p>
          <a:p>
            <a:pPr marL="457200" indent="-457200" eaLnBrk="1" hangingPunct="1">
              <a:buFont typeface="+mj-lt"/>
              <a:buAutoNum type="arabicPeriod"/>
            </a:pPr>
            <a:endParaRPr lang="en-US" altLang="en-US" sz="2000" dirty="0">
              <a:solidFill>
                <a:srgbClr val="002060"/>
              </a:solidFill>
              <a:latin typeface="Avenir Next Regular" panose="020B0503020202020204" pitchFamily="34" charset="0"/>
            </a:endParaRPr>
          </a:p>
        </p:txBody>
      </p:sp>
      <p:pic>
        <p:nvPicPr>
          <p:cNvPr id="137" name="Picture 136">
            <a:extLst>
              <a:ext uri="{FF2B5EF4-FFF2-40B4-BE49-F238E27FC236}">
                <a16:creationId xmlns:a16="http://schemas.microsoft.com/office/drawing/2014/main" id="{8788AB7C-637E-7F4D-A2D8-FFE4423B057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917727" y="2421935"/>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A048CF5B-7408-ED43-B8AA-E576F1D54E1B}"/>
              </a:ext>
            </a:extLst>
          </p:cNvPr>
          <p:cNvPicPr>
            <a:picLocks noChangeAspect="1"/>
          </p:cNvPicPr>
          <p:nvPr/>
        </p:nvPicPr>
        <p:blipFill>
          <a:blip r:embed="rId4"/>
          <a:stretch>
            <a:fillRect/>
          </a:stretch>
        </p:blipFill>
        <p:spPr>
          <a:xfrm>
            <a:off x="3497689" y="1123282"/>
            <a:ext cx="4896803" cy="3075737"/>
          </a:xfrm>
          <a:prstGeom prst="rect">
            <a:avLst/>
          </a:prstGeom>
        </p:spPr>
      </p:pic>
      <p:sp>
        <p:nvSpPr>
          <p:cNvPr id="138" name="TextBox 137">
            <a:extLst>
              <a:ext uri="{FF2B5EF4-FFF2-40B4-BE49-F238E27FC236}">
                <a16:creationId xmlns:a16="http://schemas.microsoft.com/office/drawing/2014/main" id="{351D0FD7-09DD-AB47-9975-64B9029DDEFE}"/>
              </a:ext>
            </a:extLst>
          </p:cNvPr>
          <p:cNvSpPr txBox="1"/>
          <p:nvPr/>
        </p:nvSpPr>
        <p:spPr>
          <a:xfrm>
            <a:off x="399143" y="278956"/>
            <a:ext cx="11393714" cy="461665"/>
          </a:xfrm>
          <a:prstGeom prst="rect">
            <a:avLst/>
          </a:prstGeom>
          <a:noFill/>
        </p:spPr>
        <p:txBody>
          <a:bodyPr wrap="square" rtlCol="0">
            <a:spAutoFit/>
          </a:bodyPr>
          <a:lstStyle/>
          <a:p>
            <a:r>
              <a:rPr lang="en-US" sz="2400" b="1" dirty="0">
                <a:latin typeface="Avenir Next" panose="020B0503020202020204" pitchFamily="34" charset="0"/>
              </a:rPr>
              <a:t>Neutral Theory</a:t>
            </a:r>
            <a:r>
              <a:rPr lang="en-US" sz="2400" dirty="0">
                <a:latin typeface="Avenir Next" panose="020B0503020202020204" pitchFamily="34" charset="0"/>
              </a:rPr>
              <a:t>: precise expectations when mutation &amp; drift are at equilibrium</a:t>
            </a:r>
          </a:p>
        </p:txBody>
      </p:sp>
      <p:pic>
        <p:nvPicPr>
          <p:cNvPr id="3" name="Picture 2">
            <a:extLst>
              <a:ext uri="{FF2B5EF4-FFF2-40B4-BE49-F238E27FC236}">
                <a16:creationId xmlns:a16="http://schemas.microsoft.com/office/drawing/2014/main" id="{602DA6AA-CA47-FF46-AD3C-4D395DB14A20}"/>
              </a:ext>
            </a:extLst>
          </p:cNvPr>
          <p:cNvPicPr>
            <a:picLocks noChangeAspect="1"/>
          </p:cNvPicPr>
          <p:nvPr/>
        </p:nvPicPr>
        <p:blipFill>
          <a:blip r:embed="rId5"/>
          <a:stretch>
            <a:fillRect/>
          </a:stretch>
        </p:blipFill>
        <p:spPr>
          <a:xfrm>
            <a:off x="9794404" y="4868510"/>
            <a:ext cx="1872949" cy="1077488"/>
          </a:xfrm>
          <a:prstGeom prst="rect">
            <a:avLst/>
          </a:prstGeom>
        </p:spPr>
      </p:pic>
    </p:spTree>
    <p:extLst>
      <p:ext uri="{BB962C8B-B14F-4D97-AF65-F5344CB8AC3E}">
        <p14:creationId xmlns:p14="http://schemas.microsoft.com/office/powerpoint/2010/main" val="7347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6">
                                            <p:txEl>
                                              <p:pRg st="4" end="4"/>
                                            </p:txEl>
                                          </p:spTgt>
                                        </p:tgtEl>
                                        <p:attrNameLst>
                                          <p:attrName>style.visibility</p:attrName>
                                        </p:attrNameLst>
                                      </p:cBhvr>
                                      <p:to>
                                        <p:strVal val="visible"/>
                                      </p:to>
                                    </p:set>
                                    <p:animEffect transition="in" filter="fade">
                                      <p:cBhvr>
                                        <p:cTn id="7" dur="500"/>
                                        <p:tgtEl>
                                          <p:spTgt spid="136">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F7711B3-43DD-3F40-A687-94797F931932}"/>
              </a:ext>
            </a:extLst>
          </p:cNvPr>
          <p:cNvGrpSpPr/>
          <p:nvPr/>
        </p:nvGrpSpPr>
        <p:grpSpPr>
          <a:xfrm>
            <a:off x="6285528" y="5085634"/>
            <a:ext cx="856984" cy="68659"/>
            <a:chOff x="4956252" y="2094981"/>
            <a:chExt cx="856984" cy="68659"/>
          </a:xfrm>
        </p:grpSpPr>
        <p:grpSp>
          <p:nvGrpSpPr>
            <p:cNvPr id="27" name="Group 26">
              <a:extLst>
                <a:ext uri="{FF2B5EF4-FFF2-40B4-BE49-F238E27FC236}">
                  <a16:creationId xmlns:a16="http://schemas.microsoft.com/office/drawing/2014/main" id="{EE4E0DEF-2BA9-B344-B37C-E1CEB01567D7}"/>
                </a:ext>
              </a:extLst>
            </p:cNvPr>
            <p:cNvGrpSpPr/>
            <p:nvPr/>
          </p:nvGrpSpPr>
          <p:grpSpPr>
            <a:xfrm>
              <a:off x="4956252" y="2094981"/>
              <a:ext cx="558534" cy="58316"/>
              <a:chOff x="2612113" y="2115494"/>
              <a:chExt cx="558534" cy="58316"/>
            </a:xfrm>
          </p:grpSpPr>
          <p:cxnSp>
            <p:nvCxnSpPr>
              <p:cNvPr id="33" name="Straight Connector 32">
                <a:extLst>
                  <a:ext uri="{FF2B5EF4-FFF2-40B4-BE49-F238E27FC236}">
                    <a16:creationId xmlns:a16="http://schemas.microsoft.com/office/drawing/2014/main" id="{0B746B98-AA23-CC40-AB4F-6A1CC27A7807}"/>
                  </a:ext>
                </a:extLst>
              </p:cNvPr>
              <p:cNvCxnSpPr>
                <a:cxnSpLocks/>
              </p:cNvCxnSpPr>
              <p:nvPr/>
            </p:nvCxnSpPr>
            <p:spPr>
              <a:xfrm>
                <a:off x="2612113" y="2151935"/>
                <a:ext cx="0" cy="1976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30DBD4-66AF-0F44-9067-DCA89DE988E9}"/>
                  </a:ext>
                </a:extLst>
              </p:cNvPr>
              <p:cNvCxnSpPr>
                <a:cxnSpLocks/>
              </p:cNvCxnSpPr>
              <p:nvPr/>
            </p:nvCxnSpPr>
            <p:spPr>
              <a:xfrm>
                <a:off x="2745069" y="2115494"/>
                <a:ext cx="0" cy="5444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2B03EB8-316B-0B4C-B4B0-6DD209DB230D}"/>
                  </a:ext>
                </a:extLst>
              </p:cNvPr>
              <p:cNvCxnSpPr>
                <a:cxnSpLocks/>
              </p:cNvCxnSpPr>
              <p:nvPr/>
            </p:nvCxnSpPr>
            <p:spPr>
              <a:xfrm>
                <a:off x="2802580" y="2115494"/>
                <a:ext cx="0" cy="5620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82E0F35-8742-CD43-A115-2CB7C6FDB046}"/>
                  </a:ext>
                </a:extLst>
              </p:cNvPr>
              <p:cNvCxnSpPr>
                <a:cxnSpLocks/>
              </p:cNvCxnSpPr>
              <p:nvPr/>
            </p:nvCxnSpPr>
            <p:spPr>
              <a:xfrm>
                <a:off x="2862964" y="2115494"/>
                <a:ext cx="0" cy="54444"/>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DD43C13-372F-7A40-9D38-77AB5AFCF5DC}"/>
                  </a:ext>
                </a:extLst>
              </p:cNvPr>
              <p:cNvCxnSpPr>
                <a:cxnSpLocks/>
              </p:cNvCxnSpPr>
              <p:nvPr/>
            </p:nvCxnSpPr>
            <p:spPr>
              <a:xfrm>
                <a:off x="2934277" y="2117641"/>
                <a:ext cx="0" cy="5440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ABE5301-2225-7A4C-B3A4-C842DA1C4F6F}"/>
                  </a:ext>
                </a:extLst>
              </p:cNvPr>
              <p:cNvCxnSpPr>
                <a:cxnSpLocks/>
              </p:cNvCxnSpPr>
              <p:nvPr/>
            </p:nvCxnSpPr>
            <p:spPr>
              <a:xfrm>
                <a:off x="2991788" y="2119820"/>
                <a:ext cx="0" cy="53990"/>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3B78179-893F-DD4F-B5B3-23184390750D}"/>
                  </a:ext>
                </a:extLst>
              </p:cNvPr>
              <p:cNvCxnSpPr>
                <a:cxnSpLocks/>
              </p:cNvCxnSpPr>
              <p:nvPr/>
            </p:nvCxnSpPr>
            <p:spPr>
              <a:xfrm>
                <a:off x="3052172" y="2119820"/>
                <a:ext cx="0" cy="5222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564F967-0C8D-F146-B930-49B252A7DB84}"/>
                  </a:ext>
                </a:extLst>
              </p:cNvPr>
              <p:cNvCxnSpPr>
                <a:cxnSpLocks/>
              </p:cNvCxnSpPr>
              <p:nvPr/>
            </p:nvCxnSpPr>
            <p:spPr>
              <a:xfrm>
                <a:off x="2683383" y="2133932"/>
                <a:ext cx="0" cy="3600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8833C20-0587-5D4F-9267-732DD84A5C1C}"/>
                  </a:ext>
                </a:extLst>
              </p:cNvPr>
              <p:cNvCxnSpPr>
                <a:cxnSpLocks/>
              </p:cNvCxnSpPr>
              <p:nvPr/>
            </p:nvCxnSpPr>
            <p:spPr>
              <a:xfrm>
                <a:off x="3109322" y="2125710"/>
                <a:ext cx="0" cy="4574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2767D54-F6FC-C840-AF35-2A6F75F0EEDD}"/>
                  </a:ext>
                </a:extLst>
              </p:cNvPr>
              <p:cNvCxnSpPr>
                <a:cxnSpLocks/>
              </p:cNvCxnSpPr>
              <p:nvPr/>
            </p:nvCxnSpPr>
            <p:spPr>
              <a:xfrm>
                <a:off x="3170647" y="2133932"/>
                <a:ext cx="0" cy="3773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50E92EB0-A69D-C948-947A-55FFBB4F5173}"/>
                </a:ext>
              </a:extLst>
            </p:cNvPr>
            <p:cNvCxnSpPr>
              <a:cxnSpLocks/>
            </p:cNvCxnSpPr>
            <p:nvPr/>
          </p:nvCxnSpPr>
          <p:spPr>
            <a:xfrm>
              <a:off x="5576866" y="2117897"/>
              <a:ext cx="0" cy="3659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04FCECF-378F-3B4C-B76A-6BDA76EB8146}"/>
                </a:ext>
              </a:extLst>
            </p:cNvPr>
            <p:cNvCxnSpPr>
              <a:cxnSpLocks/>
            </p:cNvCxnSpPr>
            <p:nvPr/>
          </p:nvCxnSpPr>
          <p:spPr>
            <a:xfrm>
              <a:off x="5634377" y="2122313"/>
              <a:ext cx="0" cy="3346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07BF8F6-46CE-A44D-A7C9-A5CA0E19EBD4}"/>
                </a:ext>
              </a:extLst>
            </p:cNvPr>
            <p:cNvCxnSpPr>
              <a:cxnSpLocks/>
            </p:cNvCxnSpPr>
            <p:nvPr/>
          </p:nvCxnSpPr>
          <p:spPr>
            <a:xfrm>
              <a:off x="5694761" y="2122313"/>
              <a:ext cx="0" cy="3853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8FE3ADF-7A02-7A49-8282-0D0E0C604310}"/>
                </a:ext>
              </a:extLst>
            </p:cNvPr>
            <p:cNvCxnSpPr>
              <a:cxnSpLocks/>
            </p:cNvCxnSpPr>
            <p:nvPr/>
          </p:nvCxnSpPr>
          <p:spPr>
            <a:xfrm>
              <a:off x="5751911" y="2124247"/>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41483AC-2A37-074E-B555-B2CA146C5F4C}"/>
                </a:ext>
              </a:extLst>
            </p:cNvPr>
            <p:cNvCxnSpPr>
              <a:cxnSpLocks/>
            </p:cNvCxnSpPr>
            <p:nvPr/>
          </p:nvCxnSpPr>
          <p:spPr>
            <a:xfrm>
              <a:off x="5813236" y="2127634"/>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65339B7B-14F4-684F-B703-2A98AABE9495}"/>
              </a:ext>
            </a:extLst>
          </p:cNvPr>
          <p:cNvCxnSpPr>
            <a:cxnSpLocks/>
          </p:cNvCxnSpPr>
          <p:nvPr/>
        </p:nvCxnSpPr>
        <p:spPr>
          <a:xfrm>
            <a:off x="5768576" y="4350007"/>
            <a:ext cx="0" cy="794385"/>
          </a:xfrm>
          <a:prstGeom prst="line">
            <a:avLst/>
          </a:prstGeom>
          <a:ln w="698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4529972-C107-2B4D-B2CE-45B534251444}"/>
              </a:ext>
            </a:extLst>
          </p:cNvPr>
          <p:cNvCxnSpPr>
            <a:cxnSpLocks/>
          </p:cNvCxnSpPr>
          <p:nvPr/>
        </p:nvCxnSpPr>
        <p:spPr>
          <a:xfrm>
            <a:off x="2887771" y="3578574"/>
            <a:ext cx="0" cy="1565818"/>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39DDC0B7-6E22-734B-9566-C251275E4B99}"/>
              </a:ext>
            </a:extLst>
          </p:cNvPr>
          <p:cNvGrpSpPr/>
          <p:nvPr/>
        </p:nvGrpSpPr>
        <p:grpSpPr>
          <a:xfrm>
            <a:off x="2975258" y="4362444"/>
            <a:ext cx="760751" cy="781356"/>
            <a:chOff x="2612113" y="1539458"/>
            <a:chExt cx="613741" cy="632834"/>
          </a:xfrm>
        </p:grpSpPr>
        <p:cxnSp>
          <p:nvCxnSpPr>
            <p:cNvPr id="16" name="Straight Connector 15">
              <a:extLst>
                <a:ext uri="{FF2B5EF4-FFF2-40B4-BE49-F238E27FC236}">
                  <a16:creationId xmlns:a16="http://schemas.microsoft.com/office/drawing/2014/main" id="{574A8DB7-9E9D-BC4D-922A-A9A815C32A22}"/>
                </a:ext>
              </a:extLst>
            </p:cNvPr>
            <p:cNvCxnSpPr>
              <a:cxnSpLocks/>
            </p:cNvCxnSpPr>
            <p:nvPr/>
          </p:nvCxnSpPr>
          <p:spPr>
            <a:xfrm>
              <a:off x="2612113" y="1539458"/>
              <a:ext cx="0" cy="63224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3971F87-314F-C74F-B504-648B099E83ED}"/>
                </a:ext>
              </a:extLst>
            </p:cNvPr>
            <p:cNvCxnSpPr>
              <a:cxnSpLocks/>
            </p:cNvCxnSpPr>
            <p:nvPr/>
          </p:nvCxnSpPr>
          <p:spPr>
            <a:xfrm>
              <a:off x="2745069" y="1926771"/>
              <a:ext cx="0" cy="243168"/>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35AC98F-51DA-2D49-9A96-27517577421B}"/>
                </a:ext>
              </a:extLst>
            </p:cNvPr>
            <p:cNvCxnSpPr>
              <a:cxnSpLocks/>
            </p:cNvCxnSpPr>
            <p:nvPr/>
          </p:nvCxnSpPr>
          <p:spPr>
            <a:xfrm>
              <a:off x="2802580" y="2019447"/>
              <a:ext cx="0" cy="15225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BA9198-3A07-D648-9361-827E84C403BC}"/>
                </a:ext>
              </a:extLst>
            </p:cNvPr>
            <p:cNvCxnSpPr>
              <a:cxnSpLocks/>
            </p:cNvCxnSpPr>
            <p:nvPr/>
          </p:nvCxnSpPr>
          <p:spPr>
            <a:xfrm>
              <a:off x="2862964" y="2062306"/>
              <a:ext cx="0" cy="10763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364B244-4F54-504E-9EFE-9432512A8DEB}"/>
                </a:ext>
              </a:extLst>
            </p:cNvPr>
            <p:cNvCxnSpPr>
              <a:cxnSpLocks/>
            </p:cNvCxnSpPr>
            <p:nvPr/>
          </p:nvCxnSpPr>
          <p:spPr>
            <a:xfrm>
              <a:off x="2929100" y="2095573"/>
              <a:ext cx="0" cy="7671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BE2E2A-2164-2544-9CA4-05D355FE43E9}"/>
                </a:ext>
              </a:extLst>
            </p:cNvPr>
            <p:cNvCxnSpPr>
              <a:cxnSpLocks/>
            </p:cNvCxnSpPr>
            <p:nvPr/>
          </p:nvCxnSpPr>
          <p:spPr>
            <a:xfrm>
              <a:off x="2989484" y="2116122"/>
              <a:ext cx="0" cy="5440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BA35865-9310-324E-A472-9A57711370FF}"/>
                </a:ext>
              </a:extLst>
            </p:cNvPr>
            <p:cNvCxnSpPr>
              <a:cxnSpLocks/>
            </p:cNvCxnSpPr>
            <p:nvPr/>
          </p:nvCxnSpPr>
          <p:spPr>
            <a:xfrm>
              <a:off x="3046995" y="2118301"/>
              <a:ext cx="0" cy="5399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A10D22E-A694-444C-98F4-5A6756786793}"/>
                </a:ext>
              </a:extLst>
            </p:cNvPr>
            <p:cNvCxnSpPr>
              <a:cxnSpLocks/>
            </p:cNvCxnSpPr>
            <p:nvPr/>
          </p:nvCxnSpPr>
          <p:spPr>
            <a:xfrm>
              <a:off x="3107379" y="2118301"/>
              <a:ext cx="0" cy="5222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CBD1722-8442-0043-AA3E-790F18C20DC4}"/>
                </a:ext>
              </a:extLst>
            </p:cNvPr>
            <p:cNvCxnSpPr>
              <a:cxnSpLocks/>
            </p:cNvCxnSpPr>
            <p:nvPr/>
          </p:nvCxnSpPr>
          <p:spPr>
            <a:xfrm>
              <a:off x="2676006" y="1734847"/>
              <a:ext cx="0" cy="43509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6C75D86-FBDB-0D4F-92C0-28B7D0A293EB}"/>
                </a:ext>
              </a:extLst>
            </p:cNvPr>
            <p:cNvCxnSpPr>
              <a:cxnSpLocks/>
            </p:cNvCxnSpPr>
            <p:nvPr/>
          </p:nvCxnSpPr>
          <p:spPr>
            <a:xfrm>
              <a:off x="3164529" y="2133932"/>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3886C7-DD53-E845-992F-2110EE2E452D}"/>
                </a:ext>
              </a:extLst>
            </p:cNvPr>
            <p:cNvCxnSpPr>
              <a:cxnSpLocks/>
            </p:cNvCxnSpPr>
            <p:nvPr/>
          </p:nvCxnSpPr>
          <p:spPr>
            <a:xfrm>
              <a:off x="3225854" y="2134144"/>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 name="Straight Connector 8">
            <a:extLst>
              <a:ext uri="{FF2B5EF4-FFF2-40B4-BE49-F238E27FC236}">
                <a16:creationId xmlns:a16="http://schemas.microsoft.com/office/drawing/2014/main" id="{40B6BB3B-61C8-5349-86F5-8A1AD4E46D82}"/>
              </a:ext>
            </a:extLst>
          </p:cNvPr>
          <p:cNvCxnSpPr>
            <a:cxnSpLocks/>
          </p:cNvCxnSpPr>
          <p:nvPr/>
        </p:nvCxnSpPr>
        <p:spPr>
          <a:xfrm>
            <a:off x="2853926" y="5144392"/>
            <a:ext cx="5669280" cy="6514"/>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6159DE7-E770-1C43-8FE2-73E4E19591CF}"/>
              </a:ext>
            </a:extLst>
          </p:cNvPr>
          <p:cNvSpPr txBox="1"/>
          <p:nvPr/>
        </p:nvSpPr>
        <p:spPr>
          <a:xfrm>
            <a:off x="8226050" y="5228119"/>
            <a:ext cx="513282"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1" name="TextBox 10">
            <a:extLst>
              <a:ext uri="{FF2B5EF4-FFF2-40B4-BE49-F238E27FC236}">
                <a16:creationId xmlns:a16="http://schemas.microsoft.com/office/drawing/2014/main" id="{32A6DF53-1209-5140-B9BD-38ECB39ACBE8}"/>
              </a:ext>
            </a:extLst>
          </p:cNvPr>
          <p:cNvSpPr txBox="1"/>
          <p:nvPr/>
        </p:nvSpPr>
        <p:spPr>
          <a:xfrm>
            <a:off x="2603696" y="5227625"/>
            <a:ext cx="450764"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2" name="TextBox 11">
            <a:extLst>
              <a:ext uri="{FF2B5EF4-FFF2-40B4-BE49-F238E27FC236}">
                <a16:creationId xmlns:a16="http://schemas.microsoft.com/office/drawing/2014/main" id="{980473DE-4B56-E947-8192-AFCEE3D358C0}"/>
              </a:ext>
            </a:extLst>
          </p:cNvPr>
          <p:cNvSpPr txBox="1"/>
          <p:nvPr/>
        </p:nvSpPr>
        <p:spPr>
          <a:xfrm>
            <a:off x="5479073" y="5177011"/>
            <a:ext cx="579005" cy="307777"/>
          </a:xfrm>
          <a:prstGeom prst="rect">
            <a:avLst/>
          </a:prstGeom>
          <a:noFill/>
        </p:spPr>
        <p:txBody>
          <a:bodyPr wrap="none" rtlCol="0">
            <a:spAutoFit/>
          </a:bodyPr>
          <a:lstStyle/>
          <a:p>
            <a:r>
              <a:rPr lang="en-US" sz="1400" i="1" dirty="0">
                <a:latin typeface="Avenir Next" panose="020B0503020202020204" pitchFamily="34" charset="0"/>
              </a:rPr>
              <a:t>s </a:t>
            </a:r>
            <a:r>
              <a:rPr lang="en-US" sz="1400" dirty="0">
                <a:latin typeface="Avenir Next" panose="020B0503020202020204" pitchFamily="34" charset="0"/>
              </a:rPr>
              <a:t>= 0</a:t>
            </a:r>
          </a:p>
        </p:txBody>
      </p:sp>
      <p:cxnSp>
        <p:nvCxnSpPr>
          <p:cNvPr id="13" name="Straight Connector 12">
            <a:extLst>
              <a:ext uri="{FF2B5EF4-FFF2-40B4-BE49-F238E27FC236}">
                <a16:creationId xmlns:a16="http://schemas.microsoft.com/office/drawing/2014/main" id="{7F37DD8E-8931-E547-B63C-3A394479185F}"/>
              </a:ext>
            </a:extLst>
          </p:cNvPr>
          <p:cNvCxnSpPr/>
          <p:nvPr/>
        </p:nvCxnSpPr>
        <p:spPr>
          <a:xfrm>
            <a:off x="8512574" y="514007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972E3F7-E65E-6342-A63F-931D3E1042E1}"/>
              </a:ext>
            </a:extLst>
          </p:cNvPr>
          <p:cNvCxnSpPr/>
          <p:nvPr/>
        </p:nvCxnSpPr>
        <p:spPr>
          <a:xfrm>
            <a:off x="5768576"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AE4E43-B9A9-EC4D-963B-2565752BFCF2}"/>
              </a:ext>
            </a:extLst>
          </p:cNvPr>
          <p:cNvCxnSpPr/>
          <p:nvPr/>
        </p:nvCxnSpPr>
        <p:spPr>
          <a:xfrm>
            <a:off x="2866507"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10">
            <a:extLst>
              <a:ext uri="{FF2B5EF4-FFF2-40B4-BE49-F238E27FC236}">
                <a16:creationId xmlns:a16="http://schemas.microsoft.com/office/drawing/2014/main" id="{8D9BA42D-FADF-5346-A3F0-96EEE19087AB}"/>
              </a:ext>
            </a:extLst>
          </p:cNvPr>
          <p:cNvSpPr>
            <a:spLocks noChangeArrowheads="1"/>
          </p:cNvSpPr>
          <p:nvPr/>
        </p:nvSpPr>
        <p:spPr bwMode="auto">
          <a:xfrm>
            <a:off x="4082510" y="5735232"/>
            <a:ext cx="3369243" cy="41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200" dirty="0">
                <a:latin typeface="Avenir Next" panose="020B0503020202020204" pitchFamily="34" charset="0"/>
              </a:rPr>
              <a:t>selection coefficients (s) for new mutations</a:t>
            </a:r>
          </a:p>
        </p:txBody>
      </p:sp>
      <p:pic>
        <p:nvPicPr>
          <p:cNvPr id="44" name="Picture 27">
            <a:extLst>
              <a:ext uri="{FF2B5EF4-FFF2-40B4-BE49-F238E27FC236}">
                <a16:creationId xmlns:a16="http://schemas.microsoft.com/office/drawing/2014/main" id="{50C71FD1-788E-1043-8EDD-D8176DEDF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6120" y="212818"/>
            <a:ext cx="1465263" cy="1539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5" name="Rectangle 10">
            <a:extLst>
              <a:ext uri="{FF2B5EF4-FFF2-40B4-BE49-F238E27FC236}">
                <a16:creationId xmlns:a16="http://schemas.microsoft.com/office/drawing/2014/main" id="{8804F309-FBAE-4D4C-9CE8-99AD57EDD41A}"/>
              </a:ext>
            </a:extLst>
          </p:cNvPr>
          <p:cNvSpPr>
            <a:spLocks noChangeArrowheads="1"/>
          </p:cNvSpPr>
          <p:nvPr/>
        </p:nvSpPr>
        <p:spPr bwMode="auto">
          <a:xfrm>
            <a:off x="390616" y="212818"/>
            <a:ext cx="8597264"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sz="1600" b="1" dirty="0">
                <a:latin typeface="Avenir Next" panose="020B0503020202020204" pitchFamily="34" charset="0"/>
              </a:rPr>
              <a:t>Distribution of fitness effects </a:t>
            </a:r>
            <a:r>
              <a:rPr lang="en-US" sz="1600" dirty="0">
                <a:latin typeface="Avenir Next" panose="020B0503020202020204" pitchFamily="34" charset="0"/>
              </a:rPr>
              <a:t>(</a:t>
            </a:r>
            <a:r>
              <a:rPr lang="en-US" sz="1600" b="1" dirty="0">
                <a:latin typeface="Avenir Next" panose="020B0503020202020204" pitchFamily="34" charset="0"/>
              </a:rPr>
              <a:t>DFE</a:t>
            </a:r>
            <a:r>
              <a:rPr lang="en-US" sz="1600" dirty="0">
                <a:latin typeface="Avenir Next" panose="020B0503020202020204" pitchFamily="34" charset="0"/>
              </a:rPr>
              <a:t>) of </a:t>
            </a:r>
            <a:r>
              <a:rPr lang="en-US" sz="1600" b="1" cap="small" dirty="0">
                <a:latin typeface="Avenir Next" panose="020B0503020202020204" pitchFamily="34" charset="0"/>
              </a:rPr>
              <a:t>mutations</a:t>
            </a:r>
            <a:r>
              <a:rPr lang="en-US" sz="1600" dirty="0">
                <a:latin typeface="Avenir Next" panose="020B0503020202020204" pitchFamily="34" charset="0"/>
              </a:rPr>
              <a:t> according to </a:t>
            </a:r>
            <a:r>
              <a:rPr lang="en-US" altLang="en-US" sz="1600" dirty="0">
                <a:latin typeface="Avenir Next" panose="020B0503020202020204" pitchFamily="34" charset="0"/>
              </a:rPr>
              <a:t>Kimura’s Neutral Theory</a:t>
            </a:r>
          </a:p>
        </p:txBody>
      </p:sp>
      <p:grpSp>
        <p:nvGrpSpPr>
          <p:cNvPr id="46" name="Group 45">
            <a:extLst>
              <a:ext uri="{FF2B5EF4-FFF2-40B4-BE49-F238E27FC236}">
                <a16:creationId xmlns:a16="http://schemas.microsoft.com/office/drawing/2014/main" id="{926518F6-27E4-6745-87FF-E4965CDA7E74}"/>
              </a:ext>
            </a:extLst>
          </p:cNvPr>
          <p:cNvGrpSpPr/>
          <p:nvPr/>
        </p:nvGrpSpPr>
        <p:grpSpPr>
          <a:xfrm>
            <a:off x="5767131" y="2180276"/>
            <a:ext cx="1809331" cy="1980421"/>
            <a:chOff x="4652009" y="1955186"/>
            <a:chExt cx="1809331" cy="1980421"/>
          </a:xfrm>
        </p:grpSpPr>
        <p:sp>
          <p:nvSpPr>
            <p:cNvPr id="47" name="TextBox 46">
              <a:extLst>
                <a:ext uri="{FF2B5EF4-FFF2-40B4-BE49-F238E27FC236}">
                  <a16:creationId xmlns:a16="http://schemas.microsoft.com/office/drawing/2014/main" id="{8C9425BC-CCDA-524A-9631-9437D4899651}"/>
                </a:ext>
              </a:extLst>
            </p:cNvPr>
            <p:cNvSpPr txBox="1"/>
            <p:nvPr/>
          </p:nvSpPr>
          <p:spPr>
            <a:xfrm>
              <a:off x="4652009" y="1955186"/>
              <a:ext cx="1809331"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 mutations =</a:t>
              </a:r>
            </a:p>
            <a:p>
              <a:pPr algn="ctr"/>
              <a:r>
                <a:rPr lang="en-US" sz="1200" dirty="0">
                  <a:latin typeface="Avenir Next" panose="020B0503020202020204" pitchFamily="34" charset="0"/>
                </a:rPr>
                <a:t>vast majority of: </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polymorphism </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species divergence</a:t>
              </a:r>
            </a:p>
          </p:txBody>
        </p:sp>
        <p:cxnSp>
          <p:nvCxnSpPr>
            <p:cNvPr id="48" name="Straight Arrow Connector 47">
              <a:extLst>
                <a:ext uri="{FF2B5EF4-FFF2-40B4-BE49-F238E27FC236}">
                  <a16:creationId xmlns:a16="http://schemas.microsoft.com/office/drawing/2014/main" id="{247ECED5-BC70-544E-A54A-638A715E6B05}"/>
                </a:ext>
              </a:extLst>
            </p:cNvPr>
            <p:cNvCxnSpPr/>
            <p:nvPr/>
          </p:nvCxnSpPr>
          <p:spPr>
            <a:xfrm flipH="1">
              <a:off x="4682622" y="3338132"/>
              <a:ext cx="81849" cy="597475"/>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DBF2E83F-762F-734D-8827-6E8E34ED6C5F}"/>
              </a:ext>
            </a:extLst>
          </p:cNvPr>
          <p:cNvGrpSpPr/>
          <p:nvPr/>
        </p:nvGrpSpPr>
        <p:grpSpPr>
          <a:xfrm>
            <a:off x="7081187" y="3858367"/>
            <a:ext cx="2152501" cy="1216080"/>
            <a:chOff x="5587382" y="3662354"/>
            <a:chExt cx="2152501" cy="1216080"/>
          </a:xfrm>
        </p:grpSpPr>
        <p:sp>
          <p:nvSpPr>
            <p:cNvPr id="50" name="TextBox 49">
              <a:extLst>
                <a:ext uri="{FF2B5EF4-FFF2-40B4-BE49-F238E27FC236}">
                  <a16:creationId xmlns:a16="http://schemas.microsoft.com/office/drawing/2014/main" id="{757E66B8-E82E-514A-AB14-35DF6F34D679}"/>
                </a:ext>
              </a:extLst>
            </p:cNvPr>
            <p:cNvSpPr txBox="1"/>
            <p:nvPr/>
          </p:nvSpPr>
          <p:spPr>
            <a:xfrm>
              <a:off x="5930549" y="3662354"/>
              <a:ext cx="1809334" cy="1015663"/>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solidFill>
                    <a:srgbClr val="0070C3"/>
                  </a:solidFill>
                  <a:latin typeface="Avenir Next" panose="020B0503020202020204" pitchFamily="34" charset="0"/>
                </a:rPr>
                <a:t>beneficial  mutations:</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very rare</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1" name="Straight Arrow Connector 50">
              <a:extLst>
                <a:ext uri="{FF2B5EF4-FFF2-40B4-BE49-F238E27FC236}">
                  <a16:creationId xmlns:a16="http://schemas.microsoft.com/office/drawing/2014/main" id="{EA026B9A-FF7F-954F-852F-D08F885592D5}"/>
                </a:ext>
              </a:extLst>
            </p:cNvPr>
            <p:cNvCxnSpPr>
              <a:cxnSpLocks/>
            </p:cNvCxnSpPr>
            <p:nvPr/>
          </p:nvCxnSpPr>
          <p:spPr>
            <a:xfrm flipH="1">
              <a:off x="5587382" y="4693100"/>
              <a:ext cx="232151" cy="185334"/>
            </a:xfrm>
            <a:prstGeom prst="straightConnector1">
              <a:avLst/>
            </a:prstGeom>
            <a:ln w="25400">
              <a:solidFill>
                <a:srgbClr val="0070C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8D6AB974-14A4-E647-93C2-D18712463C8A}"/>
              </a:ext>
            </a:extLst>
          </p:cNvPr>
          <p:cNvGrpSpPr/>
          <p:nvPr/>
        </p:nvGrpSpPr>
        <p:grpSpPr>
          <a:xfrm>
            <a:off x="2245495" y="1225619"/>
            <a:ext cx="1931705" cy="2604438"/>
            <a:chOff x="244728" y="2437319"/>
            <a:chExt cx="1931705" cy="2604438"/>
          </a:xfrm>
        </p:grpSpPr>
        <p:sp>
          <p:nvSpPr>
            <p:cNvPr id="56" name="TextBox 55">
              <a:extLst>
                <a:ext uri="{FF2B5EF4-FFF2-40B4-BE49-F238E27FC236}">
                  <a16:creationId xmlns:a16="http://schemas.microsoft.com/office/drawing/2014/main" id="{EC18DE98-753D-FF42-B759-1649B128912C}"/>
                </a:ext>
              </a:extLst>
            </p:cNvPr>
            <p:cNvSpPr txBox="1"/>
            <p:nvPr/>
          </p:nvSpPr>
          <p:spPr>
            <a:xfrm>
              <a:off x="244728" y="2437319"/>
              <a:ext cx="1931705" cy="1938992"/>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dirty="0">
                  <a:solidFill>
                    <a:srgbClr val="C00000"/>
                  </a:solidFill>
                  <a:latin typeface="Avenir Next" panose="020B0503020202020204" pitchFamily="34" charset="0"/>
                </a:rPr>
                <a:t>lethal &amp; strongly deleterious mutations:</a:t>
              </a:r>
            </a:p>
            <a:p>
              <a:pPr algn="ctr"/>
              <a:endParaRPr lang="en-US" sz="1200" dirty="0">
                <a:solidFill>
                  <a:srgbClr val="C00000"/>
                </a:solidFill>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rapidly removed by natural selection</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never observed </a:t>
              </a:r>
              <a:r>
                <a:rPr lang="en-US" sz="1200" dirty="0">
                  <a:latin typeface="Avenir Next" panose="020B0503020202020204" pitchFamily="34" charset="0"/>
                </a:rPr>
                <a:t>in natural populations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7" name="Straight Arrow Connector 56">
              <a:extLst>
                <a:ext uri="{FF2B5EF4-FFF2-40B4-BE49-F238E27FC236}">
                  <a16:creationId xmlns:a16="http://schemas.microsoft.com/office/drawing/2014/main" id="{11E337BB-DC16-0B40-9A01-942AFED65452}"/>
                </a:ext>
              </a:extLst>
            </p:cNvPr>
            <p:cNvCxnSpPr>
              <a:cxnSpLocks/>
            </p:cNvCxnSpPr>
            <p:nvPr/>
          </p:nvCxnSpPr>
          <p:spPr>
            <a:xfrm flipH="1">
              <a:off x="1295657" y="4507954"/>
              <a:ext cx="121537" cy="533803"/>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7A5B56B5-8C35-DB47-AE77-5B6EF9200E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63700" y="1941460"/>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TextBox 59">
            <a:extLst>
              <a:ext uri="{FF2B5EF4-FFF2-40B4-BE49-F238E27FC236}">
                <a16:creationId xmlns:a16="http://schemas.microsoft.com/office/drawing/2014/main" id="{CDD20228-55B3-684C-896C-6984A2582EF3}"/>
              </a:ext>
            </a:extLst>
          </p:cNvPr>
          <p:cNvSpPr txBox="1"/>
          <p:nvPr/>
        </p:nvSpPr>
        <p:spPr>
          <a:xfrm>
            <a:off x="2639141" y="3338740"/>
            <a:ext cx="518840" cy="523220"/>
          </a:xfrm>
          <a:prstGeom prst="rect">
            <a:avLst/>
          </a:prstGeom>
          <a:noFill/>
        </p:spPr>
        <p:txBody>
          <a:bodyPr wrap="square" rtlCol="0">
            <a:spAutoFit/>
          </a:bodyPr>
          <a:lstStyle/>
          <a:p>
            <a:pPr algn="ctr"/>
            <a:r>
              <a:rPr lang="en-US" sz="2800" dirty="0">
                <a:latin typeface="Avenir Next" panose="020B0503020202020204" pitchFamily="34" charset="0"/>
              </a:rPr>
              <a:t>~</a:t>
            </a:r>
          </a:p>
        </p:txBody>
      </p:sp>
      <p:pic>
        <p:nvPicPr>
          <p:cNvPr id="54" name="Picture 53">
            <a:extLst>
              <a:ext uri="{FF2B5EF4-FFF2-40B4-BE49-F238E27FC236}">
                <a16:creationId xmlns:a16="http://schemas.microsoft.com/office/drawing/2014/main" id="{7A236DB4-9605-5641-B1AC-B847E4DDF370}"/>
              </a:ext>
            </a:extLst>
          </p:cNvPr>
          <p:cNvPicPr>
            <a:picLocks noChangeAspect="1"/>
          </p:cNvPicPr>
          <p:nvPr/>
        </p:nvPicPr>
        <p:blipFill>
          <a:blip r:embed="rId5"/>
          <a:stretch>
            <a:fillRect/>
          </a:stretch>
        </p:blipFill>
        <p:spPr>
          <a:xfrm>
            <a:off x="10132276" y="2589344"/>
            <a:ext cx="1872949" cy="1077488"/>
          </a:xfrm>
          <a:prstGeom prst="rect">
            <a:avLst/>
          </a:prstGeom>
        </p:spPr>
      </p:pic>
    </p:spTree>
    <p:extLst>
      <p:ext uri="{BB962C8B-B14F-4D97-AF65-F5344CB8AC3E}">
        <p14:creationId xmlns:p14="http://schemas.microsoft.com/office/powerpoint/2010/main" val="476992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54"/>
                                        </p:tgtEl>
                                      </p:cBhvr>
                                    </p:animEffect>
                                    <p:set>
                                      <p:cBhvr>
                                        <p:cTn id="12" dur="1" fill="hold">
                                          <p:stCondLst>
                                            <p:cond delay="499"/>
                                          </p:stCondLst>
                                        </p:cTn>
                                        <p:tgtEl>
                                          <p:spTgt spid="5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fade">
                                      <p:cBhvr>
                                        <p:cTn id="17" dur="5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500"/>
                                        <p:tgtEl>
                                          <p:spTgt spid="4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F7711B3-43DD-3F40-A687-94797F931932}"/>
              </a:ext>
            </a:extLst>
          </p:cNvPr>
          <p:cNvGrpSpPr/>
          <p:nvPr/>
        </p:nvGrpSpPr>
        <p:grpSpPr>
          <a:xfrm>
            <a:off x="6285528" y="5085634"/>
            <a:ext cx="856984" cy="68659"/>
            <a:chOff x="4956252" y="2094981"/>
            <a:chExt cx="856984" cy="68659"/>
          </a:xfrm>
        </p:grpSpPr>
        <p:grpSp>
          <p:nvGrpSpPr>
            <p:cNvPr id="27" name="Group 26">
              <a:extLst>
                <a:ext uri="{FF2B5EF4-FFF2-40B4-BE49-F238E27FC236}">
                  <a16:creationId xmlns:a16="http://schemas.microsoft.com/office/drawing/2014/main" id="{EE4E0DEF-2BA9-B344-B37C-E1CEB01567D7}"/>
                </a:ext>
              </a:extLst>
            </p:cNvPr>
            <p:cNvGrpSpPr/>
            <p:nvPr/>
          </p:nvGrpSpPr>
          <p:grpSpPr>
            <a:xfrm>
              <a:off x="4956252" y="2094981"/>
              <a:ext cx="558534" cy="58316"/>
              <a:chOff x="2612113" y="2115494"/>
              <a:chExt cx="558534" cy="58316"/>
            </a:xfrm>
          </p:grpSpPr>
          <p:cxnSp>
            <p:nvCxnSpPr>
              <p:cNvPr id="33" name="Straight Connector 32">
                <a:extLst>
                  <a:ext uri="{FF2B5EF4-FFF2-40B4-BE49-F238E27FC236}">
                    <a16:creationId xmlns:a16="http://schemas.microsoft.com/office/drawing/2014/main" id="{0B746B98-AA23-CC40-AB4F-6A1CC27A7807}"/>
                  </a:ext>
                </a:extLst>
              </p:cNvPr>
              <p:cNvCxnSpPr>
                <a:cxnSpLocks/>
              </p:cNvCxnSpPr>
              <p:nvPr/>
            </p:nvCxnSpPr>
            <p:spPr>
              <a:xfrm>
                <a:off x="2612113" y="2151935"/>
                <a:ext cx="0" cy="1976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30DBD4-66AF-0F44-9067-DCA89DE988E9}"/>
                  </a:ext>
                </a:extLst>
              </p:cNvPr>
              <p:cNvCxnSpPr>
                <a:cxnSpLocks/>
              </p:cNvCxnSpPr>
              <p:nvPr/>
            </p:nvCxnSpPr>
            <p:spPr>
              <a:xfrm>
                <a:off x="2745069" y="2115494"/>
                <a:ext cx="0" cy="5444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2B03EB8-316B-0B4C-B4B0-6DD209DB230D}"/>
                  </a:ext>
                </a:extLst>
              </p:cNvPr>
              <p:cNvCxnSpPr>
                <a:cxnSpLocks/>
              </p:cNvCxnSpPr>
              <p:nvPr/>
            </p:nvCxnSpPr>
            <p:spPr>
              <a:xfrm>
                <a:off x="2802580" y="2115494"/>
                <a:ext cx="0" cy="5620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82E0F35-8742-CD43-A115-2CB7C6FDB046}"/>
                  </a:ext>
                </a:extLst>
              </p:cNvPr>
              <p:cNvCxnSpPr>
                <a:cxnSpLocks/>
              </p:cNvCxnSpPr>
              <p:nvPr/>
            </p:nvCxnSpPr>
            <p:spPr>
              <a:xfrm>
                <a:off x="2862964" y="2115494"/>
                <a:ext cx="0" cy="54444"/>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DD43C13-372F-7A40-9D38-77AB5AFCF5DC}"/>
                  </a:ext>
                </a:extLst>
              </p:cNvPr>
              <p:cNvCxnSpPr>
                <a:cxnSpLocks/>
              </p:cNvCxnSpPr>
              <p:nvPr/>
            </p:nvCxnSpPr>
            <p:spPr>
              <a:xfrm>
                <a:off x="2934277" y="2117641"/>
                <a:ext cx="0" cy="5440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ABE5301-2225-7A4C-B3A4-C842DA1C4F6F}"/>
                  </a:ext>
                </a:extLst>
              </p:cNvPr>
              <p:cNvCxnSpPr>
                <a:cxnSpLocks/>
              </p:cNvCxnSpPr>
              <p:nvPr/>
            </p:nvCxnSpPr>
            <p:spPr>
              <a:xfrm>
                <a:off x="2991788" y="2119820"/>
                <a:ext cx="0" cy="53990"/>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3B78179-893F-DD4F-B5B3-23184390750D}"/>
                  </a:ext>
                </a:extLst>
              </p:cNvPr>
              <p:cNvCxnSpPr>
                <a:cxnSpLocks/>
              </p:cNvCxnSpPr>
              <p:nvPr/>
            </p:nvCxnSpPr>
            <p:spPr>
              <a:xfrm>
                <a:off x="3052172" y="2119820"/>
                <a:ext cx="0" cy="5222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564F967-0C8D-F146-B930-49B252A7DB84}"/>
                  </a:ext>
                </a:extLst>
              </p:cNvPr>
              <p:cNvCxnSpPr>
                <a:cxnSpLocks/>
              </p:cNvCxnSpPr>
              <p:nvPr/>
            </p:nvCxnSpPr>
            <p:spPr>
              <a:xfrm>
                <a:off x="2683383" y="2133932"/>
                <a:ext cx="0" cy="3600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8833C20-0587-5D4F-9267-732DD84A5C1C}"/>
                  </a:ext>
                </a:extLst>
              </p:cNvPr>
              <p:cNvCxnSpPr>
                <a:cxnSpLocks/>
              </p:cNvCxnSpPr>
              <p:nvPr/>
            </p:nvCxnSpPr>
            <p:spPr>
              <a:xfrm>
                <a:off x="3109322" y="2125710"/>
                <a:ext cx="0" cy="4574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2767D54-F6FC-C840-AF35-2A6F75F0EEDD}"/>
                  </a:ext>
                </a:extLst>
              </p:cNvPr>
              <p:cNvCxnSpPr>
                <a:cxnSpLocks/>
              </p:cNvCxnSpPr>
              <p:nvPr/>
            </p:nvCxnSpPr>
            <p:spPr>
              <a:xfrm>
                <a:off x="3170647" y="2133932"/>
                <a:ext cx="0" cy="3773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50E92EB0-A69D-C948-947A-55FFBB4F5173}"/>
                </a:ext>
              </a:extLst>
            </p:cNvPr>
            <p:cNvCxnSpPr>
              <a:cxnSpLocks/>
            </p:cNvCxnSpPr>
            <p:nvPr/>
          </p:nvCxnSpPr>
          <p:spPr>
            <a:xfrm>
              <a:off x="5576866" y="2117897"/>
              <a:ext cx="0" cy="3659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04FCECF-378F-3B4C-B76A-6BDA76EB8146}"/>
                </a:ext>
              </a:extLst>
            </p:cNvPr>
            <p:cNvCxnSpPr>
              <a:cxnSpLocks/>
            </p:cNvCxnSpPr>
            <p:nvPr/>
          </p:nvCxnSpPr>
          <p:spPr>
            <a:xfrm>
              <a:off x="5634377" y="2122313"/>
              <a:ext cx="0" cy="3346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07BF8F6-46CE-A44D-A7C9-A5CA0E19EBD4}"/>
                </a:ext>
              </a:extLst>
            </p:cNvPr>
            <p:cNvCxnSpPr>
              <a:cxnSpLocks/>
            </p:cNvCxnSpPr>
            <p:nvPr/>
          </p:nvCxnSpPr>
          <p:spPr>
            <a:xfrm>
              <a:off x="5694761" y="2122313"/>
              <a:ext cx="0" cy="3853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8FE3ADF-7A02-7A49-8282-0D0E0C604310}"/>
                </a:ext>
              </a:extLst>
            </p:cNvPr>
            <p:cNvCxnSpPr>
              <a:cxnSpLocks/>
            </p:cNvCxnSpPr>
            <p:nvPr/>
          </p:nvCxnSpPr>
          <p:spPr>
            <a:xfrm>
              <a:off x="5751911" y="2124247"/>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41483AC-2A37-074E-B555-B2CA146C5F4C}"/>
                </a:ext>
              </a:extLst>
            </p:cNvPr>
            <p:cNvCxnSpPr>
              <a:cxnSpLocks/>
            </p:cNvCxnSpPr>
            <p:nvPr/>
          </p:nvCxnSpPr>
          <p:spPr>
            <a:xfrm>
              <a:off x="5813236" y="2127634"/>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65339B7B-14F4-684F-B703-2A98AABE9495}"/>
              </a:ext>
            </a:extLst>
          </p:cNvPr>
          <p:cNvCxnSpPr>
            <a:cxnSpLocks/>
          </p:cNvCxnSpPr>
          <p:nvPr/>
        </p:nvCxnSpPr>
        <p:spPr>
          <a:xfrm>
            <a:off x="5768576" y="4350007"/>
            <a:ext cx="0" cy="794385"/>
          </a:xfrm>
          <a:prstGeom prst="line">
            <a:avLst/>
          </a:prstGeom>
          <a:ln w="698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4529972-C107-2B4D-B2CE-45B534251444}"/>
              </a:ext>
            </a:extLst>
          </p:cNvPr>
          <p:cNvCxnSpPr>
            <a:cxnSpLocks/>
          </p:cNvCxnSpPr>
          <p:nvPr/>
        </p:nvCxnSpPr>
        <p:spPr>
          <a:xfrm>
            <a:off x="2887771" y="3578574"/>
            <a:ext cx="0" cy="1565818"/>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39DDC0B7-6E22-734B-9566-C251275E4B99}"/>
              </a:ext>
            </a:extLst>
          </p:cNvPr>
          <p:cNvGrpSpPr/>
          <p:nvPr/>
        </p:nvGrpSpPr>
        <p:grpSpPr>
          <a:xfrm>
            <a:off x="2975258" y="4362444"/>
            <a:ext cx="760751" cy="781356"/>
            <a:chOff x="2612113" y="1539458"/>
            <a:chExt cx="613741" cy="632834"/>
          </a:xfrm>
        </p:grpSpPr>
        <p:cxnSp>
          <p:nvCxnSpPr>
            <p:cNvPr id="16" name="Straight Connector 15">
              <a:extLst>
                <a:ext uri="{FF2B5EF4-FFF2-40B4-BE49-F238E27FC236}">
                  <a16:creationId xmlns:a16="http://schemas.microsoft.com/office/drawing/2014/main" id="{574A8DB7-9E9D-BC4D-922A-A9A815C32A22}"/>
                </a:ext>
              </a:extLst>
            </p:cNvPr>
            <p:cNvCxnSpPr>
              <a:cxnSpLocks/>
            </p:cNvCxnSpPr>
            <p:nvPr/>
          </p:nvCxnSpPr>
          <p:spPr>
            <a:xfrm>
              <a:off x="2612113" y="1539458"/>
              <a:ext cx="0" cy="63224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3971F87-314F-C74F-B504-648B099E83ED}"/>
                </a:ext>
              </a:extLst>
            </p:cNvPr>
            <p:cNvCxnSpPr>
              <a:cxnSpLocks/>
            </p:cNvCxnSpPr>
            <p:nvPr/>
          </p:nvCxnSpPr>
          <p:spPr>
            <a:xfrm>
              <a:off x="2745069" y="1926771"/>
              <a:ext cx="0" cy="243168"/>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35AC98F-51DA-2D49-9A96-27517577421B}"/>
                </a:ext>
              </a:extLst>
            </p:cNvPr>
            <p:cNvCxnSpPr>
              <a:cxnSpLocks/>
            </p:cNvCxnSpPr>
            <p:nvPr/>
          </p:nvCxnSpPr>
          <p:spPr>
            <a:xfrm>
              <a:off x="2802580" y="2019447"/>
              <a:ext cx="0" cy="15225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BA9198-3A07-D648-9361-827E84C403BC}"/>
                </a:ext>
              </a:extLst>
            </p:cNvPr>
            <p:cNvCxnSpPr>
              <a:cxnSpLocks/>
            </p:cNvCxnSpPr>
            <p:nvPr/>
          </p:nvCxnSpPr>
          <p:spPr>
            <a:xfrm>
              <a:off x="2862964" y="2062306"/>
              <a:ext cx="0" cy="10763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364B244-4F54-504E-9EFE-9432512A8DEB}"/>
                </a:ext>
              </a:extLst>
            </p:cNvPr>
            <p:cNvCxnSpPr>
              <a:cxnSpLocks/>
            </p:cNvCxnSpPr>
            <p:nvPr/>
          </p:nvCxnSpPr>
          <p:spPr>
            <a:xfrm>
              <a:off x="2929100" y="2095573"/>
              <a:ext cx="0" cy="7671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BE2E2A-2164-2544-9CA4-05D355FE43E9}"/>
                </a:ext>
              </a:extLst>
            </p:cNvPr>
            <p:cNvCxnSpPr>
              <a:cxnSpLocks/>
            </p:cNvCxnSpPr>
            <p:nvPr/>
          </p:nvCxnSpPr>
          <p:spPr>
            <a:xfrm>
              <a:off x="2989484" y="2116122"/>
              <a:ext cx="0" cy="5440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BA35865-9310-324E-A472-9A57711370FF}"/>
                </a:ext>
              </a:extLst>
            </p:cNvPr>
            <p:cNvCxnSpPr>
              <a:cxnSpLocks/>
            </p:cNvCxnSpPr>
            <p:nvPr/>
          </p:nvCxnSpPr>
          <p:spPr>
            <a:xfrm>
              <a:off x="3046995" y="2118301"/>
              <a:ext cx="0" cy="5399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A10D22E-A694-444C-98F4-5A6756786793}"/>
                </a:ext>
              </a:extLst>
            </p:cNvPr>
            <p:cNvCxnSpPr>
              <a:cxnSpLocks/>
            </p:cNvCxnSpPr>
            <p:nvPr/>
          </p:nvCxnSpPr>
          <p:spPr>
            <a:xfrm>
              <a:off x="3107379" y="2118301"/>
              <a:ext cx="0" cy="5222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CBD1722-8442-0043-AA3E-790F18C20DC4}"/>
                </a:ext>
              </a:extLst>
            </p:cNvPr>
            <p:cNvCxnSpPr>
              <a:cxnSpLocks/>
            </p:cNvCxnSpPr>
            <p:nvPr/>
          </p:nvCxnSpPr>
          <p:spPr>
            <a:xfrm>
              <a:off x="2676006" y="1734847"/>
              <a:ext cx="0" cy="43509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6C75D86-FBDB-0D4F-92C0-28B7D0A293EB}"/>
                </a:ext>
              </a:extLst>
            </p:cNvPr>
            <p:cNvCxnSpPr>
              <a:cxnSpLocks/>
            </p:cNvCxnSpPr>
            <p:nvPr/>
          </p:nvCxnSpPr>
          <p:spPr>
            <a:xfrm>
              <a:off x="3164529" y="2133932"/>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3886C7-DD53-E845-992F-2110EE2E452D}"/>
                </a:ext>
              </a:extLst>
            </p:cNvPr>
            <p:cNvCxnSpPr>
              <a:cxnSpLocks/>
            </p:cNvCxnSpPr>
            <p:nvPr/>
          </p:nvCxnSpPr>
          <p:spPr>
            <a:xfrm>
              <a:off x="3225854" y="2134144"/>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 name="Straight Connector 8">
            <a:extLst>
              <a:ext uri="{FF2B5EF4-FFF2-40B4-BE49-F238E27FC236}">
                <a16:creationId xmlns:a16="http://schemas.microsoft.com/office/drawing/2014/main" id="{40B6BB3B-61C8-5349-86F5-8A1AD4E46D82}"/>
              </a:ext>
            </a:extLst>
          </p:cNvPr>
          <p:cNvCxnSpPr>
            <a:cxnSpLocks/>
          </p:cNvCxnSpPr>
          <p:nvPr/>
        </p:nvCxnSpPr>
        <p:spPr>
          <a:xfrm>
            <a:off x="2853926" y="5144392"/>
            <a:ext cx="5669280" cy="6514"/>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6159DE7-E770-1C43-8FE2-73E4E19591CF}"/>
              </a:ext>
            </a:extLst>
          </p:cNvPr>
          <p:cNvSpPr txBox="1"/>
          <p:nvPr/>
        </p:nvSpPr>
        <p:spPr>
          <a:xfrm>
            <a:off x="8226050" y="5228119"/>
            <a:ext cx="513282"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1" name="TextBox 10">
            <a:extLst>
              <a:ext uri="{FF2B5EF4-FFF2-40B4-BE49-F238E27FC236}">
                <a16:creationId xmlns:a16="http://schemas.microsoft.com/office/drawing/2014/main" id="{32A6DF53-1209-5140-B9BD-38ECB39ACBE8}"/>
              </a:ext>
            </a:extLst>
          </p:cNvPr>
          <p:cNvSpPr txBox="1"/>
          <p:nvPr/>
        </p:nvSpPr>
        <p:spPr>
          <a:xfrm>
            <a:off x="2603696" y="5227625"/>
            <a:ext cx="450764"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2" name="TextBox 11">
            <a:extLst>
              <a:ext uri="{FF2B5EF4-FFF2-40B4-BE49-F238E27FC236}">
                <a16:creationId xmlns:a16="http://schemas.microsoft.com/office/drawing/2014/main" id="{980473DE-4B56-E947-8192-AFCEE3D358C0}"/>
              </a:ext>
            </a:extLst>
          </p:cNvPr>
          <p:cNvSpPr txBox="1"/>
          <p:nvPr/>
        </p:nvSpPr>
        <p:spPr>
          <a:xfrm>
            <a:off x="5479073" y="5177011"/>
            <a:ext cx="579005" cy="307777"/>
          </a:xfrm>
          <a:prstGeom prst="rect">
            <a:avLst/>
          </a:prstGeom>
          <a:noFill/>
        </p:spPr>
        <p:txBody>
          <a:bodyPr wrap="none" rtlCol="0">
            <a:spAutoFit/>
          </a:bodyPr>
          <a:lstStyle/>
          <a:p>
            <a:r>
              <a:rPr lang="en-US" sz="1400" i="1" dirty="0">
                <a:latin typeface="Avenir Next" panose="020B0503020202020204" pitchFamily="34" charset="0"/>
              </a:rPr>
              <a:t>s </a:t>
            </a:r>
            <a:r>
              <a:rPr lang="en-US" sz="1400" dirty="0">
                <a:latin typeface="Avenir Next" panose="020B0503020202020204" pitchFamily="34" charset="0"/>
              </a:rPr>
              <a:t>= 0</a:t>
            </a:r>
          </a:p>
        </p:txBody>
      </p:sp>
      <p:cxnSp>
        <p:nvCxnSpPr>
          <p:cNvPr id="13" name="Straight Connector 12">
            <a:extLst>
              <a:ext uri="{FF2B5EF4-FFF2-40B4-BE49-F238E27FC236}">
                <a16:creationId xmlns:a16="http://schemas.microsoft.com/office/drawing/2014/main" id="{7F37DD8E-8931-E547-B63C-3A394479185F}"/>
              </a:ext>
            </a:extLst>
          </p:cNvPr>
          <p:cNvCxnSpPr/>
          <p:nvPr/>
        </p:nvCxnSpPr>
        <p:spPr>
          <a:xfrm>
            <a:off x="8512574" y="514007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972E3F7-E65E-6342-A63F-931D3E1042E1}"/>
              </a:ext>
            </a:extLst>
          </p:cNvPr>
          <p:cNvCxnSpPr/>
          <p:nvPr/>
        </p:nvCxnSpPr>
        <p:spPr>
          <a:xfrm>
            <a:off x="5768576"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AE4E43-B9A9-EC4D-963B-2565752BFCF2}"/>
              </a:ext>
            </a:extLst>
          </p:cNvPr>
          <p:cNvCxnSpPr/>
          <p:nvPr/>
        </p:nvCxnSpPr>
        <p:spPr>
          <a:xfrm>
            <a:off x="2866507"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10">
            <a:extLst>
              <a:ext uri="{FF2B5EF4-FFF2-40B4-BE49-F238E27FC236}">
                <a16:creationId xmlns:a16="http://schemas.microsoft.com/office/drawing/2014/main" id="{8D9BA42D-FADF-5346-A3F0-96EEE19087AB}"/>
              </a:ext>
            </a:extLst>
          </p:cNvPr>
          <p:cNvSpPr>
            <a:spLocks noChangeArrowheads="1"/>
          </p:cNvSpPr>
          <p:nvPr/>
        </p:nvSpPr>
        <p:spPr bwMode="auto">
          <a:xfrm>
            <a:off x="4082510" y="5735232"/>
            <a:ext cx="3369243" cy="41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200" dirty="0">
                <a:latin typeface="Avenir Next" panose="020B0503020202020204" pitchFamily="34" charset="0"/>
              </a:rPr>
              <a:t>selection coefficients (s) for new mutations</a:t>
            </a:r>
          </a:p>
        </p:txBody>
      </p:sp>
      <p:pic>
        <p:nvPicPr>
          <p:cNvPr id="44" name="Picture 27">
            <a:extLst>
              <a:ext uri="{FF2B5EF4-FFF2-40B4-BE49-F238E27FC236}">
                <a16:creationId xmlns:a16="http://schemas.microsoft.com/office/drawing/2014/main" id="{50C71FD1-788E-1043-8EDD-D8176DEDF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6120" y="212818"/>
            <a:ext cx="1465263" cy="1539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5" name="Rectangle 10">
            <a:extLst>
              <a:ext uri="{FF2B5EF4-FFF2-40B4-BE49-F238E27FC236}">
                <a16:creationId xmlns:a16="http://schemas.microsoft.com/office/drawing/2014/main" id="{8804F309-FBAE-4D4C-9CE8-99AD57EDD41A}"/>
              </a:ext>
            </a:extLst>
          </p:cNvPr>
          <p:cNvSpPr>
            <a:spLocks noChangeArrowheads="1"/>
          </p:cNvSpPr>
          <p:nvPr/>
        </p:nvSpPr>
        <p:spPr bwMode="auto">
          <a:xfrm>
            <a:off x="390616" y="212818"/>
            <a:ext cx="8597264"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sz="1600" b="1" dirty="0">
                <a:latin typeface="Avenir Next" panose="020B0503020202020204" pitchFamily="34" charset="0"/>
              </a:rPr>
              <a:t>Distribution of fitness effects </a:t>
            </a:r>
            <a:r>
              <a:rPr lang="en-US" sz="1600" dirty="0">
                <a:latin typeface="Avenir Next" panose="020B0503020202020204" pitchFamily="34" charset="0"/>
              </a:rPr>
              <a:t>(</a:t>
            </a:r>
            <a:r>
              <a:rPr lang="en-US" sz="1600" b="1" dirty="0">
                <a:latin typeface="Avenir Next" panose="020B0503020202020204" pitchFamily="34" charset="0"/>
              </a:rPr>
              <a:t>DFE</a:t>
            </a:r>
            <a:r>
              <a:rPr lang="en-US" sz="1600" dirty="0">
                <a:latin typeface="Avenir Next" panose="020B0503020202020204" pitchFamily="34" charset="0"/>
              </a:rPr>
              <a:t>) of </a:t>
            </a:r>
            <a:r>
              <a:rPr lang="en-US" sz="1600" b="1" cap="small" dirty="0">
                <a:latin typeface="Avenir Next" panose="020B0503020202020204" pitchFamily="34" charset="0"/>
              </a:rPr>
              <a:t>mutations</a:t>
            </a:r>
            <a:r>
              <a:rPr lang="en-US" sz="1600" dirty="0">
                <a:latin typeface="Avenir Next" panose="020B0503020202020204" pitchFamily="34" charset="0"/>
              </a:rPr>
              <a:t> according to </a:t>
            </a:r>
            <a:r>
              <a:rPr lang="en-US" altLang="en-US" sz="1600" dirty="0">
                <a:latin typeface="Avenir Next" panose="020B0503020202020204" pitchFamily="34" charset="0"/>
              </a:rPr>
              <a:t>Kimura’s Neutral Theory</a:t>
            </a:r>
          </a:p>
        </p:txBody>
      </p:sp>
      <p:grpSp>
        <p:nvGrpSpPr>
          <p:cNvPr id="46" name="Group 45">
            <a:extLst>
              <a:ext uri="{FF2B5EF4-FFF2-40B4-BE49-F238E27FC236}">
                <a16:creationId xmlns:a16="http://schemas.microsoft.com/office/drawing/2014/main" id="{926518F6-27E4-6745-87FF-E4965CDA7E74}"/>
              </a:ext>
            </a:extLst>
          </p:cNvPr>
          <p:cNvGrpSpPr/>
          <p:nvPr/>
        </p:nvGrpSpPr>
        <p:grpSpPr>
          <a:xfrm>
            <a:off x="5767131" y="2180276"/>
            <a:ext cx="1809331" cy="1980421"/>
            <a:chOff x="4652009" y="1955186"/>
            <a:chExt cx="1809331" cy="1980421"/>
          </a:xfrm>
        </p:grpSpPr>
        <p:sp>
          <p:nvSpPr>
            <p:cNvPr id="47" name="TextBox 46">
              <a:extLst>
                <a:ext uri="{FF2B5EF4-FFF2-40B4-BE49-F238E27FC236}">
                  <a16:creationId xmlns:a16="http://schemas.microsoft.com/office/drawing/2014/main" id="{8C9425BC-CCDA-524A-9631-9437D4899651}"/>
                </a:ext>
              </a:extLst>
            </p:cNvPr>
            <p:cNvSpPr txBox="1"/>
            <p:nvPr/>
          </p:nvSpPr>
          <p:spPr>
            <a:xfrm>
              <a:off x="4652009" y="1955186"/>
              <a:ext cx="1809331"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 mutations =</a:t>
              </a:r>
            </a:p>
            <a:p>
              <a:pPr algn="ctr"/>
              <a:r>
                <a:rPr lang="en-US" sz="1200" dirty="0">
                  <a:latin typeface="Avenir Next" panose="020B0503020202020204" pitchFamily="34" charset="0"/>
                </a:rPr>
                <a:t>vast majority of: </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polymorphism </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species divergence</a:t>
              </a:r>
            </a:p>
          </p:txBody>
        </p:sp>
        <p:cxnSp>
          <p:nvCxnSpPr>
            <p:cNvPr id="48" name="Straight Arrow Connector 47">
              <a:extLst>
                <a:ext uri="{FF2B5EF4-FFF2-40B4-BE49-F238E27FC236}">
                  <a16:creationId xmlns:a16="http://schemas.microsoft.com/office/drawing/2014/main" id="{247ECED5-BC70-544E-A54A-638A715E6B05}"/>
                </a:ext>
              </a:extLst>
            </p:cNvPr>
            <p:cNvCxnSpPr/>
            <p:nvPr/>
          </p:nvCxnSpPr>
          <p:spPr>
            <a:xfrm flipH="1">
              <a:off x="4682622" y="3338132"/>
              <a:ext cx="81849" cy="597475"/>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DBF2E83F-762F-734D-8827-6E8E34ED6C5F}"/>
              </a:ext>
            </a:extLst>
          </p:cNvPr>
          <p:cNvGrpSpPr/>
          <p:nvPr/>
        </p:nvGrpSpPr>
        <p:grpSpPr>
          <a:xfrm>
            <a:off x="7081187" y="3858367"/>
            <a:ext cx="2152501" cy="1216080"/>
            <a:chOff x="5587382" y="3662354"/>
            <a:chExt cx="2152501" cy="1216080"/>
          </a:xfrm>
        </p:grpSpPr>
        <p:sp>
          <p:nvSpPr>
            <p:cNvPr id="50" name="TextBox 49">
              <a:extLst>
                <a:ext uri="{FF2B5EF4-FFF2-40B4-BE49-F238E27FC236}">
                  <a16:creationId xmlns:a16="http://schemas.microsoft.com/office/drawing/2014/main" id="{757E66B8-E82E-514A-AB14-35DF6F34D679}"/>
                </a:ext>
              </a:extLst>
            </p:cNvPr>
            <p:cNvSpPr txBox="1"/>
            <p:nvPr/>
          </p:nvSpPr>
          <p:spPr>
            <a:xfrm>
              <a:off x="5930549" y="3662354"/>
              <a:ext cx="1809334" cy="1015663"/>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solidFill>
                    <a:srgbClr val="0070C3"/>
                  </a:solidFill>
                  <a:latin typeface="Avenir Next" panose="020B0503020202020204" pitchFamily="34" charset="0"/>
                </a:rPr>
                <a:t>beneficial  mutations:</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very rare</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1" name="Straight Arrow Connector 50">
              <a:extLst>
                <a:ext uri="{FF2B5EF4-FFF2-40B4-BE49-F238E27FC236}">
                  <a16:creationId xmlns:a16="http://schemas.microsoft.com/office/drawing/2014/main" id="{EA026B9A-FF7F-954F-852F-D08F885592D5}"/>
                </a:ext>
              </a:extLst>
            </p:cNvPr>
            <p:cNvCxnSpPr>
              <a:cxnSpLocks/>
            </p:cNvCxnSpPr>
            <p:nvPr/>
          </p:nvCxnSpPr>
          <p:spPr>
            <a:xfrm flipH="1">
              <a:off x="5587382" y="4693100"/>
              <a:ext cx="232151" cy="185334"/>
            </a:xfrm>
            <a:prstGeom prst="straightConnector1">
              <a:avLst/>
            </a:prstGeom>
            <a:ln w="25400">
              <a:solidFill>
                <a:srgbClr val="0070C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8D6AB974-14A4-E647-93C2-D18712463C8A}"/>
              </a:ext>
            </a:extLst>
          </p:cNvPr>
          <p:cNvGrpSpPr/>
          <p:nvPr/>
        </p:nvGrpSpPr>
        <p:grpSpPr>
          <a:xfrm>
            <a:off x="2245495" y="1225619"/>
            <a:ext cx="1931705" cy="2604438"/>
            <a:chOff x="244728" y="2437319"/>
            <a:chExt cx="1931705" cy="2604438"/>
          </a:xfrm>
        </p:grpSpPr>
        <p:sp>
          <p:nvSpPr>
            <p:cNvPr id="56" name="TextBox 55">
              <a:extLst>
                <a:ext uri="{FF2B5EF4-FFF2-40B4-BE49-F238E27FC236}">
                  <a16:creationId xmlns:a16="http://schemas.microsoft.com/office/drawing/2014/main" id="{EC18DE98-753D-FF42-B759-1649B128912C}"/>
                </a:ext>
              </a:extLst>
            </p:cNvPr>
            <p:cNvSpPr txBox="1"/>
            <p:nvPr/>
          </p:nvSpPr>
          <p:spPr>
            <a:xfrm>
              <a:off x="244728" y="2437319"/>
              <a:ext cx="1931705" cy="1938992"/>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dirty="0">
                  <a:solidFill>
                    <a:srgbClr val="C00000"/>
                  </a:solidFill>
                  <a:latin typeface="Avenir Next" panose="020B0503020202020204" pitchFamily="34" charset="0"/>
                </a:rPr>
                <a:t>lethal &amp; strongly deleterious mutations:</a:t>
              </a:r>
            </a:p>
            <a:p>
              <a:pPr algn="ctr"/>
              <a:endParaRPr lang="en-US" sz="1200" dirty="0">
                <a:solidFill>
                  <a:srgbClr val="C00000"/>
                </a:solidFill>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rapidly removed by natural selection</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never observed </a:t>
              </a:r>
              <a:r>
                <a:rPr lang="en-US" sz="1200" dirty="0">
                  <a:latin typeface="Avenir Next" panose="020B0503020202020204" pitchFamily="34" charset="0"/>
                </a:rPr>
                <a:t>in natural populations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7" name="Straight Arrow Connector 56">
              <a:extLst>
                <a:ext uri="{FF2B5EF4-FFF2-40B4-BE49-F238E27FC236}">
                  <a16:creationId xmlns:a16="http://schemas.microsoft.com/office/drawing/2014/main" id="{11E337BB-DC16-0B40-9A01-942AFED65452}"/>
                </a:ext>
              </a:extLst>
            </p:cNvPr>
            <p:cNvCxnSpPr>
              <a:cxnSpLocks/>
            </p:cNvCxnSpPr>
            <p:nvPr/>
          </p:nvCxnSpPr>
          <p:spPr>
            <a:xfrm flipH="1">
              <a:off x="1295657" y="4507954"/>
              <a:ext cx="121537" cy="533803"/>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7A5B56B5-8C35-DB47-AE77-5B6EF9200E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688566" y="1428751"/>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TextBox 59">
            <a:extLst>
              <a:ext uri="{FF2B5EF4-FFF2-40B4-BE49-F238E27FC236}">
                <a16:creationId xmlns:a16="http://schemas.microsoft.com/office/drawing/2014/main" id="{CDD20228-55B3-684C-896C-6984A2582EF3}"/>
              </a:ext>
            </a:extLst>
          </p:cNvPr>
          <p:cNvSpPr txBox="1"/>
          <p:nvPr/>
        </p:nvSpPr>
        <p:spPr>
          <a:xfrm>
            <a:off x="2639141" y="3338740"/>
            <a:ext cx="518840" cy="523220"/>
          </a:xfrm>
          <a:prstGeom prst="rect">
            <a:avLst/>
          </a:prstGeom>
          <a:noFill/>
        </p:spPr>
        <p:txBody>
          <a:bodyPr wrap="square" rtlCol="0">
            <a:spAutoFit/>
          </a:bodyPr>
          <a:lstStyle/>
          <a:p>
            <a:pPr algn="ctr"/>
            <a:r>
              <a:rPr lang="en-US" sz="2800" dirty="0">
                <a:latin typeface="Avenir Next" panose="020B0503020202020204" pitchFamily="34" charset="0"/>
              </a:rPr>
              <a:t>~</a:t>
            </a:r>
          </a:p>
        </p:txBody>
      </p:sp>
      <p:sp>
        <p:nvSpPr>
          <p:cNvPr id="54" name="Rectangle 53">
            <a:extLst>
              <a:ext uri="{FF2B5EF4-FFF2-40B4-BE49-F238E27FC236}">
                <a16:creationId xmlns:a16="http://schemas.microsoft.com/office/drawing/2014/main" id="{558485B9-2D4B-9443-A321-6D5E1361C78A}"/>
              </a:ext>
            </a:extLst>
          </p:cNvPr>
          <p:cNvSpPr/>
          <p:nvPr/>
        </p:nvSpPr>
        <p:spPr>
          <a:xfrm>
            <a:off x="6973048" y="3674732"/>
            <a:ext cx="3153585" cy="141082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17D2C11F-4AE3-F64D-B44D-57AE4E681C5D}"/>
              </a:ext>
            </a:extLst>
          </p:cNvPr>
          <p:cNvSpPr/>
          <p:nvPr/>
        </p:nvSpPr>
        <p:spPr>
          <a:xfrm>
            <a:off x="1780399" y="1174505"/>
            <a:ext cx="3153585" cy="211523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817D8827-5BC9-4148-8129-A9E0344D3F65}"/>
              </a:ext>
            </a:extLst>
          </p:cNvPr>
          <p:cNvSpPr/>
          <p:nvPr/>
        </p:nvSpPr>
        <p:spPr>
          <a:xfrm>
            <a:off x="3213977" y="3229960"/>
            <a:ext cx="518839" cy="628407"/>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41548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a:extLst>
              <a:ext uri="{FF2B5EF4-FFF2-40B4-BE49-F238E27FC236}">
                <a16:creationId xmlns:a16="http://schemas.microsoft.com/office/drawing/2014/main" id="{A218BD68-D899-814B-BDB5-F7F77DDDB7A7}"/>
              </a:ext>
            </a:extLst>
          </p:cNvPr>
          <p:cNvSpPr>
            <a:spLocks noChangeArrowheads="1"/>
          </p:cNvSpPr>
          <p:nvPr/>
        </p:nvSpPr>
        <p:spPr bwMode="auto">
          <a:xfrm>
            <a:off x="2794519" y="4751133"/>
            <a:ext cx="9158341" cy="19389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457200" indent="-457200" eaLnBrk="1" hangingPunct="1">
              <a:buFont typeface="+mj-lt"/>
              <a:buAutoNum type="arabicPeriod"/>
            </a:pPr>
            <a:r>
              <a:rPr lang="en-US" altLang="en-US" sz="2000" dirty="0">
                <a:solidFill>
                  <a:schemeClr val="bg1">
                    <a:lumMod val="75000"/>
                  </a:schemeClr>
                </a:solidFill>
                <a:latin typeface="Avenir Next Regular" panose="020B0503020202020204" pitchFamily="34" charset="0"/>
              </a:rPr>
              <a:t>evolutionary rate is independent of population size</a:t>
            </a:r>
          </a:p>
          <a:p>
            <a:pPr marL="457200" indent="-457200" eaLnBrk="1" hangingPunct="1">
              <a:buFont typeface="+mj-lt"/>
              <a:buAutoNum type="arabicPeriod"/>
            </a:pPr>
            <a:endParaRPr lang="en-US" altLang="en-US" sz="2000" dirty="0">
              <a:solidFill>
                <a:schemeClr val="bg1">
                  <a:lumMod val="75000"/>
                </a:schemeClr>
              </a:solidFill>
              <a:latin typeface="Avenir Next Regular" panose="020B0503020202020204" pitchFamily="34" charset="0"/>
            </a:endParaRPr>
          </a:p>
          <a:p>
            <a:pPr marL="457200" indent="-457200" eaLnBrk="1" hangingPunct="1">
              <a:buFont typeface="+mj-lt"/>
              <a:buAutoNum type="arabicPeriod"/>
            </a:pPr>
            <a:r>
              <a:rPr lang="en-US" altLang="en-US" sz="2000" dirty="0">
                <a:solidFill>
                  <a:schemeClr val="bg1">
                    <a:lumMod val="75000"/>
                  </a:schemeClr>
                </a:solidFill>
                <a:latin typeface="Avenir Next Regular" panose="020B0503020202020204" pitchFamily="34" charset="0"/>
              </a:rPr>
              <a:t>constant neutral rate : “</a:t>
            </a:r>
            <a:r>
              <a:rPr lang="en-US" altLang="ja-JP" sz="2000" b="1" dirty="0">
                <a:solidFill>
                  <a:schemeClr val="bg1">
                    <a:lumMod val="75000"/>
                  </a:schemeClr>
                </a:solidFill>
                <a:latin typeface="Avenir Next Regular" panose="020B0503020202020204" pitchFamily="34" charset="0"/>
              </a:rPr>
              <a:t>molecular clock</a:t>
            </a:r>
            <a:r>
              <a:rPr lang="en-US" altLang="en-US" sz="2000" dirty="0">
                <a:solidFill>
                  <a:schemeClr val="bg1">
                    <a:lumMod val="75000"/>
                  </a:schemeClr>
                </a:solidFill>
                <a:latin typeface="Avenir Next Regular" panose="020B0503020202020204" pitchFamily="34" charset="0"/>
              </a:rPr>
              <a:t>”</a:t>
            </a:r>
          </a:p>
          <a:p>
            <a:pPr marL="457200" indent="-457200" eaLnBrk="1" hangingPunct="1">
              <a:buFont typeface="+mj-lt"/>
              <a:buAutoNum type="arabicPeriod"/>
            </a:pPr>
            <a:endParaRPr lang="en-US" altLang="en-US" sz="2000" dirty="0">
              <a:solidFill>
                <a:srgbClr val="002060"/>
              </a:solidFill>
              <a:latin typeface="Avenir Next Regular" panose="020B0503020202020204" pitchFamily="34" charset="0"/>
            </a:endParaRPr>
          </a:p>
          <a:p>
            <a:pPr marL="457200" indent="-457200" eaLnBrk="1" hangingPunct="1">
              <a:buFont typeface="+mj-lt"/>
              <a:buAutoNum type="arabicPeriod"/>
            </a:pPr>
            <a:r>
              <a:rPr lang="en-US" altLang="en-US" sz="2000" b="1" dirty="0">
                <a:solidFill>
                  <a:srgbClr val="002060"/>
                </a:solidFill>
                <a:latin typeface="Avenir Next Regular" panose="020B0503020202020204" pitchFamily="34" charset="0"/>
              </a:rPr>
              <a:t>evolutionary rate is inverse of functional constraint (ignore beneficial mutations)</a:t>
            </a:r>
          </a:p>
          <a:p>
            <a:pPr marL="457200" indent="-457200" eaLnBrk="1" hangingPunct="1">
              <a:buFont typeface="+mj-lt"/>
              <a:buAutoNum type="arabicPeriod"/>
            </a:pPr>
            <a:endParaRPr lang="en-US" altLang="en-US" sz="2000" dirty="0">
              <a:solidFill>
                <a:srgbClr val="002060"/>
              </a:solidFill>
              <a:latin typeface="Avenir Next Regular" panose="020B0503020202020204" pitchFamily="34" charset="0"/>
            </a:endParaRPr>
          </a:p>
        </p:txBody>
      </p:sp>
      <p:pic>
        <p:nvPicPr>
          <p:cNvPr id="137" name="Picture 136">
            <a:extLst>
              <a:ext uri="{FF2B5EF4-FFF2-40B4-BE49-F238E27FC236}">
                <a16:creationId xmlns:a16="http://schemas.microsoft.com/office/drawing/2014/main" id="{8788AB7C-637E-7F4D-A2D8-FFE4423B057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917727" y="2421935"/>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A048CF5B-7408-ED43-B8AA-E576F1D54E1B}"/>
              </a:ext>
            </a:extLst>
          </p:cNvPr>
          <p:cNvPicPr>
            <a:picLocks noChangeAspect="1"/>
          </p:cNvPicPr>
          <p:nvPr/>
        </p:nvPicPr>
        <p:blipFill>
          <a:blip r:embed="rId4"/>
          <a:stretch>
            <a:fillRect/>
          </a:stretch>
        </p:blipFill>
        <p:spPr>
          <a:xfrm>
            <a:off x="3497689" y="1123282"/>
            <a:ext cx="4896803" cy="3075737"/>
          </a:xfrm>
          <a:prstGeom prst="rect">
            <a:avLst/>
          </a:prstGeom>
        </p:spPr>
      </p:pic>
      <p:sp>
        <p:nvSpPr>
          <p:cNvPr id="138" name="TextBox 137">
            <a:extLst>
              <a:ext uri="{FF2B5EF4-FFF2-40B4-BE49-F238E27FC236}">
                <a16:creationId xmlns:a16="http://schemas.microsoft.com/office/drawing/2014/main" id="{351D0FD7-09DD-AB47-9975-64B9029DDEFE}"/>
              </a:ext>
            </a:extLst>
          </p:cNvPr>
          <p:cNvSpPr txBox="1"/>
          <p:nvPr/>
        </p:nvSpPr>
        <p:spPr>
          <a:xfrm>
            <a:off x="399143" y="278956"/>
            <a:ext cx="11393714" cy="461665"/>
          </a:xfrm>
          <a:prstGeom prst="rect">
            <a:avLst/>
          </a:prstGeom>
          <a:noFill/>
        </p:spPr>
        <p:txBody>
          <a:bodyPr wrap="square" rtlCol="0">
            <a:spAutoFit/>
          </a:bodyPr>
          <a:lstStyle/>
          <a:p>
            <a:r>
              <a:rPr lang="en-US" sz="2400" b="1" dirty="0">
                <a:latin typeface="Avenir Next" panose="020B0503020202020204" pitchFamily="34" charset="0"/>
              </a:rPr>
              <a:t>Neutral Theory</a:t>
            </a:r>
            <a:r>
              <a:rPr lang="en-US" sz="2400" dirty="0">
                <a:latin typeface="Avenir Next" panose="020B0503020202020204" pitchFamily="34" charset="0"/>
              </a:rPr>
              <a:t>: precise expectations when mutation &amp; drift are at equilibrium</a:t>
            </a:r>
          </a:p>
        </p:txBody>
      </p:sp>
    </p:spTree>
    <p:extLst>
      <p:ext uri="{BB962C8B-B14F-4D97-AF65-F5344CB8AC3E}">
        <p14:creationId xmlns:p14="http://schemas.microsoft.com/office/powerpoint/2010/main" val="3255013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F7711B3-43DD-3F40-A687-94797F931932}"/>
              </a:ext>
            </a:extLst>
          </p:cNvPr>
          <p:cNvGrpSpPr/>
          <p:nvPr/>
        </p:nvGrpSpPr>
        <p:grpSpPr>
          <a:xfrm>
            <a:off x="6285528" y="5085634"/>
            <a:ext cx="856984" cy="68659"/>
            <a:chOff x="4956252" y="2094981"/>
            <a:chExt cx="856984" cy="68659"/>
          </a:xfrm>
        </p:grpSpPr>
        <p:grpSp>
          <p:nvGrpSpPr>
            <p:cNvPr id="27" name="Group 26">
              <a:extLst>
                <a:ext uri="{FF2B5EF4-FFF2-40B4-BE49-F238E27FC236}">
                  <a16:creationId xmlns:a16="http://schemas.microsoft.com/office/drawing/2014/main" id="{EE4E0DEF-2BA9-B344-B37C-E1CEB01567D7}"/>
                </a:ext>
              </a:extLst>
            </p:cNvPr>
            <p:cNvGrpSpPr/>
            <p:nvPr/>
          </p:nvGrpSpPr>
          <p:grpSpPr>
            <a:xfrm>
              <a:off x="4956252" y="2094981"/>
              <a:ext cx="558534" cy="58316"/>
              <a:chOff x="2612113" y="2115494"/>
              <a:chExt cx="558534" cy="58316"/>
            </a:xfrm>
          </p:grpSpPr>
          <p:cxnSp>
            <p:nvCxnSpPr>
              <p:cNvPr id="33" name="Straight Connector 32">
                <a:extLst>
                  <a:ext uri="{FF2B5EF4-FFF2-40B4-BE49-F238E27FC236}">
                    <a16:creationId xmlns:a16="http://schemas.microsoft.com/office/drawing/2014/main" id="{0B746B98-AA23-CC40-AB4F-6A1CC27A7807}"/>
                  </a:ext>
                </a:extLst>
              </p:cNvPr>
              <p:cNvCxnSpPr>
                <a:cxnSpLocks/>
              </p:cNvCxnSpPr>
              <p:nvPr/>
            </p:nvCxnSpPr>
            <p:spPr>
              <a:xfrm>
                <a:off x="2612113" y="2151935"/>
                <a:ext cx="0" cy="1976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730DBD4-66AF-0F44-9067-DCA89DE988E9}"/>
                  </a:ext>
                </a:extLst>
              </p:cNvPr>
              <p:cNvCxnSpPr>
                <a:cxnSpLocks/>
              </p:cNvCxnSpPr>
              <p:nvPr/>
            </p:nvCxnSpPr>
            <p:spPr>
              <a:xfrm>
                <a:off x="2745069" y="2115494"/>
                <a:ext cx="0" cy="5444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2B03EB8-316B-0B4C-B4B0-6DD209DB230D}"/>
                  </a:ext>
                </a:extLst>
              </p:cNvPr>
              <p:cNvCxnSpPr>
                <a:cxnSpLocks/>
              </p:cNvCxnSpPr>
              <p:nvPr/>
            </p:nvCxnSpPr>
            <p:spPr>
              <a:xfrm>
                <a:off x="2802580" y="2115494"/>
                <a:ext cx="0" cy="5620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82E0F35-8742-CD43-A115-2CB7C6FDB046}"/>
                  </a:ext>
                </a:extLst>
              </p:cNvPr>
              <p:cNvCxnSpPr>
                <a:cxnSpLocks/>
              </p:cNvCxnSpPr>
              <p:nvPr/>
            </p:nvCxnSpPr>
            <p:spPr>
              <a:xfrm>
                <a:off x="2862964" y="2115494"/>
                <a:ext cx="0" cy="54444"/>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DD43C13-372F-7A40-9D38-77AB5AFCF5DC}"/>
                  </a:ext>
                </a:extLst>
              </p:cNvPr>
              <p:cNvCxnSpPr>
                <a:cxnSpLocks/>
              </p:cNvCxnSpPr>
              <p:nvPr/>
            </p:nvCxnSpPr>
            <p:spPr>
              <a:xfrm>
                <a:off x="2934277" y="2117641"/>
                <a:ext cx="0" cy="5440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ABE5301-2225-7A4C-B3A4-C842DA1C4F6F}"/>
                  </a:ext>
                </a:extLst>
              </p:cNvPr>
              <p:cNvCxnSpPr>
                <a:cxnSpLocks/>
              </p:cNvCxnSpPr>
              <p:nvPr/>
            </p:nvCxnSpPr>
            <p:spPr>
              <a:xfrm>
                <a:off x="2991788" y="2119820"/>
                <a:ext cx="0" cy="53990"/>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3B78179-893F-DD4F-B5B3-23184390750D}"/>
                  </a:ext>
                </a:extLst>
              </p:cNvPr>
              <p:cNvCxnSpPr>
                <a:cxnSpLocks/>
              </p:cNvCxnSpPr>
              <p:nvPr/>
            </p:nvCxnSpPr>
            <p:spPr>
              <a:xfrm>
                <a:off x="3052172" y="2119820"/>
                <a:ext cx="0" cy="5222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564F967-0C8D-F146-B930-49B252A7DB84}"/>
                  </a:ext>
                </a:extLst>
              </p:cNvPr>
              <p:cNvCxnSpPr>
                <a:cxnSpLocks/>
              </p:cNvCxnSpPr>
              <p:nvPr/>
            </p:nvCxnSpPr>
            <p:spPr>
              <a:xfrm>
                <a:off x="2683383" y="2133932"/>
                <a:ext cx="0" cy="3600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8833C20-0587-5D4F-9267-732DD84A5C1C}"/>
                  </a:ext>
                </a:extLst>
              </p:cNvPr>
              <p:cNvCxnSpPr>
                <a:cxnSpLocks/>
              </p:cNvCxnSpPr>
              <p:nvPr/>
            </p:nvCxnSpPr>
            <p:spPr>
              <a:xfrm>
                <a:off x="3109322" y="2125710"/>
                <a:ext cx="0" cy="4574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2767D54-F6FC-C840-AF35-2A6F75F0EEDD}"/>
                  </a:ext>
                </a:extLst>
              </p:cNvPr>
              <p:cNvCxnSpPr>
                <a:cxnSpLocks/>
              </p:cNvCxnSpPr>
              <p:nvPr/>
            </p:nvCxnSpPr>
            <p:spPr>
              <a:xfrm>
                <a:off x="3170647" y="2133932"/>
                <a:ext cx="0" cy="3773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50E92EB0-A69D-C948-947A-55FFBB4F5173}"/>
                </a:ext>
              </a:extLst>
            </p:cNvPr>
            <p:cNvCxnSpPr>
              <a:cxnSpLocks/>
            </p:cNvCxnSpPr>
            <p:nvPr/>
          </p:nvCxnSpPr>
          <p:spPr>
            <a:xfrm>
              <a:off x="5576866" y="2117897"/>
              <a:ext cx="0" cy="3659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04FCECF-378F-3B4C-B76A-6BDA76EB8146}"/>
                </a:ext>
              </a:extLst>
            </p:cNvPr>
            <p:cNvCxnSpPr>
              <a:cxnSpLocks/>
            </p:cNvCxnSpPr>
            <p:nvPr/>
          </p:nvCxnSpPr>
          <p:spPr>
            <a:xfrm>
              <a:off x="5634377" y="2122313"/>
              <a:ext cx="0" cy="3346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07BF8F6-46CE-A44D-A7C9-A5CA0E19EBD4}"/>
                </a:ext>
              </a:extLst>
            </p:cNvPr>
            <p:cNvCxnSpPr>
              <a:cxnSpLocks/>
            </p:cNvCxnSpPr>
            <p:nvPr/>
          </p:nvCxnSpPr>
          <p:spPr>
            <a:xfrm>
              <a:off x="5694761" y="2122313"/>
              <a:ext cx="0" cy="3853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8FE3ADF-7A02-7A49-8282-0D0E0C604310}"/>
                </a:ext>
              </a:extLst>
            </p:cNvPr>
            <p:cNvCxnSpPr>
              <a:cxnSpLocks/>
            </p:cNvCxnSpPr>
            <p:nvPr/>
          </p:nvCxnSpPr>
          <p:spPr>
            <a:xfrm>
              <a:off x="5751911" y="2124247"/>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41483AC-2A37-074E-B555-B2CA146C5F4C}"/>
                </a:ext>
              </a:extLst>
            </p:cNvPr>
            <p:cNvCxnSpPr>
              <a:cxnSpLocks/>
            </p:cNvCxnSpPr>
            <p:nvPr/>
          </p:nvCxnSpPr>
          <p:spPr>
            <a:xfrm>
              <a:off x="5813236" y="2127634"/>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65339B7B-14F4-684F-B703-2A98AABE9495}"/>
              </a:ext>
            </a:extLst>
          </p:cNvPr>
          <p:cNvCxnSpPr>
            <a:cxnSpLocks/>
          </p:cNvCxnSpPr>
          <p:nvPr/>
        </p:nvCxnSpPr>
        <p:spPr>
          <a:xfrm>
            <a:off x="5768576" y="4350007"/>
            <a:ext cx="0" cy="794385"/>
          </a:xfrm>
          <a:prstGeom prst="line">
            <a:avLst/>
          </a:prstGeom>
          <a:ln w="698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4529972-C107-2B4D-B2CE-45B534251444}"/>
              </a:ext>
            </a:extLst>
          </p:cNvPr>
          <p:cNvCxnSpPr>
            <a:cxnSpLocks/>
          </p:cNvCxnSpPr>
          <p:nvPr/>
        </p:nvCxnSpPr>
        <p:spPr>
          <a:xfrm>
            <a:off x="2887771" y="3578574"/>
            <a:ext cx="0" cy="1565818"/>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39DDC0B7-6E22-734B-9566-C251275E4B99}"/>
              </a:ext>
            </a:extLst>
          </p:cNvPr>
          <p:cNvGrpSpPr/>
          <p:nvPr/>
        </p:nvGrpSpPr>
        <p:grpSpPr>
          <a:xfrm>
            <a:off x="2975258" y="4362444"/>
            <a:ext cx="760751" cy="781356"/>
            <a:chOff x="2612113" y="1539458"/>
            <a:chExt cx="613741" cy="632834"/>
          </a:xfrm>
        </p:grpSpPr>
        <p:cxnSp>
          <p:nvCxnSpPr>
            <p:cNvPr id="16" name="Straight Connector 15">
              <a:extLst>
                <a:ext uri="{FF2B5EF4-FFF2-40B4-BE49-F238E27FC236}">
                  <a16:creationId xmlns:a16="http://schemas.microsoft.com/office/drawing/2014/main" id="{574A8DB7-9E9D-BC4D-922A-A9A815C32A22}"/>
                </a:ext>
              </a:extLst>
            </p:cNvPr>
            <p:cNvCxnSpPr>
              <a:cxnSpLocks/>
            </p:cNvCxnSpPr>
            <p:nvPr/>
          </p:nvCxnSpPr>
          <p:spPr>
            <a:xfrm>
              <a:off x="2612113" y="1539458"/>
              <a:ext cx="0" cy="63224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3971F87-314F-C74F-B504-648B099E83ED}"/>
                </a:ext>
              </a:extLst>
            </p:cNvPr>
            <p:cNvCxnSpPr>
              <a:cxnSpLocks/>
            </p:cNvCxnSpPr>
            <p:nvPr/>
          </p:nvCxnSpPr>
          <p:spPr>
            <a:xfrm>
              <a:off x="2745069" y="1926771"/>
              <a:ext cx="0" cy="243168"/>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35AC98F-51DA-2D49-9A96-27517577421B}"/>
                </a:ext>
              </a:extLst>
            </p:cNvPr>
            <p:cNvCxnSpPr>
              <a:cxnSpLocks/>
            </p:cNvCxnSpPr>
            <p:nvPr/>
          </p:nvCxnSpPr>
          <p:spPr>
            <a:xfrm>
              <a:off x="2802580" y="2019447"/>
              <a:ext cx="0" cy="15225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BA9198-3A07-D648-9361-827E84C403BC}"/>
                </a:ext>
              </a:extLst>
            </p:cNvPr>
            <p:cNvCxnSpPr>
              <a:cxnSpLocks/>
            </p:cNvCxnSpPr>
            <p:nvPr/>
          </p:nvCxnSpPr>
          <p:spPr>
            <a:xfrm>
              <a:off x="2862964" y="2062306"/>
              <a:ext cx="0" cy="10763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364B244-4F54-504E-9EFE-9432512A8DEB}"/>
                </a:ext>
              </a:extLst>
            </p:cNvPr>
            <p:cNvCxnSpPr>
              <a:cxnSpLocks/>
            </p:cNvCxnSpPr>
            <p:nvPr/>
          </p:nvCxnSpPr>
          <p:spPr>
            <a:xfrm>
              <a:off x="2929100" y="2095573"/>
              <a:ext cx="0" cy="7671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BE2E2A-2164-2544-9CA4-05D355FE43E9}"/>
                </a:ext>
              </a:extLst>
            </p:cNvPr>
            <p:cNvCxnSpPr>
              <a:cxnSpLocks/>
            </p:cNvCxnSpPr>
            <p:nvPr/>
          </p:nvCxnSpPr>
          <p:spPr>
            <a:xfrm>
              <a:off x="2989484" y="2116122"/>
              <a:ext cx="0" cy="5440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BA35865-9310-324E-A472-9A57711370FF}"/>
                </a:ext>
              </a:extLst>
            </p:cNvPr>
            <p:cNvCxnSpPr>
              <a:cxnSpLocks/>
            </p:cNvCxnSpPr>
            <p:nvPr/>
          </p:nvCxnSpPr>
          <p:spPr>
            <a:xfrm>
              <a:off x="3046995" y="2118301"/>
              <a:ext cx="0" cy="5399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A10D22E-A694-444C-98F4-5A6756786793}"/>
                </a:ext>
              </a:extLst>
            </p:cNvPr>
            <p:cNvCxnSpPr>
              <a:cxnSpLocks/>
            </p:cNvCxnSpPr>
            <p:nvPr/>
          </p:nvCxnSpPr>
          <p:spPr>
            <a:xfrm>
              <a:off x="3107379" y="2118301"/>
              <a:ext cx="0" cy="5222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CBD1722-8442-0043-AA3E-790F18C20DC4}"/>
                </a:ext>
              </a:extLst>
            </p:cNvPr>
            <p:cNvCxnSpPr>
              <a:cxnSpLocks/>
            </p:cNvCxnSpPr>
            <p:nvPr/>
          </p:nvCxnSpPr>
          <p:spPr>
            <a:xfrm>
              <a:off x="2676006" y="1734847"/>
              <a:ext cx="0" cy="43509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6C75D86-FBDB-0D4F-92C0-28B7D0A293EB}"/>
                </a:ext>
              </a:extLst>
            </p:cNvPr>
            <p:cNvCxnSpPr>
              <a:cxnSpLocks/>
            </p:cNvCxnSpPr>
            <p:nvPr/>
          </p:nvCxnSpPr>
          <p:spPr>
            <a:xfrm>
              <a:off x="3164529" y="2133932"/>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3886C7-DD53-E845-992F-2110EE2E452D}"/>
                </a:ext>
              </a:extLst>
            </p:cNvPr>
            <p:cNvCxnSpPr>
              <a:cxnSpLocks/>
            </p:cNvCxnSpPr>
            <p:nvPr/>
          </p:nvCxnSpPr>
          <p:spPr>
            <a:xfrm>
              <a:off x="3225854" y="2134144"/>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 name="Straight Connector 8">
            <a:extLst>
              <a:ext uri="{FF2B5EF4-FFF2-40B4-BE49-F238E27FC236}">
                <a16:creationId xmlns:a16="http://schemas.microsoft.com/office/drawing/2014/main" id="{40B6BB3B-61C8-5349-86F5-8A1AD4E46D82}"/>
              </a:ext>
            </a:extLst>
          </p:cNvPr>
          <p:cNvCxnSpPr>
            <a:cxnSpLocks/>
          </p:cNvCxnSpPr>
          <p:nvPr/>
        </p:nvCxnSpPr>
        <p:spPr>
          <a:xfrm>
            <a:off x="2853926" y="5144392"/>
            <a:ext cx="5669280" cy="6514"/>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6159DE7-E770-1C43-8FE2-73E4E19591CF}"/>
              </a:ext>
            </a:extLst>
          </p:cNvPr>
          <p:cNvSpPr txBox="1"/>
          <p:nvPr/>
        </p:nvSpPr>
        <p:spPr>
          <a:xfrm>
            <a:off x="8226050" y="5228119"/>
            <a:ext cx="513282"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1" name="TextBox 10">
            <a:extLst>
              <a:ext uri="{FF2B5EF4-FFF2-40B4-BE49-F238E27FC236}">
                <a16:creationId xmlns:a16="http://schemas.microsoft.com/office/drawing/2014/main" id="{32A6DF53-1209-5140-B9BD-38ECB39ACBE8}"/>
              </a:ext>
            </a:extLst>
          </p:cNvPr>
          <p:cNvSpPr txBox="1"/>
          <p:nvPr/>
        </p:nvSpPr>
        <p:spPr>
          <a:xfrm>
            <a:off x="2603696" y="5227625"/>
            <a:ext cx="450764"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2" name="TextBox 11">
            <a:extLst>
              <a:ext uri="{FF2B5EF4-FFF2-40B4-BE49-F238E27FC236}">
                <a16:creationId xmlns:a16="http://schemas.microsoft.com/office/drawing/2014/main" id="{980473DE-4B56-E947-8192-AFCEE3D358C0}"/>
              </a:ext>
            </a:extLst>
          </p:cNvPr>
          <p:cNvSpPr txBox="1"/>
          <p:nvPr/>
        </p:nvSpPr>
        <p:spPr>
          <a:xfrm>
            <a:off x="5479073" y="5177011"/>
            <a:ext cx="579005" cy="307777"/>
          </a:xfrm>
          <a:prstGeom prst="rect">
            <a:avLst/>
          </a:prstGeom>
          <a:noFill/>
        </p:spPr>
        <p:txBody>
          <a:bodyPr wrap="none" rtlCol="0">
            <a:spAutoFit/>
          </a:bodyPr>
          <a:lstStyle/>
          <a:p>
            <a:r>
              <a:rPr lang="en-US" sz="1400" i="1" dirty="0">
                <a:latin typeface="Avenir Next" panose="020B0503020202020204" pitchFamily="34" charset="0"/>
              </a:rPr>
              <a:t>s </a:t>
            </a:r>
            <a:r>
              <a:rPr lang="en-US" sz="1400" dirty="0">
                <a:latin typeface="Avenir Next" panose="020B0503020202020204" pitchFamily="34" charset="0"/>
              </a:rPr>
              <a:t>= 0</a:t>
            </a:r>
          </a:p>
        </p:txBody>
      </p:sp>
      <p:cxnSp>
        <p:nvCxnSpPr>
          <p:cNvPr id="13" name="Straight Connector 12">
            <a:extLst>
              <a:ext uri="{FF2B5EF4-FFF2-40B4-BE49-F238E27FC236}">
                <a16:creationId xmlns:a16="http://schemas.microsoft.com/office/drawing/2014/main" id="{7F37DD8E-8931-E547-B63C-3A394479185F}"/>
              </a:ext>
            </a:extLst>
          </p:cNvPr>
          <p:cNvCxnSpPr/>
          <p:nvPr/>
        </p:nvCxnSpPr>
        <p:spPr>
          <a:xfrm>
            <a:off x="8512574" y="514007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972E3F7-E65E-6342-A63F-931D3E1042E1}"/>
              </a:ext>
            </a:extLst>
          </p:cNvPr>
          <p:cNvCxnSpPr/>
          <p:nvPr/>
        </p:nvCxnSpPr>
        <p:spPr>
          <a:xfrm>
            <a:off x="5768576"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AE4E43-B9A9-EC4D-963B-2565752BFCF2}"/>
              </a:ext>
            </a:extLst>
          </p:cNvPr>
          <p:cNvCxnSpPr/>
          <p:nvPr/>
        </p:nvCxnSpPr>
        <p:spPr>
          <a:xfrm>
            <a:off x="2866507" y="5146428"/>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10">
            <a:extLst>
              <a:ext uri="{FF2B5EF4-FFF2-40B4-BE49-F238E27FC236}">
                <a16:creationId xmlns:a16="http://schemas.microsoft.com/office/drawing/2014/main" id="{8D9BA42D-FADF-5346-A3F0-96EEE19087AB}"/>
              </a:ext>
            </a:extLst>
          </p:cNvPr>
          <p:cNvSpPr>
            <a:spLocks noChangeArrowheads="1"/>
          </p:cNvSpPr>
          <p:nvPr/>
        </p:nvSpPr>
        <p:spPr bwMode="auto">
          <a:xfrm>
            <a:off x="4082510" y="5735232"/>
            <a:ext cx="3369243" cy="41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200" dirty="0">
                <a:latin typeface="Avenir Next" panose="020B0503020202020204" pitchFamily="34" charset="0"/>
              </a:rPr>
              <a:t>selection coefficients (s) for new mutations</a:t>
            </a:r>
          </a:p>
        </p:txBody>
      </p:sp>
      <p:pic>
        <p:nvPicPr>
          <p:cNvPr id="44" name="Picture 27">
            <a:extLst>
              <a:ext uri="{FF2B5EF4-FFF2-40B4-BE49-F238E27FC236}">
                <a16:creationId xmlns:a16="http://schemas.microsoft.com/office/drawing/2014/main" id="{50C71FD1-788E-1043-8EDD-D8176DEDF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6120" y="212818"/>
            <a:ext cx="1465263" cy="1539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5" name="Rectangle 10">
            <a:extLst>
              <a:ext uri="{FF2B5EF4-FFF2-40B4-BE49-F238E27FC236}">
                <a16:creationId xmlns:a16="http://schemas.microsoft.com/office/drawing/2014/main" id="{8804F309-FBAE-4D4C-9CE8-99AD57EDD41A}"/>
              </a:ext>
            </a:extLst>
          </p:cNvPr>
          <p:cNvSpPr>
            <a:spLocks noChangeArrowheads="1"/>
          </p:cNvSpPr>
          <p:nvPr/>
        </p:nvSpPr>
        <p:spPr bwMode="auto">
          <a:xfrm>
            <a:off x="390616" y="212818"/>
            <a:ext cx="7905881"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sz="1600" b="1" dirty="0">
                <a:latin typeface="Avenir Next" panose="020B0503020202020204" pitchFamily="34" charset="0"/>
              </a:rPr>
              <a:t>Distribution of fitness effects </a:t>
            </a:r>
            <a:r>
              <a:rPr lang="en-US" sz="1600" dirty="0">
                <a:latin typeface="Avenir Next" panose="020B0503020202020204" pitchFamily="34" charset="0"/>
              </a:rPr>
              <a:t>(</a:t>
            </a:r>
            <a:r>
              <a:rPr lang="en-US" sz="1600" b="1" dirty="0">
                <a:latin typeface="Avenir Next" panose="020B0503020202020204" pitchFamily="34" charset="0"/>
              </a:rPr>
              <a:t>DFE</a:t>
            </a:r>
            <a:r>
              <a:rPr lang="en-US" sz="1600" dirty="0">
                <a:latin typeface="Avenir Next" panose="020B0503020202020204" pitchFamily="34" charset="0"/>
              </a:rPr>
              <a:t>) according to </a:t>
            </a:r>
            <a:r>
              <a:rPr lang="en-US" altLang="en-US" sz="1600" dirty="0">
                <a:latin typeface="Avenir Next" panose="020B0503020202020204" pitchFamily="34" charset="0"/>
              </a:rPr>
              <a:t>Kimura’s Neutral Theory</a:t>
            </a:r>
          </a:p>
        </p:txBody>
      </p:sp>
      <p:grpSp>
        <p:nvGrpSpPr>
          <p:cNvPr id="46" name="Group 45">
            <a:extLst>
              <a:ext uri="{FF2B5EF4-FFF2-40B4-BE49-F238E27FC236}">
                <a16:creationId xmlns:a16="http://schemas.microsoft.com/office/drawing/2014/main" id="{926518F6-27E4-6745-87FF-E4965CDA7E74}"/>
              </a:ext>
            </a:extLst>
          </p:cNvPr>
          <p:cNvGrpSpPr/>
          <p:nvPr/>
        </p:nvGrpSpPr>
        <p:grpSpPr>
          <a:xfrm>
            <a:off x="5767131" y="2180276"/>
            <a:ext cx="1809331" cy="1980421"/>
            <a:chOff x="4652009" y="1955186"/>
            <a:chExt cx="1809331" cy="1980421"/>
          </a:xfrm>
        </p:grpSpPr>
        <p:sp>
          <p:nvSpPr>
            <p:cNvPr id="47" name="TextBox 46">
              <a:extLst>
                <a:ext uri="{FF2B5EF4-FFF2-40B4-BE49-F238E27FC236}">
                  <a16:creationId xmlns:a16="http://schemas.microsoft.com/office/drawing/2014/main" id="{8C9425BC-CCDA-524A-9631-9437D4899651}"/>
                </a:ext>
              </a:extLst>
            </p:cNvPr>
            <p:cNvSpPr txBox="1"/>
            <p:nvPr/>
          </p:nvSpPr>
          <p:spPr>
            <a:xfrm>
              <a:off x="4652009" y="1955186"/>
              <a:ext cx="1809331"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 mutations =</a:t>
              </a:r>
            </a:p>
            <a:p>
              <a:pPr algn="ctr"/>
              <a:r>
                <a:rPr lang="en-US" sz="1200" dirty="0">
                  <a:latin typeface="Avenir Next" panose="020B0503020202020204" pitchFamily="34" charset="0"/>
                </a:rPr>
                <a:t>vast majority of: </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polymorphism </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species divergence</a:t>
              </a:r>
            </a:p>
          </p:txBody>
        </p:sp>
        <p:cxnSp>
          <p:nvCxnSpPr>
            <p:cNvPr id="48" name="Straight Arrow Connector 47">
              <a:extLst>
                <a:ext uri="{FF2B5EF4-FFF2-40B4-BE49-F238E27FC236}">
                  <a16:creationId xmlns:a16="http://schemas.microsoft.com/office/drawing/2014/main" id="{247ECED5-BC70-544E-A54A-638A715E6B05}"/>
                </a:ext>
              </a:extLst>
            </p:cNvPr>
            <p:cNvCxnSpPr/>
            <p:nvPr/>
          </p:nvCxnSpPr>
          <p:spPr>
            <a:xfrm flipH="1">
              <a:off x="4682622" y="3338132"/>
              <a:ext cx="81849" cy="597475"/>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sp>
        <p:nvSpPr>
          <p:cNvPr id="50" name="TextBox 49">
            <a:extLst>
              <a:ext uri="{FF2B5EF4-FFF2-40B4-BE49-F238E27FC236}">
                <a16:creationId xmlns:a16="http://schemas.microsoft.com/office/drawing/2014/main" id="{757E66B8-E82E-514A-AB14-35DF6F34D679}"/>
              </a:ext>
            </a:extLst>
          </p:cNvPr>
          <p:cNvSpPr txBox="1"/>
          <p:nvPr/>
        </p:nvSpPr>
        <p:spPr>
          <a:xfrm>
            <a:off x="7424354" y="3858367"/>
            <a:ext cx="1809334" cy="1015663"/>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solidFill>
                  <a:srgbClr val="0070C3"/>
                </a:solidFill>
                <a:latin typeface="Avenir Next" panose="020B0503020202020204" pitchFamily="34" charset="0"/>
              </a:rPr>
              <a:t>beneficial  mutations:</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very rare</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grpSp>
        <p:nvGrpSpPr>
          <p:cNvPr id="55" name="Group 54">
            <a:extLst>
              <a:ext uri="{FF2B5EF4-FFF2-40B4-BE49-F238E27FC236}">
                <a16:creationId xmlns:a16="http://schemas.microsoft.com/office/drawing/2014/main" id="{8D6AB974-14A4-E647-93C2-D18712463C8A}"/>
              </a:ext>
            </a:extLst>
          </p:cNvPr>
          <p:cNvGrpSpPr/>
          <p:nvPr/>
        </p:nvGrpSpPr>
        <p:grpSpPr>
          <a:xfrm>
            <a:off x="2245495" y="1225619"/>
            <a:ext cx="1931705" cy="2604438"/>
            <a:chOff x="244728" y="2437319"/>
            <a:chExt cx="1931705" cy="2604438"/>
          </a:xfrm>
        </p:grpSpPr>
        <p:sp>
          <p:nvSpPr>
            <p:cNvPr id="56" name="TextBox 55">
              <a:extLst>
                <a:ext uri="{FF2B5EF4-FFF2-40B4-BE49-F238E27FC236}">
                  <a16:creationId xmlns:a16="http://schemas.microsoft.com/office/drawing/2014/main" id="{EC18DE98-753D-FF42-B759-1649B128912C}"/>
                </a:ext>
              </a:extLst>
            </p:cNvPr>
            <p:cNvSpPr txBox="1"/>
            <p:nvPr/>
          </p:nvSpPr>
          <p:spPr>
            <a:xfrm>
              <a:off x="244728" y="2437319"/>
              <a:ext cx="1931705" cy="1938992"/>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dirty="0">
                  <a:solidFill>
                    <a:srgbClr val="C00000"/>
                  </a:solidFill>
                  <a:latin typeface="Avenir Next" panose="020B0503020202020204" pitchFamily="34" charset="0"/>
                </a:rPr>
                <a:t>lethal &amp; strongly deleterious mutations:</a:t>
              </a:r>
            </a:p>
            <a:p>
              <a:pPr algn="ctr"/>
              <a:endParaRPr lang="en-US" sz="1200" dirty="0">
                <a:solidFill>
                  <a:srgbClr val="C00000"/>
                </a:solidFill>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rapidly removed by natural selection</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never observed </a:t>
              </a:r>
              <a:r>
                <a:rPr lang="en-US" sz="1200" dirty="0">
                  <a:latin typeface="Avenir Next" panose="020B0503020202020204" pitchFamily="34" charset="0"/>
                </a:rPr>
                <a:t>in natural populations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7" name="Straight Arrow Connector 56">
              <a:extLst>
                <a:ext uri="{FF2B5EF4-FFF2-40B4-BE49-F238E27FC236}">
                  <a16:creationId xmlns:a16="http://schemas.microsoft.com/office/drawing/2014/main" id="{11E337BB-DC16-0B40-9A01-942AFED65452}"/>
                </a:ext>
              </a:extLst>
            </p:cNvPr>
            <p:cNvCxnSpPr>
              <a:cxnSpLocks/>
            </p:cNvCxnSpPr>
            <p:nvPr/>
          </p:nvCxnSpPr>
          <p:spPr>
            <a:xfrm flipH="1">
              <a:off x="1295657" y="4507954"/>
              <a:ext cx="121537" cy="533803"/>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7A5B56B5-8C35-DB47-AE77-5B6EF9200E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63700" y="1941460"/>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TextBox 59">
            <a:extLst>
              <a:ext uri="{FF2B5EF4-FFF2-40B4-BE49-F238E27FC236}">
                <a16:creationId xmlns:a16="http://schemas.microsoft.com/office/drawing/2014/main" id="{CDD20228-55B3-684C-896C-6984A2582EF3}"/>
              </a:ext>
            </a:extLst>
          </p:cNvPr>
          <p:cNvSpPr txBox="1"/>
          <p:nvPr/>
        </p:nvSpPr>
        <p:spPr>
          <a:xfrm>
            <a:off x="2639141" y="3338740"/>
            <a:ext cx="518840" cy="523220"/>
          </a:xfrm>
          <a:prstGeom prst="rect">
            <a:avLst/>
          </a:prstGeom>
          <a:noFill/>
        </p:spPr>
        <p:txBody>
          <a:bodyPr wrap="square" rtlCol="0">
            <a:spAutoFit/>
          </a:bodyPr>
          <a:lstStyle/>
          <a:p>
            <a:pPr algn="ctr"/>
            <a:r>
              <a:rPr lang="en-US" sz="2800" dirty="0">
                <a:latin typeface="Avenir Next" panose="020B0503020202020204" pitchFamily="34" charset="0"/>
              </a:rPr>
              <a:t>~</a:t>
            </a:r>
          </a:p>
        </p:txBody>
      </p:sp>
      <p:sp>
        <p:nvSpPr>
          <p:cNvPr id="59" name="Rectangle 58">
            <a:extLst>
              <a:ext uri="{FF2B5EF4-FFF2-40B4-BE49-F238E27FC236}">
                <a16:creationId xmlns:a16="http://schemas.microsoft.com/office/drawing/2014/main" id="{949F4F87-4198-A344-BEAF-CB7E45A5F9BD}"/>
              </a:ext>
            </a:extLst>
          </p:cNvPr>
          <p:cNvSpPr/>
          <p:nvPr/>
        </p:nvSpPr>
        <p:spPr>
          <a:xfrm>
            <a:off x="7239035" y="3563222"/>
            <a:ext cx="2820692" cy="141082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B5A7CC4D-F40D-ED4B-99AF-582CE8124BE4}"/>
              </a:ext>
            </a:extLst>
          </p:cNvPr>
          <p:cNvSpPr txBox="1"/>
          <p:nvPr/>
        </p:nvSpPr>
        <p:spPr>
          <a:xfrm>
            <a:off x="4732506" y="1140792"/>
            <a:ext cx="2968633" cy="584775"/>
          </a:xfrm>
          <a:prstGeom prst="rect">
            <a:avLst/>
          </a:prstGeom>
          <a:noFill/>
        </p:spPr>
        <p:txBody>
          <a:bodyPr wrap="none" rtlCol="0">
            <a:spAutoFit/>
          </a:bodyPr>
          <a:lstStyle/>
          <a:p>
            <a:pPr algn="ctr"/>
            <a:r>
              <a:rPr lang="en-US" sz="1600" dirty="0">
                <a:latin typeface="Avenir Next" panose="020B0503020202020204" pitchFamily="34" charset="0"/>
              </a:rPr>
              <a:t>The </a:t>
            </a:r>
            <a:r>
              <a:rPr lang="en-US" sz="1600" b="1" dirty="0">
                <a:latin typeface="Avenir Next" panose="020B0503020202020204" pitchFamily="34" charset="0"/>
              </a:rPr>
              <a:t>ratio </a:t>
            </a:r>
            <a:r>
              <a:rPr lang="en-US" sz="1600" dirty="0">
                <a:latin typeface="Avenir Next" panose="020B0503020202020204" pitchFamily="34" charset="0"/>
              </a:rPr>
              <a:t>of these determines</a:t>
            </a:r>
          </a:p>
          <a:p>
            <a:pPr algn="ctr"/>
            <a:r>
              <a:rPr lang="en-US" sz="1600" dirty="0">
                <a:latin typeface="Avenir Next" panose="020B0503020202020204" pitchFamily="34" charset="0"/>
              </a:rPr>
              <a:t>the rate of evolution </a:t>
            </a:r>
          </a:p>
        </p:txBody>
      </p:sp>
    </p:spTree>
    <p:extLst>
      <p:ext uri="{BB962C8B-B14F-4D97-AF65-F5344CB8AC3E}">
        <p14:creationId xmlns:p14="http://schemas.microsoft.com/office/powerpoint/2010/main" val="3390663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27">
            <a:extLst>
              <a:ext uri="{FF2B5EF4-FFF2-40B4-BE49-F238E27FC236}">
                <a16:creationId xmlns:a16="http://schemas.microsoft.com/office/drawing/2014/main" id="{50C71FD1-788E-1043-8EDD-D8176DEDF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6120" y="212818"/>
            <a:ext cx="1465263" cy="1539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5" name="Rectangle 10">
            <a:extLst>
              <a:ext uri="{FF2B5EF4-FFF2-40B4-BE49-F238E27FC236}">
                <a16:creationId xmlns:a16="http://schemas.microsoft.com/office/drawing/2014/main" id="{8804F309-FBAE-4D4C-9CE8-99AD57EDD41A}"/>
              </a:ext>
            </a:extLst>
          </p:cNvPr>
          <p:cNvSpPr>
            <a:spLocks noChangeArrowheads="1"/>
          </p:cNvSpPr>
          <p:nvPr/>
        </p:nvSpPr>
        <p:spPr bwMode="auto">
          <a:xfrm>
            <a:off x="390616" y="212818"/>
            <a:ext cx="7905881"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sz="1600" b="1" dirty="0">
                <a:latin typeface="Avenir Next" panose="020B0503020202020204" pitchFamily="34" charset="0"/>
              </a:rPr>
              <a:t>Distribution of fitness effects </a:t>
            </a:r>
            <a:r>
              <a:rPr lang="en-US" sz="1600" dirty="0">
                <a:latin typeface="Avenir Next" panose="020B0503020202020204" pitchFamily="34" charset="0"/>
              </a:rPr>
              <a:t>(</a:t>
            </a:r>
            <a:r>
              <a:rPr lang="en-US" sz="1600" b="1" dirty="0">
                <a:latin typeface="Avenir Next" panose="020B0503020202020204" pitchFamily="34" charset="0"/>
              </a:rPr>
              <a:t>DFE</a:t>
            </a:r>
            <a:r>
              <a:rPr lang="en-US" sz="1600" dirty="0">
                <a:latin typeface="Avenir Next" panose="020B0503020202020204" pitchFamily="34" charset="0"/>
              </a:rPr>
              <a:t>) according to </a:t>
            </a:r>
            <a:r>
              <a:rPr lang="en-US" altLang="en-US" sz="1600" dirty="0">
                <a:latin typeface="Avenir Next" panose="020B0503020202020204" pitchFamily="34" charset="0"/>
              </a:rPr>
              <a:t>Kimura’s Neutral Theory</a:t>
            </a:r>
          </a:p>
        </p:txBody>
      </p:sp>
      <p:grpSp>
        <p:nvGrpSpPr>
          <p:cNvPr id="46" name="Group 45">
            <a:extLst>
              <a:ext uri="{FF2B5EF4-FFF2-40B4-BE49-F238E27FC236}">
                <a16:creationId xmlns:a16="http://schemas.microsoft.com/office/drawing/2014/main" id="{926518F6-27E4-6745-87FF-E4965CDA7E74}"/>
              </a:ext>
            </a:extLst>
          </p:cNvPr>
          <p:cNvGrpSpPr/>
          <p:nvPr/>
        </p:nvGrpSpPr>
        <p:grpSpPr>
          <a:xfrm>
            <a:off x="5360276" y="2180276"/>
            <a:ext cx="2216186" cy="2392736"/>
            <a:chOff x="4245154" y="1955186"/>
            <a:chExt cx="2216186" cy="2392736"/>
          </a:xfrm>
        </p:grpSpPr>
        <p:sp>
          <p:nvSpPr>
            <p:cNvPr id="47" name="TextBox 46">
              <a:extLst>
                <a:ext uri="{FF2B5EF4-FFF2-40B4-BE49-F238E27FC236}">
                  <a16:creationId xmlns:a16="http://schemas.microsoft.com/office/drawing/2014/main" id="{8C9425BC-CCDA-524A-9631-9437D4899651}"/>
                </a:ext>
              </a:extLst>
            </p:cNvPr>
            <p:cNvSpPr txBox="1"/>
            <p:nvPr/>
          </p:nvSpPr>
          <p:spPr>
            <a:xfrm>
              <a:off x="4652009" y="1955186"/>
              <a:ext cx="1809331"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 mutations =</a:t>
              </a:r>
            </a:p>
            <a:p>
              <a:pPr algn="ctr"/>
              <a:r>
                <a:rPr lang="en-US" sz="1200" dirty="0">
                  <a:latin typeface="Avenir Next" panose="020B0503020202020204" pitchFamily="34" charset="0"/>
                </a:rPr>
                <a:t>vast majority of: </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polymorphism </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species divergence</a:t>
              </a:r>
            </a:p>
          </p:txBody>
        </p:sp>
        <p:cxnSp>
          <p:nvCxnSpPr>
            <p:cNvPr id="48" name="Straight Arrow Connector 47">
              <a:extLst>
                <a:ext uri="{FF2B5EF4-FFF2-40B4-BE49-F238E27FC236}">
                  <a16:creationId xmlns:a16="http://schemas.microsoft.com/office/drawing/2014/main" id="{247ECED5-BC70-544E-A54A-638A715E6B05}"/>
                </a:ext>
              </a:extLst>
            </p:cNvPr>
            <p:cNvCxnSpPr>
              <a:cxnSpLocks/>
            </p:cNvCxnSpPr>
            <p:nvPr/>
          </p:nvCxnSpPr>
          <p:spPr>
            <a:xfrm flipH="1">
              <a:off x="4245154" y="3385213"/>
              <a:ext cx="645491" cy="962709"/>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8D6AB974-14A4-E647-93C2-D18712463C8A}"/>
              </a:ext>
            </a:extLst>
          </p:cNvPr>
          <p:cNvGrpSpPr/>
          <p:nvPr/>
        </p:nvGrpSpPr>
        <p:grpSpPr>
          <a:xfrm>
            <a:off x="2245495" y="1225619"/>
            <a:ext cx="1931705" cy="3480239"/>
            <a:chOff x="244728" y="2437319"/>
            <a:chExt cx="1931705" cy="3480239"/>
          </a:xfrm>
        </p:grpSpPr>
        <p:sp>
          <p:nvSpPr>
            <p:cNvPr id="56" name="TextBox 55">
              <a:extLst>
                <a:ext uri="{FF2B5EF4-FFF2-40B4-BE49-F238E27FC236}">
                  <a16:creationId xmlns:a16="http://schemas.microsoft.com/office/drawing/2014/main" id="{EC18DE98-753D-FF42-B759-1649B128912C}"/>
                </a:ext>
              </a:extLst>
            </p:cNvPr>
            <p:cNvSpPr txBox="1"/>
            <p:nvPr/>
          </p:nvSpPr>
          <p:spPr>
            <a:xfrm>
              <a:off x="244728" y="2437319"/>
              <a:ext cx="1931705" cy="1938992"/>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dirty="0">
                  <a:solidFill>
                    <a:srgbClr val="C00000"/>
                  </a:solidFill>
                  <a:latin typeface="Avenir Next" panose="020B0503020202020204" pitchFamily="34" charset="0"/>
                </a:rPr>
                <a:t>lethal &amp; strongly deleterious mutations:</a:t>
              </a:r>
            </a:p>
            <a:p>
              <a:pPr algn="ctr"/>
              <a:endParaRPr lang="en-US" sz="1200" dirty="0">
                <a:solidFill>
                  <a:srgbClr val="C00000"/>
                </a:solidFill>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rapidly removed by natural selection</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never observed </a:t>
              </a:r>
              <a:r>
                <a:rPr lang="en-US" sz="1200" dirty="0">
                  <a:latin typeface="Avenir Next" panose="020B0503020202020204" pitchFamily="34" charset="0"/>
                </a:rPr>
                <a:t>in natural populations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7" name="Straight Arrow Connector 56">
              <a:extLst>
                <a:ext uri="{FF2B5EF4-FFF2-40B4-BE49-F238E27FC236}">
                  <a16:creationId xmlns:a16="http://schemas.microsoft.com/office/drawing/2014/main" id="{11E337BB-DC16-0B40-9A01-942AFED65452}"/>
                </a:ext>
              </a:extLst>
            </p:cNvPr>
            <p:cNvCxnSpPr>
              <a:cxnSpLocks/>
            </p:cNvCxnSpPr>
            <p:nvPr/>
          </p:nvCxnSpPr>
          <p:spPr>
            <a:xfrm>
              <a:off x="1417195" y="4507954"/>
              <a:ext cx="759238" cy="1409604"/>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7A5B56B5-8C35-DB47-AE77-5B6EF9200E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63700" y="1941460"/>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4" name="Chart 53">
            <a:extLst>
              <a:ext uri="{FF2B5EF4-FFF2-40B4-BE49-F238E27FC236}">
                <a16:creationId xmlns:a16="http://schemas.microsoft.com/office/drawing/2014/main" id="{53082D64-1BD0-5A40-A581-D43EDBB685B2}"/>
              </a:ext>
            </a:extLst>
          </p:cNvPr>
          <p:cNvGraphicFramePr>
            <a:graphicFrameLocks noChangeAspect="1"/>
          </p:cNvGraphicFramePr>
          <p:nvPr>
            <p:extLst>
              <p:ext uri="{D42A27DB-BD31-4B8C-83A1-F6EECF244321}">
                <p14:modId xmlns:p14="http://schemas.microsoft.com/office/powerpoint/2010/main" val="2366883718"/>
              </p:ext>
            </p:extLst>
          </p:nvPr>
        </p:nvGraphicFramePr>
        <p:xfrm>
          <a:off x="3417962" y="4639434"/>
          <a:ext cx="2794420" cy="1700864"/>
        </p:xfrm>
        <a:graphic>
          <a:graphicData uri="http://schemas.openxmlformats.org/drawingml/2006/chart">
            <c:chart xmlns:c="http://schemas.openxmlformats.org/drawingml/2006/chart" xmlns:r="http://schemas.openxmlformats.org/officeDocument/2006/relationships" r:id="rId5"/>
          </a:graphicData>
        </a:graphic>
      </p:graphicFrame>
      <p:sp>
        <p:nvSpPr>
          <p:cNvPr id="62" name="TextBox 61">
            <a:extLst>
              <a:ext uri="{FF2B5EF4-FFF2-40B4-BE49-F238E27FC236}">
                <a16:creationId xmlns:a16="http://schemas.microsoft.com/office/drawing/2014/main" id="{495C2BEA-7C4F-2B48-883D-016DBDD02739}"/>
              </a:ext>
            </a:extLst>
          </p:cNvPr>
          <p:cNvSpPr txBox="1"/>
          <p:nvPr/>
        </p:nvSpPr>
        <p:spPr>
          <a:xfrm>
            <a:off x="1555758" y="4889702"/>
            <a:ext cx="2010096"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Lower-rate gene:</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more sites functional</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more mutations removed by selection </a:t>
            </a:r>
          </a:p>
        </p:txBody>
      </p:sp>
      <p:sp>
        <p:nvSpPr>
          <p:cNvPr id="64" name="TextBox 63">
            <a:extLst>
              <a:ext uri="{FF2B5EF4-FFF2-40B4-BE49-F238E27FC236}">
                <a16:creationId xmlns:a16="http://schemas.microsoft.com/office/drawing/2014/main" id="{3C1E0219-7888-6947-870E-33685BEEEE1A}"/>
              </a:ext>
            </a:extLst>
          </p:cNvPr>
          <p:cNvSpPr txBox="1"/>
          <p:nvPr/>
        </p:nvSpPr>
        <p:spPr>
          <a:xfrm>
            <a:off x="4732506" y="1140792"/>
            <a:ext cx="2968633" cy="584775"/>
          </a:xfrm>
          <a:prstGeom prst="rect">
            <a:avLst/>
          </a:prstGeom>
          <a:noFill/>
        </p:spPr>
        <p:txBody>
          <a:bodyPr wrap="none" rtlCol="0">
            <a:spAutoFit/>
          </a:bodyPr>
          <a:lstStyle/>
          <a:p>
            <a:pPr algn="ctr"/>
            <a:r>
              <a:rPr lang="en-US" sz="1600" dirty="0">
                <a:latin typeface="Avenir Next" panose="020B0503020202020204" pitchFamily="34" charset="0"/>
              </a:rPr>
              <a:t>The </a:t>
            </a:r>
            <a:r>
              <a:rPr lang="en-US" sz="1600" b="1" dirty="0">
                <a:latin typeface="Avenir Next" panose="020B0503020202020204" pitchFamily="34" charset="0"/>
              </a:rPr>
              <a:t>ratio </a:t>
            </a:r>
            <a:r>
              <a:rPr lang="en-US" sz="1600" dirty="0">
                <a:latin typeface="Avenir Next" panose="020B0503020202020204" pitchFamily="34" charset="0"/>
              </a:rPr>
              <a:t>of these determines</a:t>
            </a:r>
          </a:p>
          <a:p>
            <a:pPr algn="ctr"/>
            <a:r>
              <a:rPr lang="en-US" sz="1600" dirty="0">
                <a:latin typeface="Avenir Next" panose="020B0503020202020204" pitchFamily="34" charset="0"/>
              </a:rPr>
              <a:t>the rate of evolution </a:t>
            </a:r>
          </a:p>
        </p:txBody>
      </p:sp>
    </p:spTree>
    <p:extLst>
      <p:ext uri="{BB962C8B-B14F-4D97-AF65-F5344CB8AC3E}">
        <p14:creationId xmlns:p14="http://schemas.microsoft.com/office/powerpoint/2010/main" val="264103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1245029" y="821951"/>
            <a:ext cx="9980908" cy="1508105"/>
          </a:xfrm>
          <a:prstGeom prst="rect">
            <a:avLst/>
          </a:prstGeom>
          <a:noFill/>
        </p:spPr>
        <p:txBody>
          <a:bodyPr wrap="square" rtlCol="0">
            <a:spAutoFit/>
          </a:bodyPr>
          <a:lstStyle/>
          <a:p>
            <a:pPr algn="ctr">
              <a:lnSpc>
                <a:spcPct val="150000"/>
              </a:lnSpc>
            </a:pPr>
            <a:r>
              <a:rPr lang="en-US" sz="3200" dirty="0">
                <a:latin typeface="Avenir Next" panose="020B0503020202020204" pitchFamily="34" charset="0"/>
              </a:rPr>
              <a:t>Models of molecular evolution seek to explain the </a:t>
            </a:r>
            <a:r>
              <a:rPr lang="en-US" sz="3200" i="1" dirty="0">
                <a:latin typeface="Avenir Next" panose="020B0503020202020204" pitchFamily="34" charset="0"/>
              </a:rPr>
              <a:t>origin</a:t>
            </a:r>
            <a:r>
              <a:rPr lang="en-US" sz="3200" dirty="0">
                <a:latin typeface="Avenir Next" panose="020B0503020202020204" pitchFamily="34" charset="0"/>
              </a:rPr>
              <a:t> and </a:t>
            </a:r>
            <a:r>
              <a:rPr lang="en-US" sz="3200" i="1" dirty="0">
                <a:latin typeface="Avenir Next" panose="020B0503020202020204" pitchFamily="34" charset="0"/>
              </a:rPr>
              <a:t>maintenance</a:t>
            </a:r>
            <a:r>
              <a:rPr lang="en-US" sz="3200" dirty="0">
                <a:latin typeface="Avenir Next" panose="020B0503020202020204" pitchFamily="34" charset="0"/>
              </a:rPr>
              <a:t> of genetic variation   </a:t>
            </a:r>
          </a:p>
        </p:txBody>
      </p:sp>
      <p:pic>
        <p:nvPicPr>
          <p:cNvPr id="20" name="Picture 19">
            <a:extLst>
              <a:ext uri="{FF2B5EF4-FFF2-40B4-BE49-F238E27FC236}">
                <a16:creationId xmlns:a16="http://schemas.microsoft.com/office/drawing/2014/main" id="{683E6478-7074-804E-8A64-79AB1A674634}"/>
              </a:ext>
            </a:extLst>
          </p:cNvPr>
          <p:cNvPicPr>
            <a:picLocks noChangeAspect="1"/>
          </p:cNvPicPr>
          <p:nvPr/>
        </p:nvPicPr>
        <p:blipFill>
          <a:blip r:embed="rId3"/>
          <a:stretch>
            <a:fillRect/>
          </a:stretch>
        </p:blipFill>
        <p:spPr>
          <a:xfrm>
            <a:off x="1709979" y="3367008"/>
            <a:ext cx="3444748" cy="2590102"/>
          </a:xfrm>
          <a:prstGeom prst="rect">
            <a:avLst/>
          </a:prstGeom>
        </p:spPr>
      </p:pic>
      <p:pic>
        <p:nvPicPr>
          <p:cNvPr id="21" name="Picture 20">
            <a:extLst>
              <a:ext uri="{FF2B5EF4-FFF2-40B4-BE49-F238E27FC236}">
                <a16:creationId xmlns:a16="http://schemas.microsoft.com/office/drawing/2014/main" id="{C5398749-9108-4848-ACB5-7BFCB26D45AB}"/>
              </a:ext>
            </a:extLst>
          </p:cNvPr>
          <p:cNvPicPr>
            <a:picLocks noChangeAspect="1"/>
          </p:cNvPicPr>
          <p:nvPr/>
        </p:nvPicPr>
        <p:blipFill>
          <a:blip r:embed="rId4"/>
          <a:stretch>
            <a:fillRect/>
          </a:stretch>
        </p:blipFill>
        <p:spPr>
          <a:xfrm>
            <a:off x="7388798" y="3401439"/>
            <a:ext cx="3697655" cy="2590103"/>
          </a:xfrm>
          <a:prstGeom prst="rect">
            <a:avLst/>
          </a:prstGeom>
        </p:spPr>
      </p:pic>
    </p:spTree>
    <p:extLst>
      <p:ext uri="{BB962C8B-B14F-4D97-AF65-F5344CB8AC3E}">
        <p14:creationId xmlns:p14="http://schemas.microsoft.com/office/powerpoint/2010/main" val="36566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27">
            <a:extLst>
              <a:ext uri="{FF2B5EF4-FFF2-40B4-BE49-F238E27FC236}">
                <a16:creationId xmlns:a16="http://schemas.microsoft.com/office/drawing/2014/main" id="{50C71FD1-788E-1043-8EDD-D8176DEDF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6120" y="212818"/>
            <a:ext cx="1465263" cy="1539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5" name="Rectangle 10">
            <a:extLst>
              <a:ext uri="{FF2B5EF4-FFF2-40B4-BE49-F238E27FC236}">
                <a16:creationId xmlns:a16="http://schemas.microsoft.com/office/drawing/2014/main" id="{8804F309-FBAE-4D4C-9CE8-99AD57EDD41A}"/>
              </a:ext>
            </a:extLst>
          </p:cNvPr>
          <p:cNvSpPr>
            <a:spLocks noChangeArrowheads="1"/>
          </p:cNvSpPr>
          <p:nvPr/>
        </p:nvSpPr>
        <p:spPr bwMode="auto">
          <a:xfrm>
            <a:off x="390616" y="212818"/>
            <a:ext cx="7905881"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sz="1600" b="1" dirty="0">
                <a:latin typeface="Avenir Next" panose="020B0503020202020204" pitchFamily="34" charset="0"/>
              </a:rPr>
              <a:t>Distribution of fitness effects </a:t>
            </a:r>
            <a:r>
              <a:rPr lang="en-US" sz="1600" dirty="0">
                <a:latin typeface="Avenir Next" panose="020B0503020202020204" pitchFamily="34" charset="0"/>
              </a:rPr>
              <a:t>(</a:t>
            </a:r>
            <a:r>
              <a:rPr lang="en-US" sz="1600" b="1" dirty="0">
                <a:latin typeface="Avenir Next" panose="020B0503020202020204" pitchFamily="34" charset="0"/>
              </a:rPr>
              <a:t>DFE</a:t>
            </a:r>
            <a:r>
              <a:rPr lang="en-US" sz="1600" dirty="0">
                <a:latin typeface="Avenir Next" panose="020B0503020202020204" pitchFamily="34" charset="0"/>
              </a:rPr>
              <a:t>) according to </a:t>
            </a:r>
            <a:r>
              <a:rPr lang="en-US" altLang="en-US" sz="1600" dirty="0">
                <a:latin typeface="Avenir Next" panose="020B0503020202020204" pitchFamily="34" charset="0"/>
              </a:rPr>
              <a:t>Kimura’s Neutral Theory</a:t>
            </a:r>
          </a:p>
        </p:txBody>
      </p:sp>
      <p:grpSp>
        <p:nvGrpSpPr>
          <p:cNvPr id="46" name="Group 45">
            <a:extLst>
              <a:ext uri="{FF2B5EF4-FFF2-40B4-BE49-F238E27FC236}">
                <a16:creationId xmlns:a16="http://schemas.microsoft.com/office/drawing/2014/main" id="{926518F6-27E4-6745-87FF-E4965CDA7E74}"/>
              </a:ext>
            </a:extLst>
          </p:cNvPr>
          <p:cNvGrpSpPr/>
          <p:nvPr/>
        </p:nvGrpSpPr>
        <p:grpSpPr>
          <a:xfrm>
            <a:off x="5360276" y="2180276"/>
            <a:ext cx="2216186" cy="2392736"/>
            <a:chOff x="4245154" y="1955186"/>
            <a:chExt cx="2216186" cy="2392736"/>
          </a:xfrm>
        </p:grpSpPr>
        <p:sp>
          <p:nvSpPr>
            <p:cNvPr id="47" name="TextBox 46">
              <a:extLst>
                <a:ext uri="{FF2B5EF4-FFF2-40B4-BE49-F238E27FC236}">
                  <a16:creationId xmlns:a16="http://schemas.microsoft.com/office/drawing/2014/main" id="{8C9425BC-CCDA-524A-9631-9437D4899651}"/>
                </a:ext>
              </a:extLst>
            </p:cNvPr>
            <p:cNvSpPr txBox="1"/>
            <p:nvPr/>
          </p:nvSpPr>
          <p:spPr>
            <a:xfrm>
              <a:off x="4652009" y="1955186"/>
              <a:ext cx="1809331"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 mutations =</a:t>
              </a:r>
            </a:p>
            <a:p>
              <a:pPr algn="ctr"/>
              <a:r>
                <a:rPr lang="en-US" sz="1200" dirty="0">
                  <a:latin typeface="Avenir Next" panose="020B0503020202020204" pitchFamily="34" charset="0"/>
                </a:rPr>
                <a:t>vast majority of: </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polymorphism </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species divergence</a:t>
              </a:r>
            </a:p>
          </p:txBody>
        </p:sp>
        <p:cxnSp>
          <p:nvCxnSpPr>
            <p:cNvPr id="48" name="Straight Arrow Connector 47">
              <a:extLst>
                <a:ext uri="{FF2B5EF4-FFF2-40B4-BE49-F238E27FC236}">
                  <a16:creationId xmlns:a16="http://schemas.microsoft.com/office/drawing/2014/main" id="{247ECED5-BC70-544E-A54A-638A715E6B05}"/>
                </a:ext>
              </a:extLst>
            </p:cNvPr>
            <p:cNvCxnSpPr>
              <a:cxnSpLocks/>
            </p:cNvCxnSpPr>
            <p:nvPr/>
          </p:nvCxnSpPr>
          <p:spPr>
            <a:xfrm flipH="1">
              <a:off x="4245154" y="3385213"/>
              <a:ext cx="645491" cy="962709"/>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8D6AB974-14A4-E647-93C2-D18712463C8A}"/>
              </a:ext>
            </a:extLst>
          </p:cNvPr>
          <p:cNvGrpSpPr/>
          <p:nvPr/>
        </p:nvGrpSpPr>
        <p:grpSpPr>
          <a:xfrm>
            <a:off x="2245495" y="1225619"/>
            <a:ext cx="1931705" cy="3480239"/>
            <a:chOff x="244728" y="2437319"/>
            <a:chExt cx="1931705" cy="3480239"/>
          </a:xfrm>
        </p:grpSpPr>
        <p:sp>
          <p:nvSpPr>
            <p:cNvPr id="56" name="TextBox 55">
              <a:extLst>
                <a:ext uri="{FF2B5EF4-FFF2-40B4-BE49-F238E27FC236}">
                  <a16:creationId xmlns:a16="http://schemas.microsoft.com/office/drawing/2014/main" id="{EC18DE98-753D-FF42-B759-1649B128912C}"/>
                </a:ext>
              </a:extLst>
            </p:cNvPr>
            <p:cNvSpPr txBox="1"/>
            <p:nvPr/>
          </p:nvSpPr>
          <p:spPr>
            <a:xfrm>
              <a:off x="244728" y="2437319"/>
              <a:ext cx="1931705" cy="1938992"/>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dirty="0">
                  <a:solidFill>
                    <a:srgbClr val="C00000"/>
                  </a:solidFill>
                  <a:latin typeface="Avenir Next" panose="020B0503020202020204" pitchFamily="34" charset="0"/>
                </a:rPr>
                <a:t>lethal &amp; strongly deleterious mutations:</a:t>
              </a:r>
            </a:p>
            <a:p>
              <a:pPr algn="ctr"/>
              <a:endParaRPr lang="en-US" sz="1200" dirty="0">
                <a:solidFill>
                  <a:srgbClr val="C00000"/>
                </a:solidFill>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rapidly removed by natural selection</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b="1" dirty="0">
                  <a:latin typeface="Avenir Next" panose="020B0503020202020204" pitchFamily="34" charset="0"/>
                </a:rPr>
                <a:t>never observed </a:t>
              </a:r>
              <a:r>
                <a:rPr lang="en-US" sz="1200" dirty="0">
                  <a:latin typeface="Avenir Next" panose="020B0503020202020204" pitchFamily="34" charset="0"/>
                </a:rPr>
                <a:t>in natural populations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Kimura ignores them</a:t>
              </a:r>
            </a:p>
          </p:txBody>
        </p:sp>
        <p:cxnSp>
          <p:nvCxnSpPr>
            <p:cNvPr id="57" name="Straight Arrow Connector 56">
              <a:extLst>
                <a:ext uri="{FF2B5EF4-FFF2-40B4-BE49-F238E27FC236}">
                  <a16:creationId xmlns:a16="http://schemas.microsoft.com/office/drawing/2014/main" id="{11E337BB-DC16-0B40-9A01-942AFED65452}"/>
                </a:ext>
              </a:extLst>
            </p:cNvPr>
            <p:cNvCxnSpPr>
              <a:cxnSpLocks/>
            </p:cNvCxnSpPr>
            <p:nvPr/>
          </p:nvCxnSpPr>
          <p:spPr>
            <a:xfrm>
              <a:off x="1417195" y="4507954"/>
              <a:ext cx="759238" cy="1409604"/>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7A5B56B5-8C35-DB47-AE77-5B6EF9200E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63700" y="1941460"/>
            <a:ext cx="2010102" cy="64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B5A7CC4D-F40D-ED4B-99AF-582CE8124BE4}"/>
              </a:ext>
            </a:extLst>
          </p:cNvPr>
          <p:cNvSpPr txBox="1"/>
          <p:nvPr/>
        </p:nvSpPr>
        <p:spPr>
          <a:xfrm>
            <a:off x="4732506" y="1140792"/>
            <a:ext cx="2968633" cy="584775"/>
          </a:xfrm>
          <a:prstGeom prst="rect">
            <a:avLst/>
          </a:prstGeom>
          <a:noFill/>
        </p:spPr>
        <p:txBody>
          <a:bodyPr wrap="none" rtlCol="0">
            <a:spAutoFit/>
          </a:bodyPr>
          <a:lstStyle/>
          <a:p>
            <a:pPr algn="ctr"/>
            <a:r>
              <a:rPr lang="en-US" sz="1600" dirty="0">
                <a:latin typeface="Avenir Next" panose="020B0503020202020204" pitchFamily="34" charset="0"/>
              </a:rPr>
              <a:t>The </a:t>
            </a:r>
            <a:r>
              <a:rPr lang="en-US" sz="1600" b="1" dirty="0">
                <a:latin typeface="Avenir Next" panose="020B0503020202020204" pitchFamily="34" charset="0"/>
              </a:rPr>
              <a:t>ratio </a:t>
            </a:r>
            <a:r>
              <a:rPr lang="en-US" sz="1600" dirty="0">
                <a:latin typeface="Avenir Next" panose="020B0503020202020204" pitchFamily="34" charset="0"/>
              </a:rPr>
              <a:t>of these determines</a:t>
            </a:r>
          </a:p>
          <a:p>
            <a:pPr algn="ctr"/>
            <a:r>
              <a:rPr lang="en-US" sz="1600" dirty="0">
                <a:latin typeface="Avenir Next" panose="020B0503020202020204" pitchFamily="34" charset="0"/>
              </a:rPr>
              <a:t>the rate of evolution </a:t>
            </a:r>
          </a:p>
        </p:txBody>
      </p:sp>
      <p:graphicFrame>
        <p:nvGraphicFramePr>
          <p:cNvPr id="54" name="Chart 53">
            <a:extLst>
              <a:ext uri="{FF2B5EF4-FFF2-40B4-BE49-F238E27FC236}">
                <a16:creationId xmlns:a16="http://schemas.microsoft.com/office/drawing/2014/main" id="{53082D64-1BD0-5A40-A581-D43EDBB685B2}"/>
              </a:ext>
            </a:extLst>
          </p:cNvPr>
          <p:cNvGraphicFramePr>
            <a:graphicFrameLocks noChangeAspect="1"/>
          </p:cNvGraphicFramePr>
          <p:nvPr/>
        </p:nvGraphicFramePr>
        <p:xfrm>
          <a:off x="3565854" y="4573012"/>
          <a:ext cx="2794420" cy="170086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Chart 13">
            <a:extLst>
              <a:ext uri="{FF2B5EF4-FFF2-40B4-BE49-F238E27FC236}">
                <a16:creationId xmlns:a16="http://schemas.microsoft.com/office/drawing/2014/main" id="{76BDF847-4059-D349-A4EC-2567CA3CC7FD}"/>
              </a:ext>
            </a:extLst>
          </p:cNvPr>
          <p:cNvGraphicFramePr>
            <a:graphicFrameLocks noChangeAspect="1"/>
          </p:cNvGraphicFramePr>
          <p:nvPr>
            <p:extLst>
              <p:ext uri="{D42A27DB-BD31-4B8C-83A1-F6EECF244321}">
                <p14:modId xmlns:p14="http://schemas.microsoft.com/office/powerpoint/2010/main" val="3848848366"/>
              </p:ext>
            </p:extLst>
          </p:nvPr>
        </p:nvGraphicFramePr>
        <p:xfrm>
          <a:off x="3422402" y="4657363"/>
          <a:ext cx="2794420" cy="1700864"/>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3BD93DB3-13B4-044E-9240-5072637D8BB2}"/>
              </a:ext>
            </a:extLst>
          </p:cNvPr>
          <p:cNvSpPr txBox="1"/>
          <p:nvPr/>
        </p:nvSpPr>
        <p:spPr>
          <a:xfrm>
            <a:off x="1555758" y="4889702"/>
            <a:ext cx="2010096" cy="1200329"/>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High-rate gene:</a:t>
            </a:r>
          </a:p>
          <a:p>
            <a:pPr algn="ct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more neutral sites</a:t>
            </a:r>
          </a:p>
          <a:p>
            <a:pPr marL="171450" indent="-171450">
              <a:buFont typeface="Arial" panose="020B0604020202020204" pitchFamily="34" charset="0"/>
              <a:buChar char="•"/>
            </a:pPr>
            <a:endParaRPr lang="en-US" sz="1200" dirty="0">
              <a:latin typeface="Avenir Next" panose="020B0503020202020204" pitchFamily="34" charset="0"/>
            </a:endParaRPr>
          </a:p>
          <a:p>
            <a:pPr marL="171450" indent="-171450">
              <a:buFont typeface="Arial" panose="020B0604020202020204" pitchFamily="34" charset="0"/>
              <a:buChar char="•"/>
            </a:pPr>
            <a:r>
              <a:rPr lang="en-US" sz="1200" dirty="0">
                <a:latin typeface="Avenir Next" panose="020B0503020202020204" pitchFamily="34" charset="0"/>
              </a:rPr>
              <a:t>more mutations fixed by drift</a:t>
            </a:r>
          </a:p>
        </p:txBody>
      </p:sp>
      <p:sp>
        <p:nvSpPr>
          <p:cNvPr id="18" name="TextBox 17">
            <a:extLst>
              <a:ext uri="{FF2B5EF4-FFF2-40B4-BE49-F238E27FC236}">
                <a16:creationId xmlns:a16="http://schemas.microsoft.com/office/drawing/2014/main" id="{5BD07101-33AD-B24C-B3A7-7CE73A94FAB2}"/>
              </a:ext>
            </a:extLst>
          </p:cNvPr>
          <p:cNvSpPr txBox="1"/>
          <p:nvPr/>
        </p:nvSpPr>
        <p:spPr>
          <a:xfrm>
            <a:off x="8083466" y="4884835"/>
            <a:ext cx="2772574" cy="1077218"/>
          </a:xfrm>
          <a:prstGeom prst="rect">
            <a:avLst/>
          </a:prstGeom>
          <a:noFill/>
        </p:spPr>
        <p:txBody>
          <a:bodyPr wrap="square">
            <a:spAutoFit/>
          </a:bodyPr>
          <a:lstStyle/>
          <a:p>
            <a:pPr algn="ctr" eaLnBrk="1" hangingPunct="1"/>
            <a:r>
              <a:rPr lang="en-US" altLang="en-US" sz="1600" dirty="0">
                <a:latin typeface="Avenir Next Regular" panose="020B0503020202020204" pitchFamily="34" charset="0"/>
              </a:rPr>
              <a:t>neutral theory predicts: </a:t>
            </a:r>
          </a:p>
          <a:p>
            <a:pPr algn="ctr" eaLnBrk="1" hangingPunct="1"/>
            <a:endParaRPr lang="en-US" altLang="en-US" sz="1600" dirty="0">
              <a:solidFill>
                <a:srgbClr val="002060"/>
              </a:solidFill>
              <a:latin typeface="Avenir Next Regular" panose="020B0503020202020204" pitchFamily="34" charset="0"/>
            </a:endParaRPr>
          </a:p>
          <a:p>
            <a:pPr algn="ctr" eaLnBrk="1" hangingPunct="1"/>
            <a:r>
              <a:rPr lang="en-US" altLang="en-US" sz="1600" i="1" dirty="0">
                <a:solidFill>
                  <a:srgbClr val="002060"/>
                </a:solidFill>
                <a:latin typeface="Avenir Next Regular" panose="020B0503020202020204" pitchFamily="34" charset="0"/>
              </a:rPr>
              <a:t>The evolutionary rate is </a:t>
            </a:r>
            <a:r>
              <a:rPr lang="en-US" altLang="en-US" sz="1600" b="1" i="1" dirty="0">
                <a:solidFill>
                  <a:srgbClr val="002060"/>
                </a:solidFill>
                <a:latin typeface="Avenir Next Regular" panose="020B0503020202020204" pitchFamily="34" charset="0"/>
              </a:rPr>
              <a:t>inverse</a:t>
            </a:r>
            <a:r>
              <a:rPr lang="en-US" altLang="en-US" sz="1600" i="1" dirty="0">
                <a:solidFill>
                  <a:srgbClr val="002060"/>
                </a:solidFill>
                <a:latin typeface="Avenir Next Regular" panose="020B0503020202020204" pitchFamily="34" charset="0"/>
              </a:rPr>
              <a:t> of functional constraint.</a:t>
            </a:r>
          </a:p>
        </p:txBody>
      </p:sp>
    </p:spTree>
    <p:extLst>
      <p:ext uri="{BB962C8B-B14F-4D97-AF65-F5344CB8AC3E}">
        <p14:creationId xmlns:p14="http://schemas.microsoft.com/office/powerpoint/2010/main" val="3009615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9384F-6C79-0249-B52B-A05FEA66B8C7}"/>
              </a:ext>
            </a:extLst>
          </p:cNvPr>
          <p:cNvSpPr txBox="1"/>
          <p:nvPr/>
        </p:nvSpPr>
        <p:spPr>
          <a:xfrm>
            <a:off x="333829" y="468544"/>
            <a:ext cx="11393714" cy="1200329"/>
          </a:xfrm>
          <a:prstGeom prst="rect">
            <a:avLst/>
          </a:prstGeom>
          <a:noFill/>
        </p:spPr>
        <p:txBody>
          <a:bodyPr wrap="square" rtlCol="0">
            <a:spAutoFit/>
          </a:bodyPr>
          <a:lstStyle/>
          <a:p>
            <a:r>
              <a:rPr lang="en-US" sz="2400" dirty="0">
                <a:latin typeface="Avenir Next" panose="020B0503020202020204" pitchFamily="34" charset="0"/>
              </a:rPr>
              <a:t>Conceptual models that explain genetic variation:</a:t>
            </a:r>
          </a:p>
          <a:p>
            <a:endParaRPr lang="en-US" sz="2400" dirty="0">
              <a:latin typeface="Avenir Next" panose="020B0503020202020204" pitchFamily="34" charset="0"/>
            </a:endParaRPr>
          </a:p>
          <a:p>
            <a:endParaRPr lang="en-US" sz="2400" dirty="0">
              <a:latin typeface="Avenir Next" panose="020B0503020202020204" pitchFamily="34" charset="0"/>
            </a:endParaRPr>
          </a:p>
        </p:txBody>
      </p:sp>
      <p:sp>
        <p:nvSpPr>
          <p:cNvPr id="5" name="TextBox 4">
            <a:extLst>
              <a:ext uri="{FF2B5EF4-FFF2-40B4-BE49-F238E27FC236}">
                <a16:creationId xmlns:a16="http://schemas.microsoft.com/office/drawing/2014/main" id="{EA7A143C-2440-2342-9872-8CF54F75D45F}"/>
              </a:ext>
            </a:extLst>
          </p:cNvPr>
          <p:cNvSpPr txBox="1"/>
          <p:nvPr/>
        </p:nvSpPr>
        <p:spPr>
          <a:xfrm>
            <a:off x="938756" y="5831095"/>
            <a:ext cx="2419314" cy="646331"/>
          </a:xfrm>
          <a:prstGeom prst="rect">
            <a:avLst/>
          </a:prstGeom>
          <a:noFill/>
        </p:spPr>
        <p:txBody>
          <a:bodyPr wrap="square" rtlCol="0">
            <a:spAutoFit/>
          </a:bodyPr>
          <a:lstStyle/>
          <a:p>
            <a:pPr algn="ctr"/>
            <a:r>
              <a:rPr lang="en-US" dirty="0">
                <a:latin typeface="Avenir Next" panose="020B0503020202020204" pitchFamily="34" charset="0"/>
              </a:rPr>
              <a:t>natural selection dominates</a:t>
            </a:r>
          </a:p>
        </p:txBody>
      </p:sp>
      <p:pic>
        <p:nvPicPr>
          <p:cNvPr id="2050" name="Picture 2" descr="Charles Darwin - Theory, Book &amp;amp; Quotes - Biography">
            <a:extLst>
              <a:ext uri="{FF2B5EF4-FFF2-40B4-BE49-F238E27FC236}">
                <a16:creationId xmlns:a16="http://schemas.microsoft.com/office/drawing/2014/main" id="{8751F0A2-F5C7-7B4A-A448-259C243329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013" r="6822"/>
          <a:stretch/>
        </p:blipFill>
        <p:spPr bwMode="auto">
          <a:xfrm>
            <a:off x="1092230" y="2522526"/>
            <a:ext cx="2112366" cy="25400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3EFE974-3D17-C742-97B6-254D52298A1F}"/>
              </a:ext>
            </a:extLst>
          </p:cNvPr>
          <p:cNvSpPr txBox="1"/>
          <p:nvPr/>
        </p:nvSpPr>
        <p:spPr>
          <a:xfrm>
            <a:off x="801999" y="1642255"/>
            <a:ext cx="2762612" cy="461665"/>
          </a:xfrm>
          <a:prstGeom prst="rect">
            <a:avLst/>
          </a:prstGeom>
          <a:noFill/>
        </p:spPr>
        <p:txBody>
          <a:bodyPr wrap="square">
            <a:spAutoFit/>
          </a:bodyPr>
          <a:lstStyle/>
          <a:p>
            <a:pPr algn="ctr"/>
            <a:r>
              <a:rPr lang="en-US" sz="2400" dirty="0">
                <a:latin typeface="Avenir Next" panose="020B0503020202020204" pitchFamily="34" charset="0"/>
              </a:rPr>
              <a:t>1. Neo-Darwinism</a:t>
            </a:r>
            <a:endParaRPr lang="en-US" sz="2400" dirty="0"/>
          </a:p>
        </p:txBody>
      </p:sp>
      <p:grpSp>
        <p:nvGrpSpPr>
          <p:cNvPr id="9" name="Group 8">
            <a:extLst>
              <a:ext uri="{FF2B5EF4-FFF2-40B4-BE49-F238E27FC236}">
                <a16:creationId xmlns:a16="http://schemas.microsoft.com/office/drawing/2014/main" id="{9FB58AB8-6C37-DD4F-BCB0-EA007D059F6D}"/>
              </a:ext>
            </a:extLst>
          </p:cNvPr>
          <p:cNvGrpSpPr/>
          <p:nvPr/>
        </p:nvGrpSpPr>
        <p:grpSpPr>
          <a:xfrm>
            <a:off x="4574653" y="1627872"/>
            <a:ext cx="2773961" cy="4603551"/>
            <a:chOff x="4574653" y="1627872"/>
            <a:chExt cx="2773961" cy="4603551"/>
          </a:xfrm>
        </p:grpSpPr>
        <p:sp>
          <p:nvSpPr>
            <p:cNvPr id="6" name="TextBox 5">
              <a:extLst>
                <a:ext uri="{FF2B5EF4-FFF2-40B4-BE49-F238E27FC236}">
                  <a16:creationId xmlns:a16="http://schemas.microsoft.com/office/drawing/2014/main" id="{DCE413D0-49A7-D14F-9752-EED2F592217E}"/>
                </a:ext>
              </a:extLst>
            </p:cNvPr>
            <p:cNvSpPr txBox="1"/>
            <p:nvPr/>
          </p:nvSpPr>
          <p:spPr>
            <a:xfrm>
              <a:off x="4574653" y="5862091"/>
              <a:ext cx="2764951" cy="369332"/>
            </a:xfrm>
            <a:prstGeom prst="rect">
              <a:avLst/>
            </a:prstGeom>
            <a:noFill/>
          </p:spPr>
          <p:txBody>
            <a:bodyPr wrap="square" rtlCol="0">
              <a:spAutoFit/>
            </a:bodyPr>
            <a:lstStyle/>
            <a:p>
              <a:r>
                <a:rPr lang="en-US" dirty="0">
                  <a:latin typeface="Avenir Next" panose="020B0503020202020204" pitchFamily="34" charset="0"/>
                </a:rPr>
                <a:t>genetic drift dominates</a:t>
              </a:r>
            </a:p>
          </p:txBody>
        </p:sp>
        <p:pic>
          <p:nvPicPr>
            <p:cNvPr id="2052" name="Picture 4" descr="Motoo Kimura - Wikipedia">
              <a:extLst>
                <a:ext uri="{FF2B5EF4-FFF2-40B4-BE49-F238E27FC236}">
                  <a16:creationId xmlns:a16="http://schemas.microsoft.com/office/drawing/2014/main" id="{8E8E2A14-7CEA-AC4E-9F13-2A3CF1E5587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4486"/>
            <a:stretch/>
          </p:blipFill>
          <p:spPr bwMode="auto">
            <a:xfrm>
              <a:off x="4895555"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8D2F13A-E05A-694F-B2F3-6F8A1DC24438}"/>
                </a:ext>
              </a:extLst>
            </p:cNvPr>
            <p:cNvSpPr txBox="1"/>
            <p:nvPr/>
          </p:nvSpPr>
          <p:spPr>
            <a:xfrm>
              <a:off x="4586002" y="1627872"/>
              <a:ext cx="2762612" cy="461665"/>
            </a:xfrm>
            <a:prstGeom prst="rect">
              <a:avLst/>
            </a:prstGeom>
            <a:noFill/>
          </p:spPr>
          <p:txBody>
            <a:bodyPr wrap="square">
              <a:spAutoFit/>
            </a:bodyPr>
            <a:lstStyle/>
            <a:p>
              <a:pPr algn="ctr"/>
              <a:r>
                <a:rPr lang="en-US" sz="2400" dirty="0">
                  <a:latin typeface="Avenir Next" panose="020B0503020202020204" pitchFamily="34" charset="0"/>
                </a:rPr>
                <a:t>2.  Neutral Theory </a:t>
              </a:r>
              <a:endParaRPr lang="en-US" sz="2400" dirty="0"/>
            </a:p>
          </p:txBody>
        </p:sp>
      </p:grpSp>
      <p:grpSp>
        <p:nvGrpSpPr>
          <p:cNvPr id="11" name="Group 10">
            <a:extLst>
              <a:ext uri="{FF2B5EF4-FFF2-40B4-BE49-F238E27FC236}">
                <a16:creationId xmlns:a16="http://schemas.microsoft.com/office/drawing/2014/main" id="{CFBA5DCE-42B1-8D4E-A676-426770420806}"/>
              </a:ext>
            </a:extLst>
          </p:cNvPr>
          <p:cNvGrpSpPr/>
          <p:nvPr/>
        </p:nvGrpSpPr>
        <p:grpSpPr>
          <a:xfrm>
            <a:off x="8006744" y="1627872"/>
            <a:ext cx="3434207" cy="4572554"/>
            <a:chOff x="8006744" y="1627872"/>
            <a:chExt cx="3434207" cy="4572554"/>
          </a:xfrm>
        </p:grpSpPr>
        <p:sp>
          <p:nvSpPr>
            <p:cNvPr id="7" name="TextBox 6">
              <a:extLst>
                <a:ext uri="{FF2B5EF4-FFF2-40B4-BE49-F238E27FC236}">
                  <a16:creationId xmlns:a16="http://schemas.microsoft.com/office/drawing/2014/main" id="{CD1C20D5-E036-444B-83F8-F77DFFE454DC}"/>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pic>
          <p:nvPicPr>
            <p:cNvPr id="2056" name="Picture 8" descr="Tomoko Ohta">
              <a:extLst>
                <a:ext uri="{FF2B5EF4-FFF2-40B4-BE49-F238E27FC236}">
                  <a16:creationId xmlns:a16="http://schemas.microsoft.com/office/drawing/2014/main" id="{C84973F8-560D-F14A-A5CE-A768A002DED8}"/>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765951"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B68DF1D-9751-524A-80D8-CF1E7C00CBBA}"/>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sp>
        <p:nvSpPr>
          <p:cNvPr id="2" name="Rectangle 1">
            <a:extLst>
              <a:ext uri="{FF2B5EF4-FFF2-40B4-BE49-F238E27FC236}">
                <a16:creationId xmlns:a16="http://schemas.microsoft.com/office/drawing/2014/main" id="{D5424E10-2CCD-3443-9210-0AE0861C8D57}"/>
              </a:ext>
            </a:extLst>
          </p:cNvPr>
          <p:cNvSpPr/>
          <p:nvPr/>
        </p:nvSpPr>
        <p:spPr>
          <a:xfrm>
            <a:off x="558429" y="1503020"/>
            <a:ext cx="3208149" cy="4974406"/>
          </a:xfrm>
          <a:prstGeom prst="rect">
            <a:avLst/>
          </a:prstGeom>
          <a:solidFill>
            <a:schemeClr val="bg1">
              <a:alpha val="844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EAC3FBF-7884-6947-832C-6BC6767FD2AF}"/>
              </a:ext>
            </a:extLst>
          </p:cNvPr>
          <p:cNvSpPr/>
          <p:nvPr/>
        </p:nvSpPr>
        <p:spPr>
          <a:xfrm>
            <a:off x="4363233" y="1503020"/>
            <a:ext cx="3208149" cy="4974406"/>
          </a:xfrm>
          <a:prstGeom prst="rect">
            <a:avLst/>
          </a:prstGeom>
          <a:solidFill>
            <a:schemeClr val="bg1">
              <a:alpha val="844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669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Group 130">
            <a:extLst>
              <a:ext uri="{FF2B5EF4-FFF2-40B4-BE49-F238E27FC236}">
                <a16:creationId xmlns:a16="http://schemas.microsoft.com/office/drawing/2014/main" id="{7A629D96-13C7-5147-B0F7-FBE7F78C6F17}"/>
              </a:ext>
            </a:extLst>
          </p:cNvPr>
          <p:cNvGrpSpPr/>
          <p:nvPr/>
        </p:nvGrpSpPr>
        <p:grpSpPr>
          <a:xfrm>
            <a:off x="1478046" y="1186895"/>
            <a:ext cx="6135636" cy="1363796"/>
            <a:chOff x="1478046" y="1186895"/>
            <a:chExt cx="6135636" cy="1363796"/>
          </a:xfrm>
        </p:grpSpPr>
        <p:grpSp>
          <p:nvGrpSpPr>
            <p:cNvPr id="5" name="Group 4">
              <a:extLst>
                <a:ext uri="{FF2B5EF4-FFF2-40B4-BE49-F238E27FC236}">
                  <a16:creationId xmlns:a16="http://schemas.microsoft.com/office/drawing/2014/main" id="{A5C020DD-602C-A242-84B0-215F243C7F1E}"/>
                </a:ext>
              </a:extLst>
            </p:cNvPr>
            <p:cNvGrpSpPr/>
            <p:nvPr/>
          </p:nvGrpSpPr>
          <p:grpSpPr>
            <a:xfrm>
              <a:off x="5159878" y="2100429"/>
              <a:ext cx="856984" cy="68659"/>
              <a:chOff x="4956252" y="2094981"/>
              <a:chExt cx="856984" cy="68659"/>
            </a:xfrm>
          </p:grpSpPr>
          <p:grpSp>
            <p:nvGrpSpPr>
              <p:cNvPr id="27" name="Group 26">
                <a:extLst>
                  <a:ext uri="{FF2B5EF4-FFF2-40B4-BE49-F238E27FC236}">
                    <a16:creationId xmlns:a16="http://schemas.microsoft.com/office/drawing/2014/main" id="{DB5023F4-2080-A047-AD87-E2BBBEDEF9C9}"/>
                  </a:ext>
                </a:extLst>
              </p:cNvPr>
              <p:cNvGrpSpPr/>
              <p:nvPr/>
            </p:nvGrpSpPr>
            <p:grpSpPr>
              <a:xfrm>
                <a:off x="4956252" y="2094981"/>
                <a:ext cx="558534" cy="58316"/>
                <a:chOff x="2612113" y="2115494"/>
                <a:chExt cx="558534" cy="58316"/>
              </a:xfrm>
            </p:grpSpPr>
            <p:cxnSp>
              <p:nvCxnSpPr>
                <p:cNvPr id="33" name="Straight Connector 32">
                  <a:extLst>
                    <a:ext uri="{FF2B5EF4-FFF2-40B4-BE49-F238E27FC236}">
                      <a16:creationId xmlns:a16="http://schemas.microsoft.com/office/drawing/2014/main" id="{5278F67C-49CE-DD45-A43F-DDCD5D32AC94}"/>
                    </a:ext>
                  </a:extLst>
                </p:cNvPr>
                <p:cNvCxnSpPr>
                  <a:cxnSpLocks/>
                </p:cNvCxnSpPr>
                <p:nvPr/>
              </p:nvCxnSpPr>
              <p:spPr>
                <a:xfrm>
                  <a:off x="2612113" y="2151935"/>
                  <a:ext cx="0" cy="1976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8CA5C05-6077-9A48-A0E4-2E13963CAAA4}"/>
                    </a:ext>
                  </a:extLst>
                </p:cNvPr>
                <p:cNvCxnSpPr>
                  <a:cxnSpLocks/>
                </p:cNvCxnSpPr>
                <p:nvPr/>
              </p:nvCxnSpPr>
              <p:spPr>
                <a:xfrm>
                  <a:off x="2745069" y="2115494"/>
                  <a:ext cx="0" cy="5444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63FBAAF-0FD0-6E4E-81B9-95EF0E539C35}"/>
                    </a:ext>
                  </a:extLst>
                </p:cNvPr>
                <p:cNvCxnSpPr>
                  <a:cxnSpLocks/>
                </p:cNvCxnSpPr>
                <p:nvPr/>
              </p:nvCxnSpPr>
              <p:spPr>
                <a:xfrm>
                  <a:off x="2802580" y="2115494"/>
                  <a:ext cx="0" cy="5620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0943FAE-D5C9-E643-B32D-FC7F5496DB80}"/>
                    </a:ext>
                  </a:extLst>
                </p:cNvPr>
                <p:cNvCxnSpPr>
                  <a:cxnSpLocks/>
                </p:cNvCxnSpPr>
                <p:nvPr/>
              </p:nvCxnSpPr>
              <p:spPr>
                <a:xfrm>
                  <a:off x="2862964" y="2115494"/>
                  <a:ext cx="0" cy="54444"/>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B55F452-DF6B-0D43-80C9-D47042332C26}"/>
                    </a:ext>
                  </a:extLst>
                </p:cNvPr>
                <p:cNvCxnSpPr>
                  <a:cxnSpLocks/>
                </p:cNvCxnSpPr>
                <p:nvPr/>
              </p:nvCxnSpPr>
              <p:spPr>
                <a:xfrm>
                  <a:off x="2934277" y="2117641"/>
                  <a:ext cx="0" cy="5440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830D547-1A46-3447-8C3B-89110A673590}"/>
                    </a:ext>
                  </a:extLst>
                </p:cNvPr>
                <p:cNvCxnSpPr>
                  <a:cxnSpLocks/>
                </p:cNvCxnSpPr>
                <p:nvPr/>
              </p:nvCxnSpPr>
              <p:spPr>
                <a:xfrm>
                  <a:off x="2991788" y="2119820"/>
                  <a:ext cx="0" cy="53990"/>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ABE51E5-256B-314C-970E-D7DD849156A6}"/>
                    </a:ext>
                  </a:extLst>
                </p:cNvPr>
                <p:cNvCxnSpPr>
                  <a:cxnSpLocks/>
                </p:cNvCxnSpPr>
                <p:nvPr/>
              </p:nvCxnSpPr>
              <p:spPr>
                <a:xfrm>
                  <a:off x="3052172" y="2119820"/>
                  <a:ext cx="0" cy="5222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80F5A75-4163-9046-BD59-44269CAE4E5D}"/>
                    </a:ext>
                  </a:extLst>
                </p:cNvPr>
                <p:cNvCxnSpPr>
                  <a:cxnSpLocks/>
                </p:cNvCxnSpPr>
                <p:nvPr/>
              </p:nvCxnSpPr>
              <p:spPr>
                <a:xfrm>
                  <a:off x="2683383" y="2133932"/>
                  <a:ext cx="0" cy="3600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C31CFFD-EA2E-8545-ADB6-EAE3769461C8}"/>
                    </a:ext>
                  </a:extLst>
                </p:cNvPr>
                <p:cNvCxnSpPr>
                  <a:cxnSpLocks/>
                </p:cNvCxnSpPr>
                <p:nvPr/>
              </p:nvCxnSpPr>
              <p:spPr>
                <a:xfrm>
                  <a:off x="3109322" y="2125710"/>
                  <a:ext cx="0" cy="4574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33B9159-9525-BD4F-B412-A0752FAD7B61}"/>
                    </a:ext>
                  </a:extLst>
                </p:cNvPr>
                <p:cNvCxnSpPr>
                  <a:cxnSpLocks/>
                </p:cNvCxnSpPr>
                <p:nvPr/>
              </p:nvCxnSpPr>
              <p:spPr>
                <a:xfrm>
                  <a:off x="3170647" y="2133932"/>
                  <a:ext cx="0" cy="3773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49FA32D4-0DFE-0847-8FBE-224E31DF7934}"/>
                  </a:ext>
                </a:extLst>
              </p:cNvPr>
              <p:cNvCxnSpPr>
                <a:cxnSpLocks/>
              </p:cNvCxnSpPr>
              <p:nvPr/>
            </p:nvCxnSpPr>
            <p:spPr>
              <a:xfrm>
                <a:off x="5576866" y="2117897"/>
                <a:ext cx="0" cy="3659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1AB3C2-8870-B94A-8A51-CC548007EBFB}"/>
                  </a:ext>
                </a:extLst>
              </p:cNvPr>
              <p:cNvCxnSpPr>
                <a:cxnSpLocks/>
              </p:cNvCxnSpPr>
              <p:nvPr/>
            </p:nvCxnSpPr>
            <p:spPr>
              <a:xfrm>
                <a:off x="5634377" y="2122313"/>
                <a:ext cx="0" cy="3346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F9987F0-C89D-B14C-90FD-ABD50AA79C4B}"/>
                  </a:ext>
                </a:extLst>
              </p:cNvPr>
              <p:cNvCxnSpPr>
                <a:cxnSpLocks/>
              </p:cNvCxnSpPr>
              <p:nvPr/>
            </p:nvCxnSpPr>
            <p:spPr>
              <a:xfrm>
                <a:off x="5694761" y="2122313"/>
                <a:ext cx="0" cy="3853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1552A1E-AD4D-2A4B-97CC-87FD33AE2135}"/>
                  </a:ext>
                </a:extLst>
              </p:cNvPr>
              <p:cNvCxnSpPr>
                <a:cxnSpLocks/>
              </p:cNvCxnSpPr>
              <p:nvPr/>
            </p:nvCxnSpPr>
            <p:spPr>
              <a:xfrm>
                <a:off x="5751911" y="2124247"/>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C3424FC-F29D-D647-9969-B1591DD9028D}"/>
                  </a:ext>
                </a:extLst>
              </p:cNvPr>
              <p:cNvCxnSpPr>
                <a:cxnSpLocks/>
              </p:cNvCxnSpPr>
              <p:nvPr/>
            </p:nvCxnSpPr>
            <p:spPr>
              <a:xfrm>
                <a:off x="5813236" y="2127634"/>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1EEE6765-2B78-2240-A785-71FB0E811C70}"/>
                </a:ext>
              </a:extLst>
            </p:cNvPr>
            <p:cNvCxnSpPr>
              <a:cxnSpLocks/>
            </p:cNvCxnSpPr>
            <p:nvPr/>
          </p:nvCxnSpPr>
          <p:spPr>
            <a:xfrm>
              <a:off x="4642926" y="1364802"/>
              <a:ext cx="0" cy="794385"/>
            </a:xfrm>
            <a:prstGeom prst="line">
              <a:avLst/>
            </a:prstGeom>
            <a:ln w="698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3BC4BD5-3527-024F-A3E4-1A693C755B8D}"/>
                </a:ext>
              </a:extLst>
            </p:cNvPr>
            <p:cNvCxnSpPr>
              <a:cxnSpLocks/>
            </p:cNvCxnSpPr>
            <p:nvPr/>
          </p:nvCxnSpPr>
          <p:spPr>
            <a:xfrm>
              <a:off x="1762121" y="1186895"/>
              <a:ext cx="0" cy="972292"/>
            </a:xfrm>
            <a:prstGeom prst="line">
              <a:avLst/>
            </a:prstGeom>
            <a:ln w="698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49A0296-2CB4-0540-995E-72BCF48E8175}"/>
                </a:ext>
              </a:extLst>
            </p:cNvPr>
            <p:cNvCxnSpPr>
              <a:cxnSpLocks/>
            </p:cNvCxnSpPr>
            <p:nvPr/>
          </p:nvCxnSpPr>
          <p:spPr>
            <a:xfrm>
              <a:off x="1728276" y="2159187"/>
              <a:ext cx="5669280" cy="6514"/>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74B4172-C1EE-234B-9219-E5B0459ABB2E}"/>
                </a:ext>
              </a:extLst>
            </p:cNvPr>
            <p:cNvSpPr txBox="1"/>
            <p:nvPr/>
          </p:nvSpPr>
          <p:spPr>
            <a:xfrm>
              <a:off x="7100400" y="2242914"/>
              <a:ext cx="513282"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1" name="TextBox 10">
              <a:extLst>
                <a:ext uri="{FF2B5EF4-FFF2-40B4-BE49-F238E27FC236}">
                  <a16:creationId xmlns:a16="http://schemas.microsoft.com/office/drawing/2014/main" id="{D152F623-578A-0D46-B303-88C7377FA0CE}"/>
                </a:ext>
              </a:extLst>
            </p:cNvPr>
            <p:cNvSpPr txBox="1"/>
            <p:nvPr/>
          </p:nvSpPr>
          <p:spPr>
            <a:xfrm>
              <a:off x="1478046" y="2242420"/>
              <a:ext cx="450764"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12" name="TextBox 11">
              <a:extLst>
                <a:ext uri="{FF2B5EF4-FFF2-40B4-BE49-F238E27FC236}">
                  <a16:creationId xmlns:a16="http://schemas.microsoft.com/office/drawing/2014/main" id="{DA3CD4C6-CB73-FF44-BBAF-79222799E09A}"/>
                </a:ext>
              </a:extLst>
            </p:cNvPr>
            <p:cNvSpPr txBox="1"/>
            <p:nvPr/>
          </p:nvSpPr>
          <p:spPr>
            <a:xfrm>
              <a:off x="4353423" y="2191806"/>
              <a:ext cx="579005" cy="307777"/>
            </a:xfrm>
            <a:prstGeom prst="rect">
              <a:avLst/>
            </a:prstGeom>
            <a:noFill/>
          </p:spPr>
          <p:txBody>
            <a:bodyPr wrap="none" rtlCol="0">
              <a:spAutoFit/>
            </a:bodyPr>
            <a:lstStyle/>
            <a:p>
              <a:r>
                <a:rPr lang="en-US" sz="1400" i="1" dirty="0">
                  <a:latin typeface="Avenir Next" panose="020B0503020202020204" pitchFamily="34" charset="0"/>
                </a:rPr>
                <a:t>s </a:t>
              </a:r>
              <a:r>
                <a:rPr lang="en-US" sz="1400" dirty="0">
                  <a:latin typeface="Avenir Next" panose="020B0503020202020204" pitchFamily="34" charset="0"/>
                </a:rPr>
                <a:t>= 0</a:t>
              </a:r>
            </a:p>
          </p:txBody>
        </p:sp>
        <p:cxnSp>
          <p:nvCxnSpPr>
            <p:cNvPr id="13" name="Straight Connector 12">
              <a:extLst>
                <a:ext uri="{FF2B5EF4-FFF2-40B4-BE49-F238E27FC236}">
                  <a16:creationId xmlns:a16="http://schemas.microsoft.com/office/drawing/2014/main" id="{5BC3AD53-0FB1-B746-B405-787663328209}"/>
                </a:ext>
              </a:extLst>
            </p:cNvPr>
            <p:cNvCxnSpPr/>
            <p:nvPr/>
          </p:nvCxnSpPr>
          <p:spPr>
            <a:xfrm>
              <a:off x="7386924" y="2154873"/>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AF3DEE3-D68A-5B4D-AF59-1C759E042F6B}"/>
                </a:ext>
              </a:extLst>
            </p:cNvPr>
            <p:cNvCxnSpPr/>
            <p:nvPr/>
          </p:nvCxnSpPr>
          <p:spPr>
            <a:xfrm>
              <a:off x="4642926" y="2161223"/>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9294E32-EC2C-8A44-95A4-420668027ACD}"/>
                </a:ext>
              </a:extLst>
            </p:cNvPr>
            <p:cNvCxnSpPr/>
            <p:nvPr/>
          </p:nvCxnSpPr>
          <p:spPr>
            <a:xfrm>
              <a:off x="1740857" y="2161223"/>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8" name="Rectangle 10">
            <a:extLst>
              <a:ext uri="{FF2B5EF4-FFF2-40B4-BE49-F238E27FC236}">
                <a16:creationId xmlns:a16="http://schemas.microsoft.com/office/drawing/2014/main" id="{A35B4351-C228-4B4C-A77B-E2E329E8728A}"/>
              </a:ext>
            </a:extLst>
          </p:cNvPr>
          <p:cNvSpPr>
            <a:spLocks noChangeArrowheads="1"/>
          </p:cNvSpPr>
          <p:nvPr/>
        </p:nvSpPr>
        <p:spPr bwMode="auto">
          <a:xfrm>
            <a:off x="390617" y="212818"/>
            <a:ext cx="4373854"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600" b="1" dirty="0">
                <a:latin typeface="Avenir Next" panose="020B0503020202020204" pitchFamily="34" charset="0"/>
              </a:rPr>
              <a:t>DFE</a:t>
            </a:r>
            <a:r>
              <a:rPr lang="en-US" altLang="en-US" sz="1600" dirty="0">
                <a:latin typeface="Avenir Next" panose="020B0503020202020204" pitchFamily="34" charset="0"/>
              </a:rPr>
              <a:t> for Kimura’s Neutral Theory</a:t>
            </a:r>
          </a:p>
        </p:txBody>
      </p:sp>
      <p:pic>
        <p:nvPicPr>
          <p:cNvPr id="109" name="Picture 27">
            <a:extLst>
              <a:ext uri="{FF2B5EF4-FFF2-40B4-BE49-F238E27FC236}">
                <a16:creationId xmlns:a16="http://schemas.microsoft.com/office/drawing/2014/main" id="{5BA986CD-B5C1-5445-8BA0-5B93BBBC51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42890" y="1105665"/>
            <a:ext cx="925181" cy="9722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grpSp>
        <p:nvGrpSpPr>
          <p:cNvPr id="111" name="Group 110">
            <a:extLst>
              <a:ext uri="{FF2B5EF4-FFF2-40B4-BE49-F238E27FC236}">
                <a16:creationId xmlns:a16="http://schemas.microsoft.com/office/drawing/2014/main" id="{EE3B187D-CA0A-764A-8561-36AAECC6419B}"/>
              </a:ext>
            </a:extLst>
          </p:cNvPr>
          <p:cNvGrpSpPr/>
          <p:nvPr/>
        </p:nvGrpSpPr>
        <p:grpSpPr>
          <a:xfrm>
            <a:off x="4868280" y="4085508"/>
            <a:ext cx="2003376" cy="1179595"/>
            <a:chOff x="5736507" y="3662354"/>
            <a:chExt cx="2003376" cy="1179595"/>
          </a:xfrm>
        </p:grpSpPr>
        <p:sp>
          <p:nvSpPr>
            <p:cNvPr id="112" name="TextBox 111">
              <a:extLst>
                <a:ext uri="{FF2B5EF4-FFF2-40B4-BE49-F238E27FC236}">
                  <a16:creationId xmlns:a16="http://schemas.microsoft.com/office/drawing/2014/main" id="{88F352B4-12AC-BA41-9601-4CBC3D5E2E41}"/>
                </a:ext>
              </a:extLst>
            </p:cNvPr>
            <p:cNvSpPr txBox="1"/>
            <p:nvPr/>
          </p:nvSpPr>
          <p:spPr>
            <a:xfrm>
              <a:off x="5930549" y="3662354"/>
              <a:ext cx="1809334" cy="830997"/>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solidFill>
                    <a:srgbClr val="0070C3"/>
                  </a:solidFill>
                  <a:latin typeface="Avenir Next" panose="020B0503020202020204" pitchFamily="34" charset="0"/>
                </a:rPr>
                <a:t>slightly beneficial  mutations:</a:t>
              </a:r>
            </a:p>
            <a:p>
              <a:pPr algn="ctr"/>
              <a:r>
                <a:rPr lang="en-US" sz="1200" dirty="0">
                  <a:latin typeface="Avenir Next" panose="020B0503020202020204" pitchFamily="34" charset="0"/>
                </a:rPr>
                <a:t>selection (+s)  and genetic drift </a:t>
              </a:r>
            </a:p>
          </p:txBody>
        </p:sp>
        <p:cxnSp>
          <p:nvCxnSpPr>
            <p:cNvPr id="113" name="Straight Arrow Connector 112">
              <a:extLst>
                <a:ext uri="{FF2B5EF4-FFF2-40B4-BE49-F238E27FC236}">
                  <a16:creationId xmlns:a16="http://schemas.microsoft.com/office/drawing/2014/main" id="{D8D69175-FD48-3C45-917D-19A703E4BFEE}"/>
                </a:ext>
              </a:extLst>
            </p:cNvPr>
            <p:cNvCxnSpPr>
              <a:cxnSpLocks/>
            </p:cNvCxnSpPr>
            <p:nvPr/>
          </p:nvCxnSpPr>
          <p:spPr>
            <a:xfrm flipH="1">
              <a:off x="5736507" y="4577941"/>
              <a:ext cx="180556" cy="264008"/>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4" name="Group 113">
            <a:extLst>
              <a:ext uri="{FF2B5EF4-FFF2-40B4-BE49-F238E27FC236}">
                <a16:creationId xmlns:a16="http://schemas.microsoft.com/office/drawing/2014/main" id="{58CD7B1D-C835-BB41-9ED7-AB5EA20C6139}"/>
              </a:ext>
            </a:extLst>
          </p:cNvPr>
          <p:cNvGrpSpPr/>
          <p:nvPr/>
        </p:nvGrpSpPr>
        <p:grpSpPr>
          <a:xfrm>
            <a:off x="2518356" y="4087806"/>
            <a:ext cx="2030250" cy="1159782"/>
            <a:chOff x="5930549" y="3662354"/>
            <a:chExt cx="2030250" cy="1159782"/>
          </a:xfrm>
        </p:grpSpPr>
        <p:sp>
          <p:nvSpPr>
            <p:cNvPr id="115" name="TextBox 114">
              <a:extLst>
                <a:ext uri="{FF2B5EF4-FFF2-40B4-BE49-F238E27FC236}">
                  <a16:creationId xmlns:a16="http://schemas.microsoft.com/office/drawing/2014/main" id="{1E495E69-C7A5-7F43-8A07-2A5AEA8C058D}"/>
                </a:ext>
              </a:extLst>
            </p:cNvPr>
            <p:cNvSpPr txBox="1"/>
            <p:nvPr/>
          </p:nvSpPr>
          <p:spPr>
            <a:xfrm>
              <a:off x="5930549" y="3662354"/>
              <a:ext cx="1809334" cy="830997"/>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solidFill>
                    <a:srgbClr val="D6A201"/>
                  </a:solidFill>
                  <a:latin typeface="Avenir Next" panose="020B0503020202020204" pitchFamily="34" charset="0"/>
                </a:rPr>
                <a:t>slightly deleterious  mutations:</a:t>
              </a:r>
            </a:p>
            <a:p>
              <a:pPr algn="ctr"/>
              <a:r>
                <a:rPr lang="en-US" sz="1200" dirty="0">
                  <a:latin typeface="Avenir Next" panose="020B0503020202020204" pitchFamily="34" charset="0"/>
                </a:rPr>
                <a:t>selection (-s)  and genetic drift </a:t>
              </a:r>
            </a:p>
          </p:txBody>
        </p:sp>
        <p:cxnSp>
          <p:nvCxnSpPr>
            <p:cNvPr id="116" name="Straight Arrow Connector 115">
              <a:extLst>
                <a:ext uri="{FF2B5EF4-FFF2-40B4-BE49-F238E27FC236}">
                  <a16:creationId xmlns:a16="http://schemas.microsoft.com/office/drawing/2014/main" id="{B39976C9-F51C-A143-9955-8D89EECF0D81}"/>
                </a:ext>
              </a:extLst>
            </p:cNvPr>
            <p:cNvCxnSpPr>
              <a:cxnSpLocks/>
            </p:cNvCxnSpPr>
            <p:nvPr/>
          </p:nvCxnSpPr>
          <p:spPr>
            <a:xfrm>
              <a:off x="7771566" y="4638878"/>
              <a:ext cx="189233" cy="183258"/>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8" name="Straight Connector 117">
            <a:extLst>
              <a:ext uri="{FF2B5EF4-FFF2-40B4-BE49-F238E27FC236}">
                <a16:creationId xmlns:a16="http://schemas.microsoft.com/office/drawing/2014/main" id="{187543F4-B874-B042-B39D-BF2146C9DDC6}"/>
              </a:ext>
            </a:extLst>
          </p:cNvPr>
          <p:cNvCxnSpPr>
            <a:cxnSpLocks/>
          </p:cNvCxnSpPr>
          <p:nvPr/>
        </p:nvCxnSpPr>
        <p:spPr>
          <a:xfrm>
            <a:off x="189404" y="3028950"/>
            <a:ext cx="1200259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19" name="Group 118">
            <a:extLst>
              <a:ext uri="{FF2B5EF4-FFF2-40B4-BE49-F238E27FC236}">
                <a16:creationId xmlns:a16="http://schemas.microsoft.com/office/drawing/2014/main" id="{75EFC7BA-DA11-2E41-BDE3-02BFC5EAE117}"/>
              </a:ext>
            </a:extLst>
          </p:cNvPr>
          <p:cNvGrpSpPr/>
          <p:nvPr/>
        </p:nvGrpSpPr>
        <p:grpSpPr>
          <a:xfrm>
            <a:off x="1851818" y="1770180"/>
            <a:ext cx="760751" cy="388986"/>
            <a:chOff x="2612113" y="1539458"/>
            <a:chExt cx="613741" cy="632834"/>
          </a:xfrm>
        </p:grpSpPr>
        <p:cxnSp>
          <p:nvCxnSpPr>
            <p:cNvPr id="120" name="Straight Connector 119">
              <a:extLst>
                <a:ext uri="{FF2B5EF4-FFF2-40B4-BE49-F238E27FC236}">
                  <a16:creationId xmlns:a16="http://schemas.microsoft.com/office/drawing/2014/main" id="{76F01268-E024-7A4A-9F13-38B79D551D59}"/>
                </a:ext>
              </a:extLst>
            </p:cNvPr>
            <p:cNvCxnSpPr>
              <a:cxnSpLocks/>
            </p:cNvCxnSpPr>
            <p:nvPr/>
          </p:nvCxnSpPr>
          <p:spPr>
            <a:xfrm>
              <a:off x="2612113" y="1539458"/>
              <a:ext cx="0" cy="63224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E53E3B31-A7E2-524A-98FF-A4D1C9EA3AEF}"/>
                </a:ext>
              </a:extLst>
            </p:cNvPr>
            <p:cNvCxnSpPr>
              <a:cxnSpLocks/>
            </p:cNvCxnSpPr>
            <p:nvPr/>
          </p:nvCxnSpPr>
          <p:spPr>
            <a:xfrm>
              <a:off x="2745069" y="1926771"/>
              <a:ext cx="0" cy="243168"/>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93500C91-A06D-9F49-A126-D263009E85D8}"/>
                </a:ext>
              </a:extLst>
            </p:cNvPr>
            <p:cNvCxnSpPr>
              <a:cxnSpLocks/>
            </p:cNvCxnSpPr>
            <p:nvPr/>
          </p:nvCxnSpPr>
          <p:spPr>
            <a:xfrm>
              <a:off x="2802580" y="2019447"/>
              <a:ext cx="0" cy="15225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3D136015-BC92-A640-952B-9EAE463A414D}"/>
                </a:ext>
              </a:extLst>
            </p:cNvPr>
            <p:cNvCxnSpPr>
              <a:cxnSpLocks/>
            </p:cNvCxnSpPr>
            <p:nvPr/>
          </p:nvCxnSpPr>
          <p:spPr>
            <a:xfrm>
              <a:off x="2862964" y="2062306"/>
              <a:ext cx="0" cy="10763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C376005B-DC80-9F43-A1E6-50736395A862}"/>
                </a:ext>
              </a:extLst>
            </p:cNvPr>
            <p:cNvCxnSpPr>
              <a:cxnSpLocks/>
            </p:cNvCxnSpPr>
            <p:nvPr/>
          </p:nvCxnSpPr>
          <p:spPr>
            <a:xfrm>
              <a:off x="2929100" y="2095573"/>
              <a:ext cx="0" cy="7671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F97826B2-5A3F-6A41-A787-098AF700FA4E}"/>
                </a:ext>
              </a:extLst>
            </p:cNvPr>
            <p:cNvCxnSpPr>
              <a:cxnSpLocks/>
            </p:cNvCxnSpPr>
            <p:nvPr/>
          </p:nvCxnSpPr>
          <p:spPr>
            <a:xfrm>
              <a:off x="2989484" y="2116122"/>
              <a:ext cx="0" cy="5440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628FBCDA-93D6-0F4B-8933-73B266CE2C2F}"/>
                </a:ext>
              </a:extLst>
            </p:cNvPr>
            <p:cNvCxnSpPr>
              <a:cxnSpLocks/>
            </p:cNvCxnSpPr>
            <p:nvPr/>
          </p:nvCxnSpPr>
          <p:spPr>
            <a:xfrm>
              <a:off x="3046995" y="2118301"/>
              <a:ext cx="0" cy="5399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FD17B7FD-9B4C-FF4E-B403-8105EA7D8D64}"/>
                </a:ext>
              </a:extLst>
            </p:cNvPr>
            <p:cNvCxnSpPr>
              <a:cxnSpLocks/>
            </p:cNvCxnSpPr>
            <p:nvPr/>
          </p:nvCxnSpPr>
          <p:spPr>
            <a:xfrm>
              <a:off x="3107379" y="2118301"/>
              <a:ext cx="0" cy="5222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ED32C25C-D805-B246-8B29-60E5A9650BFE}"/>
                </a:ext>
              </a:extLst>
            </p:cNvPr>
            <p:cNvCxnSpPr>
              <a:cxnSpLocks/>
            </p:cNvCxnSpPr>
            <p:nvPr/>
          </p:nvCxnSpPr>
          <p:spPr>
            <a:xfrm>
              <a:off x="2676006" y="1734847"/>
              <a:ext cx="0" cy="43509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DCE8E751-7204-CD45-8348-CE1DF5356D88}"/>
                </a:ext>
              </a:extLst>
            </p:cNvPr>
            <p:cNvCxnSpPr>
              <a:cxnSpLocks/>
            </p:cNvCxnSpPr>
            <p:nvPr/>
          </p:nvCxnSpPr>
          <p:spPr>
            <a:xfrm>
              <a:off x="3164529" y="2133932"/>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2D8F9156-0382-7F4B-B06B-3C8063F109E5}"/>
                </a:ext>
              </a:extLst>
            </p:cNvPr>
            <p:cNvCxnSpPr>
              <a:cxnSpLocks/>
            </p:cNvCxnSpPr>
            <p:nvPr/>
          </p:nvCxnSpPr>
          <p:spPr>
            <a:xfrm>
              <a:off x="3225854" y="2134144"/>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49" name="Group 148">
            <a:extLst>
              <a:ext uri="{FF2B5EF4-FFF2-40B4-BE49-F238E27FC236}">
                <a16:creationId xmlns:a16="http://schemas.microsoft.com/office/drawing/2014/main" id="{7B58E8E9-F664-9741-B07F-7093A231F6B3}"/>
              </a:ext>
            </a:extLst>
          </p:cNvPr>
          <p:cNvGrpSpPr/>
          <p:nvPr/>
        </p:nvGrpSpPr>
        <p:grpSpPr>
          <a:xfrm>
            <a:off x="371807" y="3356718"/>
            <a:ext cx="8429761" cy="3455776"/>
            <a:chOff x="371807" y="3356718"/>
            <a:chExt cx="8429761" cy="3455776"/>
          </a:xfrm>
        </p:grpSpPr>
        <p:grpSp>
          <p:nvGrpSpPr>
            <p:cNvPr id="44" name="Group 43">
              <a:extLst>
                <a:ext uri="{FF2B5EF4-FFF2-40B4-BE49-F238E27FC236}">
                  <a16:creationId xmlns:a16="http://schemas.microsoft.com/office/drawing/2014/main" id="{DE36CB72-6285-7E4D-9EB9-C44F8CF7D4A9}"/>
                </a:ext>
              </a:extLst>
            </p:cNvPr>
            <p:cNvGrpSpPr/>
            <p:nvPr/>
          </p:nvGrpSpPr>
          <p:grpSpPr>
            <a:xfrm>
              <a:off x="4705671" y="5223102"/>
              <a:ext cx="415817" cy="756800"/>
              <a:chOff x="4510867" y="4231511"/>
              <a:chExt cx="415817" cy="756800"/>
            </a:xfrm>
          </p:grpSpPr>
          <p:cxnSp>
            <p:nvCxnSpPr>
              <p:cNvPr id="96" name="Straight Connector 95">
                <a:extLst>
                  <a:ext uri="{FF2B5EF4-FFF2-40B4-BE49-F238E27FC236}">
                    <a16:creationId xmlns:a16="http://schemas.microsoft.com/office/drawing/2014/main" id="{98947792-6CC8-BA45-A615-D507C5EE351A}"/>
                  </a:ext>
                </a:extLst>
              </p:cNvPr>
              <p:cNvCxnSpPr/>
              <p:nvPr/>
            </p:nvCxnSpPr>
            <p:spPr>
              <a:xfrm flipH="1">
                <a:off x="4510867" y="4231511"/>
                <a:ext cx="0" cy="745843"/>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DCDDB97-B198-D046-AF3B-48EA2D0D3F83}"/>
                  </a:ext>
                </a:extLst>
              </p:cNvPr>
              <p:cNvCxnSpPr>
                <a:cxnSpLocks/>
              </p:cNvCxnSpPr>
              <p:nvPr/>
            </p:nvCxnSpPr>
            <p:spPr>
              <a:xfrm flipH="1">
                <a:off x="4550857" y="4703931"/>
                <a:ext cx="0" cy="278140"/>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4A14791-A3F2-E247-A90E-E7C4B4707249}"/>
                  </a:ext>
                </a:extLst>
              </p:cNvPr>
              <p:cNvCxnSpPr>
                <a:cxnSpLocks/>
              </p:cNvCxnSpPr>
              <p:nvPr/>
            </p:nvCxnSpPr>
            <p:spPr>
              <a:xfrm flipH="1">
                <a:off x="4587285" y="4834527"/>
                <a:ext cx="0" cy="134456"/>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F979D3B8-C982-9E43-90FA-F90151A14902}"/>
                  </a:ext>
                </a:extLst>
              </p:cNvPr>
              <p:cNvCxnSpPr>
                <a:cxnSpLocks/>
              </p:cNvCxnSpPr>
              <p:nvPr/>
            </p:nvCxnSpPr>
            <p:spPr>
              <a:xfrm flipH="1">
                <a:off x="4628568" y="4901755"/>
                <a:ext cx="0" cy="60983"/>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BF8AC8E3-6FB9-8C47-A526-D21548C4D7C8}"/>
                  </a:ext>
                </a:extLst>
              </p:cNvPr>
              <p:cNvCxnSpPr>
                <a:cxnSpLocks/>
              </p:cNvCxnSpPr>
              <p:nvPr/>
            </p:nvCxnSpPr>
            <p:spPr>
              <a:xfrm flipH="1">
                <a:off x="4670848" y="4912389"/>
                <a:ext cx="0" cy="60983"/>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8516A54-47DC-DD49-B584-B75F13751D93}"/>
                  </a:ext>
                </a:extLst>
              </p:cNvPr>
              <p:cNvCxnSpPr>
                <a:cxnSpLocks/>
              </p:cNvCxnSpPr>
              <p:nvPr/>
            </p:nvCxnSpPr>
            <p:spPr>
              <a:xfrm flipH="1">
                <a:off x="4710401" y="4931212"/>
                <a:ext cx="0" cy="36411"/>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B8C6437F-C51C-8C40-A8F5-FF34911594B6}"/>
                  </a:ext>
                </a:extLst>
              </p:cNvPr>
              <p:cNvCxnSpPr>
                <a:cxnSpLocks/>
              </p:cNvCxnSpPr>
              <p:nvPr/>
            </p:nvCxnSpPr>
            <p:spPr>
              <a:xfrm flipH="1">
                <a:off x="4796914" y="4934387"/>
                <a:ext cx="0" cy="36411"/>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C9767EE0-F259-2D4B-8269-0C5FCE1ADF71}"/>
                  </a:ext>
                </a:extLst>
              </p:cNvPr>
              <p:cNvCxnSpPr>
                <a:cxnSpLocks/>
              </p:cNvCxnSpPr>
              <p:nvPr/>
            </p:nvCxnSpPr>
            <p:spPr>
              <a:xfrm flipH="1">
                <a:off x="4753029" y="4931460"/>
                <a:ext cx="0" cy="46825"/>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52906C9E-BD17-5B46-BC0F-4B45DD5181DB}"/>
                  </a:ext>
                </a:extLst>
              </p:cNvPr>
              <p:cNvCxnSpPr>
                <a:cxnSpLocks/>
              </p:cNvCxnSpPr>
              <p:nvPr/>
            </p:nvCxnSpPr>
            <p:spPr>
              <a:xfrm flipH="1">
                <a:off x="4840171" y="4941238"/>
                <a:ext cx="0" cy="36411"/>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5C4E639C-7044-5140-B076-16A461920A0E}"/>
                  </a:ext>
                </a:extLst>
              </p:cNvPr>
              <p:cNvCxnSpPr>
                <a:cxnSpLocks/>
              </p:cNvCxnSpPr>
              <p:nvPr/>
            </p:nvCxnSpPr>
            <p:spPr>
              <a:xfrm flipH="1">
                <a:off x="4926684" y="4944413"/>
                <a:ext cx="0" cy="36411"/>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B80A3CC-2122-4940-A680-3B49CCB960D8}"/>
                  </a:ext>
                </a:extLst>
              </p:cNvPr>
              <p:cNvCxnSpPr>
                <a:cxnSpLocks/>
              </p:cNvCxnSpPr>
              <p:nvPr/>
            </p:nvCxnSpPr>
            <p:spPr>
              <a:xfrm flipH="1">
                <a:off x="4882799" y="4941486"/>
                <a:ext cx="0" cy="46825"/>
              </a:xfrm>
              <a:prstGeom prst="line">
                <a:avLst/>
              </a:prstGeom>
              <a:ln w="317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69D23AA8-A4F1-D44B-A8AB-07EFBEBE6D41}"/>
                </a:ext>
              </a:extLst>
            </p:cNvPr>
            <p:cNvGrpSpPr/>
            <p:nvPr/>
          </p:nvGrpSpPr>
          <p:grpSpPr>
            <a:xfrm>
              <a:off x="4172683" y="5219056"/>
              <a:ext cx="457810" cy="756800"/>
              <a:chOff x="3977879" y="4227465"/>
              <a:chExt cx="457810" cy="756800"/>
            </a:xfrm>
          </p:grpSpPr>
          <p:cxnSp>
            <p:nvCxnSpPr>
              <p:cNvPr id="85" name="Straight Connector 84">
                <a:extLst>
                  <a:ext uri="{FF2B5EF4-FFF2-40B4-BE49-F238E27FC236}">
                    <a16:creationId xmlns:a16="http://schemas.microsoft.com/office/drawing/2014/main" id="{F01BD9CB-D92B-EA4C-A94A-B2A4CD12262F}"/>
                  </a:ext>
                </a:extLst>
              </p:cNvPr>
              <p:cNvCxnSpPr/>
              <p:nvPr/>
            </p:nvCxnSpPr>
            <p:spPr>
              <a:xfrm>
                <a:off x="4435689" y="4227465"/>
                <a:ext cx="0" cy="745843"/>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0060D8EC-143E-634C-8ECE-5493DF009FFC}"/>
                  </a:ext>
                </a:extLst>
              </p:cNvPr>
              <p:cNvCxnSpPr>
                <a:cxnSpLocks/>
              </p:cNvCxnSpPr>
              <p:nvPr/>
            </p:nvCxnSpPr>
            <p:spPr>
              <a:xfrm>
                <a:off x="4391660" y="4699885"/>
                <a:ext cx="0" cy="278140"/>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D274539-1EB1-1247-B0B3-093422F5C6B4}"/>
                  </a:ext>
                </a:extLst>
              </p:cNvPr>
              <p:cNvCxnSpPr>
                <a:cxnSpLocks/>
              </p:cNvCxnSpPr>
              <p:nvPr/>
            </p:nvCxnSpPr>
            <p:spPr>
              <a:xfrm>
                <a:off x="4351554" y="4830481"/>
                <a:ext cx="0" cy="134456"/>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C690159-6C0D-FF44-9431-36B3E3E19C34}"/>
                  </a:ext>
                </a:extLst>
              </p:cNvPr>
              <p:cNvCxnSpPr>
                <a:cxnSpLocks/>
              </p:cNvCxnSpPr>
              <p:nvPr/>
            </p:nvCxnSpPr>
            <p:spPr>
              <a:xfrm>
                <a:off x="4306101" y="4897709"/>
                <a:ext cx="0" cy="60983"/>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327BA86-B5CC-114A-B52F-EF4BD5AC4A7D}"/>
                  </a:ext>
                </a:extLst>
              </p:cNvPr>
              <p:cNvCxnSpPr>
                <a:cxnSpLocks/>
              </p:cNvCxnSpPr>
              <p:nvPr/>
            </p:nvCxnSpPr>
            <p:spPr>
              <a:xfrm>
                <a:off x="4259552" y="4908343"/>
                <a:ext cx="0" cy="60983"/>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7264AD4-53C1-604F-B8D5-FCA2D391B003}"/>
                  </a:ext>
                </a:extLst>
              </p:cNvPr>
              <p:cNvCxnSpPr>
                <a:cxnSpLocks/>
              </p:cNvCxnSpPr>
              <p:nvPr/>
            </p:nvCxnSpPr>
            <p:spPr>
              <a:xfrm>
                <a:off x="4216004" y="4927166"/>
                <a:ext cx="0" cy="36411"/>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0DA9136-C6BF-AC47-8C8D-D04A66BFEA5C}"/>
                  </a:ext>
                </a:extLst>
              </p:cNvPr>
              <p:cNvCxnSpPr>
                <a:cxnSpLocks/>
              </p:cNvCxnSpPr>
              <p:nvPr/>
            </p:nvCxnSpPr>
            <p:spPr>
              <a:xfrm>
                <a:off x="4120754" y="4930341"/>
                <a:ext cx="0" cy="36411"/>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002A089-AFF9-5840-BFEC-2B6115BABA04}"/>
                  </a:ext>
                </a:extLst>
              </p:cNvPr>
              <p:cNvCxnSpPr>
                <a:cxnSpLocks/>
              </p:cNvCxnSpPr>
              <p:nvPr/>
            </p:nvCxnSpPr>
            <p:spPr>
              <a:xfrm>
                <a:off x="4169071" y="4927414"/>
                <a:ext cx="0" cy="46825"/>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FFB40AF7-C780-624C-9E92-A4E1E42FF7E2}"/>
                  </a:ext>
                </a:extLst>
              </p:cNvPr>
              <p:cNvCxnSpPr>
                <a:cxnSpLocks/>
              </p:cNvCxnSpPr>
              <p:nvPr/>
            </p:nvCxnSpPr>
            <p:spPr>
              <a:xfrm>
                <a:off x="4073129" y="4937192"/>
                <a:ext cx="0" cy="36411"/>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F00DF5E-D752-EC41-89C8-8C820CC46F8F}"/>
                  </a:ext>
                </a:extLst>
              </p:cNvPr>
              <p:cNvCxnSpPr>
                <a:cxnSpLocks/>
              </p:cNvCxnSpPr>
              <p:nvPr/>
            </p:nvCxnSpPr>
            <p:spPr>
              <a:xfrm>
                <a:off x="3977879" y="4940367"/>
                <a:ext cx="0" cy="36411"/>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6BB7015-7E68-7B4A-B5A3-E3C456A771B3}"/>
                  </a:ext>
                </a:extLst>
              </p:cNvPr>
              <p:cNvCxnSpPr>
                <a:cxnSpLocks/>
              </p:cNvCxnSpPr>
              <p:nvPr/>
            </p:nvCxnSpPr>
            <p:spPr>
              <a:xfrm>
                <a:off x="4026196" y="4937440"/>
                <a:ext cx="0" cy="46825"/>
              </a:xfrm>
              <a:prstGeom prst="line">
                <a:avLst/>
              </a:prstGeom>
              <a:ln w="31750">
                <a:solidFill>
                  <a:srgbClr val="E2AC01"/>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3C08E07C-3A1F-A148-9116-6295AF63A6C3}"/>
                </a:ext>
              </a:extLst>
            </p:cNvPr>
            <p:cNvGrpSpPr/>
            <p:nvPr/>
          </p:nvGrpSpPr>
          <p:grpSpPr>
            <a:xfrm>
              <a:off x="1504182" y="4986093"/>
              <a:ext cx="6135636" cy="1363796"/>
              <a:chOff x="1504182" y="4986093"/>
              <a:chExt cx="6135636" cy="1363796"/>
            </a:xfrm>
          </p:grpSpPr>
          <p:grpSp>
            <p:nvGrpSpPr>
              <p:cNvPr id="47" name="Group 46">
                <a:extLst>
                  <a:ext uri="{FF2B5EF4-FFF2-40B4-BE49-F238E27FC236}">
                    <a16:creationId xmlns:a16="http://schemas.microsoft.com/office/drawing/2014/main" id="{C492EF4C-C3CE-A345-93A4-89E842691042}"/>
                  </a:ext>
                </a:extLst>
              </p:cNvPr>
              <p:cNvGrpSpPr/>
              <p:nvPr/>
            </p:nvGrpSpPr>
            <p:grpSpPr>
              <a:xfrm>
                <a:off x="5186014" y="5899627"/>
                <a:ext cx="856984" cy="68659"/>
                <a:chOff x="4956252" y="2094981"/>
                <a:chExt cx="856984" cy="68659"/>
              </a:xfrm>
            </p:grpSpPr>
            <p:grpSp>
              <p:nvGrpSpPr>
                <p:cNvPr id="69" name="Group 68">
                  <a:extLst>
                    <a:ext uri="{FF2B5EF4-FFF2-40B4-BE49-F238E27FC236}">
                      <a16:creationId xmlns:a16="http://schemas.microsoft.com/office/drawing/2014/main" id="{31A83FF8-BD93-8B4F-ACDA-C9FEDD6A624A}"/>
                    </a:ext>
                  </a:extLst>
                </p:cNvPr>
                <p:cNvGrpSpPr/>
                <p:nvPr/>
              </p:nvGrpSpPr>
              <p:grpSpPr>
                <a:xfrm>
                  <a:off x="4956252" y="2094981"/>
                  <a:ext cx="558534" cy="58316"/>
                  <a:chOff x="2612113" y="2115494"/>
                  <a:chExt cx="558534" cy="58316"/>
                </a:xfrm>
              </p:grpSpPr>
              <p:cxnSp>
                <p:nvCxnSpPr>
                  <p:cNvPr id="75" name="Straight Connector 74">
                    <a:extLst>
                      <a:ext uri="{FF2B5EF4-FFF2-40B4-BE49-F238E27FC236}">
                        <a16:creationId xmlns:a16="http://schemas.microsoft.com/office/drawing/2014/main" id="{E8CC4CF7-ACB2-4A4A-9904-3E8C6E2B71B1}"/>
                      </a:ext>
                    </a:extLst>
                  </p:cNvPr>
                  <p:cNvCxnSpPr>
                    <a:cxnSpLocks/>
                  </p:cNvCxnSpPr>
                  <p:nvPr/>
                </p:nvCxnSpPr>
                <p:spPr>
                  <a:xfrm>
                    <a:off x="2612113" y="2151935"/>
                    <a:ext cx="0" cy="1976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6C64120-8581-1549-89A8-19B0B0DE484F}"/>
                      </a:ext>
                    </a:extLst>
                  </p:cNvPr>
                  <p:cNvCxnSpPr>
                    <a:cxnSpLocks/>
                  </p:cNvCxnSpPr>
                  <p:nvPr/>
                </p:nvCxnSpPr>
                <p:spPr>
                  <a:xfrm>
                    <a:off x="2745069" y="2115494"/>
                    <a:ext cx="0" cy="5444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2156CE3E-B917-ED49-AB48-6EB57031B244}"/>
                      </a:ext>
                    </a:extLst>
                  </p:cNvPr>
                  <p:cNvCxnSpPr>
                    <a:cxnSpLocks/>
                  </p:cNvCxnSpPr>
                  <p:nvPr/>
                </p:nvCxnSpPr>
                <p:spPr>
                  <a:xfrm>
                    <a:off x="2802580" y="2115494"/>
                    <a:ext cx="0" cy="56205"/>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FB422D6-B120-9C4D-8357-F6CCB76E45A7}"/>
                      </a:ext>
                    </a:extLst>
                  </p:cNvPr>
                  <p:cNvCxnSpPr>
                    <a:cxnSpLocks/>
                  </p:cNvCxnSpPr>
                  <p:nvPr/>
                </p:nvCxnSpPr>
                <p:spPr>
                  <a:xfrm>
                    <a:off x="2862964" y="2115494"/>
                    <a:ext cx="0" cy="54444"/>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19484FF-B0F4-A649-94D1-6DC1B90E0EE9}"/>
                      </a:ext>
                    </a:extLst>
                  </p:cNvPr>
                  <p:cNvCxnSpPr>
                    <a:cxnSpLocks/>
                  </p:cNvCxnSpPr>
                  <p:nvPr/>
                </p:nvCxnSpPr>
                <p:spPr>
                  <a:xfrm>
                    <a:off x="2934277" y="2117641"/>
                    <a:ext cx="0" cy="5440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1B44CB2-80DE-2A4D-9FBF-761180F79601}"/>
                      </a:ext>
                    </a:extLst>
                  </p:cNvPr>
                  <p:cNvCxnSpPr>
                    <a:cxnSpLocks/>
                  </p:cNvCxnSpPr>
                  <p:nvPr/>
                </p:nvCxnSpPr>
                <p:spPr>
                  <a:xfrm>
                    <a:off x="2991788" y="2119820"/>
                    <a:ext cx="0" cy="53990"/>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C426CF46-66E3-FF46-B557-431FBFB91976}"/>
                      </a:ext>
                    </a:extLst>
                  </p:cNvPr>
                  <p:cNvCxnSpPr>
                    <a:cxnSpLocks/>
                  </p:cNvCxnSpPr>
                  <p:nvPr/>
                </p:nvCxnSpPr>
                <p:spPr>
                  <a:xfrm>
                    <a:off x="3052172" y="2119820"/>
                    <a:ext cx="0" cy="5222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B794FA8-E4FB-404F-A7B9-2DFF1D81B46D}"/>
                      </a:ext>
                    </a:extLst>
                  </p:cNvPr>
                  <p:cNvCxnSpPr>
                    <a:cxnSpLocks/>
                  </p:cNvCxnSpPr>
                  <p:nvPr/>
                </p:nvCxnSpPr>
                <p:spPr>
                  <a:xfrm>
                    <a:off x="2683383" y="2133932"/>
                    <a:ext cx="0" cy="3600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4963D8-5260-574B-8CA0-63164030A801}"/>
                      </a:ext>
                    </a:extLst>
                  </p:cNvPr>
                  <p:cNvCxnSpPr>
                    <a:cxnSpLocks/>
                  </p:cNvCxnSpPr>
                  <p:nvPr/>
                </p:nvCxnSpPr>
                <p:spPr>
                  <a:xfrm>
                    <a:off x="3109322" y="2125710"/>
                    <a:ext cx="0" cy="4574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2ECA7C5-47D7-E84E-BDF2-374E8E29C50F}"/>
                      </a:ext>
                    </a:extLst>
                  </p:cNvPr>
                  <p:cNvCxnSpPr>
                    <a:cxnSpLocks/>
                  </p:cNvCxnSpPr>
                  <p:nvPr/>
                </p:nvCxnSpPr>
                <p:spPr>
                  <a:xfrm>
                    <a:off x="3170647" y="2133932"/>
                    <a:ext cx="0" cy="37737"/>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70" name="Straight Connector 69">
                  <a:extLst>
                    <a:ext uri="{FF2B5EF4-FFF2-40B4-BE49-F238E27FC236}">
                      <a16:creationId xmlns:a16="http://schemas.microsoft.com/office/drawing/2014/main" id="{55D79B33-A95B-4A42-B440-D85B7842A602}"/>
                    </a:ext>
                  </a:extLst>
                </p:cNvPr>
                <p:cNvCxnSpPr>
                  <a:cxnSpLocks/>
                </p:cNvCxnSpPr>
                <p:nvPr/>
              </p:nvCxnSpPr>
              <p:spPr>
                <a:xfrm>
                  <a:off x="5576866" y="2117897"/>
                  <a:ext cx="0" cy="36599"/>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494B9FC-CC3A-0B4C-B665-836869EC674B}"/>
                    </a:ext>
                  </a:extLst>
                </p:cNvPr>
                <p:cNvCxnSpPr>
                  <a:cxnSpLocks/>
                </p:cNvCxnSpPr>
                <p:nvPr/>
              </p:nvCxnSpPr>
              <p:spPr>
                <a:xfrm>
                  <a:off x="5634377" y="2122313"/>
                  <a:ext cx="0" cy="3346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428C423-0440-AC4C-90A1-6ED7BFF1AD6C}"/>
                    </a:ext>
                  </a:extLst>
                </p:cNvPr>
                <p:cNvCxnSpPr>
                  <a:cxnSpLocks/>
                </p:cNvCxnSpPr>
                <p:nvPr/>
              </p:nvCxnSpPr>
              <p:spPr>
                <a:xfrm>
                  <a:off x="5694761" y="2122313"/>
                  <a:ext cx="0" cy="38532"/>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EE0CBAA-7C1A-9E49-B94D-6B24F93A2CE1}"/>
                    </a:ext>
                  </a:extLst>
                </p:cNvPr>
                <p:cNvCxnSpPr>
                  <a:cxnSpLocks/>
                </p:cNvCxnSpPr>
                <p:nvPr/>
              </p:nvCxnSpPr>
              <p:spPr>
                <a:xfrm>
                  <a:off x="5751911" y="2124247"/>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39B44F4-07EB-3F42-8F3D-0B4BA235E649}"/>
                    </a:ext>
                  </a:extLst>
                </p:cNvPr>
                <p:cNvCxnSpPr>
                  <a:cxnSpLocks/>
                </p:cNvCxnSpPr>
                <p:nvPr/>
              </p:nvCxnSpPr>
              <p:spPr>
                <a:xfrm>
                  <a:off x="5813236" y="2127634"/>
                  <a:ext cx="0" cy="36006"/>
                </a:xfrm>
                <a:prstGeom prst="line">
                  <a:avLst/>
                </a:prstGeom>
                <a:ln w="44450">
                  <a:solidFill>
                    <a:srgbClr val="0089EE"/>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F3CC0F20-326B-E94B-93DE-0B7F6D3FAF73}"/>
                  </a:ext>
                </a:extLst>
              </p:cNvPr>
              <p:cNvCxnSpPr>
                <a:cxnSpLocks/>
              </p:cNvCxnSpPr>
              <p:nvPr/>
            </p:nvCxnSpPr>
            <p:spPr>
              <a:xfrm>
                <a:off x="4669062" y="5164000"/>
                <a:ext cx="0" cy="794385"/>
              </a:xfrm>
              <a:prstGeom prst="line">
                <a:avLst/>
              </a:prstGeom>
              <a:ln w="317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36BCD4B-A5F2-FB48-92A7-4EAF76B9ACF3}"/>
                  </a:ext>
                </a:extLst>
              </p:cNvPr>
              <p:cNvCxnSpPr>
                <a:cxnSpLocks/>
              </p:cNvCxnSpPr>
              <p:nvPr/>
            </p:nvCxnSpPr>
            <p:spPr>
              <a:xfrm>
                <a:off x="1788257" y="4986093"/>
                <a:ext cx="0" cy="972292"/>
              </a:xfrm>
              <a:prstGeom prst="line">
                <a:avLst/>
              </a:prstGeom>
              <a:ln w="698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B3BBAC2-1B7E-5741-8AEF-0678C21A1F4D}"/>
                  </a:ext>
                </a:extLst>
              </p:cNvPr>
              <p:cNvCxnSpPr>
                <a:cxnSpLocks/>
              </p:cNvCxnSpPr>
              <p:nvPr/>
            </p:nvCxnSpPr>
            <p:spPr>
              <a:xfrm>
                <a:off x="1754412" y="5958385"/>
                <a:ext cx="5669280" cy="6514"/>
              </a:xfrm>
              <a:prstGeom prst="line">
                <a:avLst/>
              </a:prstGeom>
              <a:ln w="4762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DDFE9737-EF28-FB40-922A-6F84AD4D9548}"/>
                  </a:ext>
                </a:extLst>
              </p:cNvPr>
              <p:cNvSpPr txBox="1"/>
              <p:nvPr/>
            </p:nvSpPr>
            <p:spPr>
              <a:xfrm>
                <a:off x="7126536" y="6042112"/>
                <a:ext cx="513282"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53" name="TextBox 52">
                <a:extLst>
                  <a:ext uri="{FF2B5EF4-FFF2-40B4-BE49-F238E27FC236}">
                    <a16:creationId xmlns:a16="http://schemas.microsoft.com/office/drawing/2014/main" id="{7491E7C3-D2E8-494B-8C9B-FE73F38B1E4F}"/>
                  </a:ext>
                </a:extLst>
              </p:cNvPr>
              <p:cNvSpPr txBox="1"/>
              <p:nvPr/>
            </p:nvSpPr>
            <p:spPr>
              <a:xfrm>
                <a:off x="1504182" y="6041618"/>
                <a:ext cx="450764" cy="307777"/>
              </a:xfrm>
              <a:prstGeom prst="rect">
                <a:avLst/>
              </a:prstGeom>
              <a:noFill/>
            </p:spPr>
            <p:txBody>
              <a:bodyPr wrap="none" rtlCol="0">
                <a:spAutoFit/>
              </a:bodyPr>
              <a:lstStyle/>
              <a:p>
                <a:r>
                  <a:rPr lang="en-US" sz="1400" dirty="0">
                    <a:latin typeface="Avenir Next" panose="020B0503020202020204" pitchFamily="34" charset="0"/>
                  </a:rPr>
                  <a:t>-10</a:t>
                </a:r>
              </a:p>
            </p:txBody>
          </p:sp>
          <p:sp>
            <p:nvSpPr>
              <p:cNvPr id="54" name="TextBox 53">
                <a:extLst>
                  <a:ext uri="{FF2B5EF4-FFF2-40B4-BE49-F238E27FC236}">
                    <a16:creationId xmlns:a16="http://schemas.microsoft.com/office/drawing/2014/main" id="{DD7CE962-9363-5D4B-829E-5622DC8CF6FB}"/>
                  </a:ext>
                </a:extLst>
              </p:cNvPr>
              <p:cNvSpPr txBox="1"/>
              <p:nvPr/>
            </p:nvSpPr>
            <p:spPr>
              <a:xfrm>
                <a:off x="4379559" y="5991004"/>
                <a:ext cx="579005" cy="307777"/>
              </a:xfrm>
              <a:prstGeom prst="rect">
                <a:avLst/>
              </a:prstGeom>
              <a:noFill/>
            </p:spPr>
            <p:txBody>
              <a:bodyPr wrap="none" rtlCol="0">
                <a:spAutoFit/>
              </a:bodyPr>
              <a:lstStyle/>
              <a:p>
                <a:r>
                  <a:rPr lang="en-US" sz="1400" i="1" dirty="0">
                    <a:latin typeface="Avenir Next" panose="020B0503020202020204" pitchFamily="34" charset="0"/>
                  </a:rPr>
                  <a:t>s </a:t>
                </a:r>
                <a:r>
                  <a:rPr lang="en-US" sz="1400" dirty="0">
                    <a:latin typeface="Avenir Next" panose="020B0503020202020204" pitchFamily="34" charset="0"/>
                  </a:rPr>
                  <a:t>= 0</a:t>
                </a:r>
              </a:p>
            </p:txBody>
          </p:sp>
          <p:cxnSp>
            <p:nvCxnSpPr>
              <p:cNvPr id="55" name="Straight Connector 54">
                <a:extLst>
                  <a:ext uri="{FF2B5EF4-FFF2-40B4-BE49-F238E27FC236}">
                    <a16:creationId xmlns:a16="http://schemas.microsoft.com/office/drawing/2014/main" id="{8C4F0F98-4FBB-854E-B31E-52533B419F6D}"/>
                  </a:ext>
                </a:extLst>
              </p:cNvPr>
              <p:cNvCxnSpPr/>
              <p:nvPr/>
            </p:nvCxnSpPr>
            <p:spPr>
              <a:xfrm>
                <a:off x="7413060" y="5954071"/>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A068B33-FC17-0C4D-B0E9-699130EB352B}"/>
                  </a:ext>
                </a:extLst>
              </p:cNvPr>
              <p:cNvCxnSpPr/>
              <p:nvPr/>
            </p:nvCxnSpPr>
            <p:spPr>
              <a:xfrm>
                <a:off x="4669062" y="5960421"/>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1ADFC58-80DF-4744-AA79-D0E53692D308}"/>
                  </a:ext>
                </a:extLst>
              </p:cNvPr>
              <p:cNvCxnSpPr/>
              <p:nvPr/>
            </p:nvCxnSpPr>
            <p:spPr>
              <a:xfrm>
                <a:off x="1766993" y="5960421"/>
                <a:ext cx="0" cy="1098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7" name="Rectangle 10">
              <a:extLst>
                <a:ext uri="{FF2B5EF4-FFF2-40B4-BE49-F238E27FC236}">
                  <a16:creationId xmlns:a16="http://schemas.microsoft.com/office/drawing/2014/main" id="{485A3A77-0F32-B647-993A-27694244C44A}"/>
                </a:ext>
              </a:extLst>
            </p:cNvPr>
            <p:cNvSpPr>
              <a:spLocks noChangeArrowheads="1"/>
            </p:cNvSpPr>
            <p:nvPr/>
          </p:nvSpPr>
          <p:spPr bwMode="auto">
            <a:xfrm>
              <a:off x="371807" y="3356718"/>
              <a:ext cx="4373854"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600" b="1" dirty="0">
                  <a:latin typeface="Avenir Next" panose="020B0503020202020204" pitchFamily="34" charset="0"/>
                </a:rPr>
                <a:t>DFE</a:t>
              </a:r>
              <a:r>
                <a:rPr lang="en-US" altLang="en-US" sz="1600" dirty="0">
                  <a:latin typeface="Avenir Next" panose="020B0503020202020204" pitchFamily="34" charset="0"/>
                </a:rPr>
                <a:t> for </a:t>
              </a:r>
              <a:r>
                <a:rPr lang="en-US" altLang="en-US" sz="1600" dirty="0" err="1">
                  <a:latin typeface="Avenir Next" panose="020B0503020202020204" pitchFamily="34" charset="0"/>
                </a:rPr>
                <a:t>Ohta’s</a:t>
              </a:r>
              <a:r>
                <a:rPr lang="en-US" altLang="en-US" sz="1600" dirty="0">
                  <a:latin typeface="Avenir Next" panose="020B0503020202020204" pitchFamily="34" charset="0"/>
                </a:rPr>
                <a:t> Nearly-Neutral Theory</a:t>
              </a:r>
            </a:p>
          </p:txBody>
        </p:sp>
        <p:sp>
          <p:nvSpPr>
            <p:cNvPr id="117" name="Rectangle 10">
              <a:extLst>
                <a:ext uri="{FF2B5EF4-FFF2-40B4-BE49-F238E27FC236}">
                  <a16:creationId xmlns:a16="http://schemas.microsoft.com/office/drawing/2014/main" id="{EA144AD6-DDF2-3D4A-B1C2-C8D81D6CE5F8}"/>
                </a:ext>
              </a:extLst>
            </p:cNvPr>
            <p:cNvSpPr>
              <a:spLocks noChangeArrowheads="1"/>
            </p:cNvSpPr>
            <p:nvPr/>
          </p:nvSpPr>
          <p:spPr bwMode="auto">
            <a:xfrm>
              <a:off x="3069445" y="6401333"/>
              <a:ext cx="3369243" cy="41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20000"/>
                </a:spcBef>
              </a:pPr>
              <a:r>
                <a:rPr lang="en-US" altLang="en-US" sz="1200" dirty="0">
                  <a:solidFill>
                    <a:schemeClr val="bg2">
                      <a:lumMod val="75000"/>
                    </a:schemeClr>
                  </a:solidFill>
                  <a:latin typeface="Avenir Next" panose="020B0503020202020204" pitchFamily="34" charset="0"/>
                </a:rPr>
                <a:t>selection coefficients (s) for new mutations</a:t>
              </a:r>
            </a:p>
          </p:txBody>
        </p:sp>
        <p:grpSp>
          <p:nvGrpSpPr>
            <p:cNvPr id="132" name="Group 131">
              <a:extLst>
                <a:ext uri="{FF2B5EF4-FFF2-40B4-BE49-F238E27FC236}">
                  <a16:creationId xmlns:a16="http://schemas.microsoft.com/office/drawing/2014/main" id="{D9FA2305-996F-894E-B4ED-E89FF55DEFD6}"/>
                </a:ext>
              </a:extLst>
            </p:cNvPr>
            <p:cNvGrpSpPr/>
            <p:nvPr/>
          </p:nvGrpSpPr>
          <p:grpSpPr>
            <a:xfrm>
              <a:off x="1876635" y="5561749"/>
              <a:ext cx="760751" cy="388986"/>
              <a:chOff x="2612113" y="1539458"/>
              <a:chExt cx="613741" cy="632834"/>
            </a:xfrm>
          </p:grpSpPr>
          <p:cxnSp>
            <p:nvCxnSpPr>
              <p:cNvPr id="133" name="Straight Connector 132">
                <a:extLst>
                  <a:ext uri="{FF2B5EF4-FFF2-40B4-BE49-F238E27FC236}">
                    <a16:creationId xmlns:a16="http://schemas.microsoft.com/office/drawing/2014/main" id="{B96C9B56-C958-B745-A865-7920D6D8FCFB}"/>
                  </a:ext>
                </a:extLst>
              </p:cNvPr>
              <p:cNvCxnSpPr>
                <a:cxnSpLocks/>
              </p:cNvCxnSpPr>
              <p:nvPr/>
            </p:nvCxnSpPr>
            <p:spPr>
              <a:xfrm>
                <a:off x="2612113" y="1539458"/>
                <a:ext cx="0" cy="63224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33D9D3EA-393C-CB42-AC92-C991CDF0F5C5}"/>
                  </a:ext>
                </a:extLst>
              </p:cNvPr>
              <p:cNvCxnSpPr>
                <a:cxnSpLocks/>
              </p:cNvCxnSpPr>
              <p:nvPr/>
            </p:nvCxnSpPr>
            <p:spPr>
              <a:xfrm>
                <a:off x="2745069" y="1926771"/>
                <a:ext cx="0" cy="243168"/>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1536C736-449C-7844-89DC-3EF2538ECA0E}"/>
                  </a:ext>
                </a:extLst>
              </p:cNvPr>
              <p:cNvCxnSpPr>
                <a:cxnSpLocks/>
              </p:cNvCxnSpPr>
              <p:nvPr/>
            </p:nvCxnSpPr>
            <p:spPr>
              <a:xfrm>
                <a:off x="2802580" y="2019447"/>
                <a:ext cx="0" cy="15225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4AA8DA2A-549C-AA45-A336-021E58103452}"/>
                  </a:ext>
                </a:extLst>
              </p:cNvPr>
              <p:cNvCxnSpPr>
                <a:cxnSpLocks/>
              </p:cNvCxnSpPr>
              <p:nvPr/>
            </p:nvCxnSpPr>
            <p:spPr>
              <a:xfrm>
                <a:off x="2862964" y="2062306"/>
                <a:ext cx="0" cy="10763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3A7EEF96-2AE7-5F4B-90C4-11872B439D7D}"/>
                  </a:ext>
                </a:extLst>
              </p:cNvPr>
              <p:cNvCxnSpPr>
                <a:cxnSpLocks/>
              </p:cNvCxnSpPr>
              <p:nvPr/>
            </p:nvCxnSpPr>
            <p:spPr>
              <a:xfrm>
                <a:off x="2929100" y="2095573"/>
                <a:ext cx="0" cy="7671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88DBD3A-2235-9F48-A347-EFC58B235019}"/>
                  </a:ext>
                </a:extLst>
              </p:cNvPr>
              <p:cNvCxnSpPr>
                <a:cxnSpLocks/>
              </p:cNvCxnSpPr>
              <p:nvPr/>
            </p:nvCxnSpPr>
            <p:spPr>
              <a:xfrm>
                <a:off x="2989484" y="2116122"/>
                <a:ext cx="0" cy="5440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DB6C4F8F-F0A6-8D40-AA7B-9065C4621386}"/>
                  </a:ext>
                </a:extLst>
              </p:cNvPr>
              <p:cNvCxnSpPr>
                <a:cxnSpLocks/>
              </p:cNvCxnSpPr>
              <p:nvPr/>
            </p:nvCxnSpPr>
            <p:spPr>
              <a:xfrm>
                <a:off x="3046995" y="2118301"/>
                <a:ext cx="0" cy="53990"/>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9F95D358-67FE-D044-B5C5-0B7E76F90505}"/>
                  </a:ext>
                </a:extLst>
              </p:cNvPr>
              <p:cNvCxnSpPr>
                <a:cxnSpLocks/>
              </p:cNvCxnSpPr>
              <p:nvPr/>
            </p:nvCxnSpPr>
            <p:spPr>
              <a:xfrm>
                <a:off x="3107379" y="2118301"/>
                <a:ext cx="0" cy="52229"/>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FC4EDBAA-E203-B147-B5F6-9240DB3B9155}"/>
                  </a:ext>
                </a:extLst>
              </p:cNvPr>
              <p:cNvCxnSpPr>
                <a:cxnSpLocks/>
              </p:cNvCxnSpPr>
              <p:nvPr/>
            </p:nvCxnSpPr>
            <p:spPr>
              <a:xfrm>
                <a:off x="2676006" y="1734847"/>
                <a:ext cx="0" cy="435092"/>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0BE943C-B0D4-3D4E-AD2E-3D3E15289272}"/>
                  </a:ext>
                </a:extLst>
              </p:cNvPr>
              <p:cNvCxnSpPr>
                <a:cxnSpLocks/>
              </p:cNvCxnSpPr>
              <p:nvPr/>
            </p:nvCxnSpPr>
            <p:spPr>
              <a:xfrm>
                <a:off x="3164529" y="2133932"/>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65781F65-1D2C-734B-94C3-4570FA5D748F}"/>
                  </a:ext>
                </a:extLst>
              </p:cNvPr>
              <p:cNvCxnSpPr>
                <a:cxnSpLocks/>
              </p:cNvCxnSpPr>
              <p:nvPr/>
            </p:nvCxnSpPr>
            <p:spPr>
              <a:xfrm>
                <a:off x="3225854" y="2134144"/>
                <a:ext cx="0" cy="36006"/>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grpSp>
        <p:pic>
          <p:nvPicPr>
            <p:cNvPr id="144" name="Picture 8" descr="Tomoko Ohta">
              <a:extLst>
                <a:ext uri="{FF2B5EF4-FFF2-40B4-BE49-F238E27FC236}">
                  <a16:creationId xmlns:a16="http://schemas.microsoft.com/office/drawing/2014/main" id="{549FA165-4443-3949-B316-1F1A9C7A6FB1}"/>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009391" y="4504484"/>
              <a:ext cx="792177" cy="967755"/>
            </a:xfrm>
            <a:prstGeom prst="rect">
              <a:avLst/>
            </a:prstGeom>
            <a:noFill/>
            <a:extLst>
              <a:ext uri="{909E8E84-426E-40DD-AFC4-6F175D3DCCD1}">
                <a14:hiddenFill xmlns:a14="http://schemas.microsoft.com/office/drawing/2010/main">
                  <a:solidFill>
                    <a:srgbClr val="FFFFFF"/>
                  </a:solidFill>
                </a14:hiddenFill>
              </a:ext>
            </a:extLst>
          </p:spPr>
        </p:pic>
      </p:grpSp>
      <p:sp>
        <p:nvSpPr>
          <p:cNvPr id="146" name="TextBox 145">
            <a:extLst>
              <a:ext uri="{FF2B5EF4-FFF2-40B4-BE49-F238E27FC236}">
                <a16:creationId xmlns:a16="http://schemas.microsoft.com/office/drawing/2014/main" id="{76812C37-8B3E-9742-9FB0-542E6505FDA0}"/>
              </a:ext>
            </a:extLst>
          </p:cNvPr>
          <p:cNvSpPr txBox="1"/>
          <p:nvPr/>
        </p:nvSpPr>
        <p:spPr>
          <a:xfrm>
            <a:off x="9379763" y="1199283"/>
            <a:ext cx="2496722" cy="966418"/>
          </a:xfrm>
          <a:prstGeom prst="rect">
            <a:avLst/>
          </a:prstGeom>
          <a:noFill/>
        </p:spPr>
        <p:txBody>
          <a:bodyPr wrap="square" rtlCol="0">
            <a:spAutoFit/>
          </a:bodyPr>
          <a:lstStyle/>
          <a:p>
            <a:pPr algn="ctr">
              <a:lnSpc>
                <a:spcPct val="120000"/>
              </a:lnSpc>
            </a:pPr>
            <a:r>
              <a:rPr lang="en-US" sz="1600" dirty="0">
                <a:latin typeface="Avenir Next" panose="020B0503020202020204" pitchFamily="34" charset="0"/>
              </a:rPr>
              <a:t>evolution is modelled as an “</a:t>
            </a:r>
            <a:r>
              <a:rPr lang="en-US" sz="1600" i="1" dirty="0">
                <a:latin typeface="Avenir Next" panose="020B0503020202020204" pitchFamily="34" charset="0"/>
              </a:rPr>
              <a:t>all or nothing affair</a:t>
            </a:r>
            <a:r>
              <a:rPr lang="en-US" sz="1600" dirty="0">
                <a:latin typeface="Avenir Next" panose="020B0503020202020204" pitchFamily="34" charset="0"/>
              </a:rPr>
              <a:t>”</a:t>
            </a:r>
          </a:p>
          <a:p>
            <a:pPr algn="ctr">
              <a:lnSpc>
                <a:spcPct val="120000"/>
              </a:lnSpc>
            </a:pPr>
            <a:endParaRPr lang="en-US" sz="1600" dirty="0">
              <a:latin typeface="Avenir Next" panose="020B0503020202020204" pitchFamily="34" charset="0"/>
            </a:endParaRPr>
          </a:p>
        </p:txBody>
      </p:sp>
      <p:sp>
        <p:nvSpPr>
          <p:cNvPr id="147" name="TextBox 146">
            <a:extLst>
              <a:ext uri="{FF2B5EF4-FFF2-40B4-BE49-F238E27FC236}">
                <a16:creationId xmlns:a16="http://schemas.microsoft.com/office/drawing/2014/main" id="{F2A6D426-F089-2A45-A79C-CC1724962E32}"/>
              </a:ext>
            </a:extLst>
          </p:cNvPr>
          <p:cNvSpPr txBox="1"/>
          <p:nvPr/>
        </p:nvSpPr>
        <p:spPr>
          <a:xfrm>
            <a:off x="9532234" y="4222420"/>
            <a:ext cx="2164095" cy="1557349"/>
          </a:xfrm>
          <a:prstGeom prst="rect">
            <a:avLst/>
          </a:prstGeom>
          <a:noFill/>
        </p:spPr>
        <p:txBody>
          <a:bodyPr wrap="square" rtlCol="0">
            <a:spAutoFit/>
          </a:bodyPr>
          <a:lstStyle/>
          <a:p>
            <a:pPr algn="ctr">
              <a:lnSpc>
                <a:spcPct val="120000"/>
              </a:lnSpc>
            </a:pPr>
            <a:r>
              <a:rPr lang="en-US" sz="1600" dirty="0">
                <a:latin typeface="Avenir Next" panose="020B0503020202020204" pitchFamily="34" charset="0"/>
              </a:rPr>
              <a:t>evolution is modelled as an </a:t>
            </a:r>
            <a:r>
              <a:rPr lang="en-US" sz="1600" b="1" dirty="0">
                <a:latin typeface="Avenir Next" panose="020B0503020202020204" pitchFamily="34" charset="0"/>
              </a:rPr>
              <a:t>interaction</a:t>
            </a:r>
            <a:r>
              <a:rPr lang="en-US" sz="1600" dirty="0">
                <a:latin typeface="Avenir Next" panose="020B0503020202020204" pitchFamily="34" charset="0"/>
              </a:rPr>
              <a:t> between genetic drift and natural selection</a:t>
            </a:r>
          </a:p>
        </p:txBody>
      </p:sp>
    </p:spTree>
    <p:extLst>
      <p:ext uri="{BB962C8B-B14F-4D97-AF65-F5344CB8AC3E}">
        <p14:creationId xmlns:p14="http://schemas.microsoft.com/office/powerpoint/2010/main" val="3152169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6"/>
                                        </p:tgtEl>
                                        <p:attrNameLst>
                                          <p:attrName>style.visibility</p:attrName>
                                        </p:attrNameLst>
                                      </p:cBhvr>
                                      <p:to>
                                        <p:strVal val="visible"/>
                                      </p:to>
                                    </p:set>
                                    <p:animEffect transition="in" filter="fade">
                                      <p:cBhvr>
                                        <p:cTn id="7" dur="500"/>
                                        <p:tgtEl>
                                          <p:spTgt spid="1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9"/>
                                        </p:tgtEl>
                                        <p:attrNameLst>
                                          <p:attrName>style.visibility</p:attrName>
                                        </p:attrNameLst>
                                      </p:cBhvr>
                                      <p:to>
                                        <p:strVal val="visible"/>
                                      </p:to>
                                    </p:set>
                                    <p:animEffect transition="in" filter="fade">
                                      <p:cBhvr>
                                        <p:cTn id="12" dur="500"/>
                                        <p:tgtEl>
                                          <p:spTgt spid="14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4"/>
                                        </p:tgtEl>
                                        <p:attrNameLst>
                                          <p:attrName>style.visibility</p:attrName>
                                        </p:attrNameLst>
                                      </p:cBhvr>
                                      <p:to>
                                        <p:strVal val="visible"/>
                                      </p:to>
                                    </p:set>
                                    <p:animEffect transition="in" filter="fade">
                                      <p:cBhvr>
                                        <p:cTn id="17" dur="500"/>
                                        <p:tgtEl>
                                          <p:spTgt spid="1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1"/>
                                        </p:tgtEl>
                                        <p:attrNameLst>
                                          <p:attrName>style.visibility</p:attrName>
                                        </p:attrNameLst>
                                      </p:cBhvr>
                                      <p:to>
                                        <p:strVal val="visible"/>
                                      </p:to>
                                    </p:set>
                                    <p:animEffect transition="in" filter="fade">
                                      <p:cBhvr>
                                        <p:cTn id="22" dur="500"/>
                                        <p:tgtEl>
                                          <p:spTgt spid="1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7"/>
                                        </p:tgtEl>
                                        <p:attrNameLst>
                                          <p:attrName>style.visibility</p:attrName>
                                        </p:attrNameLst>
                                      </p:cBhvr>
                                      <p:to>
                                        <p:strVal val="visible"/>
                                      </p:to>
                                    </p:set>
                                    <p:animEffect transition="in" filter="fade">
                                      <p:cBhvr>
                                        <p:cTn id="27"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p:bldP spid="14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84B2B5-D5C9-AE4C-93B4-460DED8FF4A4}"/>
              </a:ext>
            </a:extLst>
          </p:cNvPr>
          <p:cNvSpPr txBox="1"/>
          <p:nvPr/>
        </p:nvSpPr>
        <p:spPr>
          <a:xfrm>
            <a:off x="524868" y="263892"/>
            <a:ext cx="10042062" cy="369332"/>
          </a:xfrm>
          <a:prstGeom prst="rect">
            <a:avLst/>
          </a:prstGeom>
          <a:noFill/>
        </p:spPr>
        <p:txBody>
          <a:bodyPr wrap="square" rtlCol="0">
            <a:spAutoFit/>
          </a:bodyPr>
          <a:lstStyle/>
          <a:p>
            <a:r>
              <a:rPr lang="en-US" b="1" dirty="0">
                <a:latin typeface="Avenir Next" panose="020B0503020202020204" pitchFamily="34" charset="0"/>
              </a:rPr>
              <a:t>Distribution of fitness effects (DFE)</a:t>
            </a:r>
            <a:r>
              <a:rPr lang="en-US" dirty="0">
                <a:latin typeface="Avenir Next" panose="020B0503020202020204" pitchFamily="34" charset="0"/>
              </a:rPr>
              <a:t>: broad importance to evolutionary biology</a:t>
            </a:r>
          </a:p>
        </p:txBody>
      </p:sp>
      <p:sp>
        <p:nvSpPr>
          <p:cNvPr id="5" name="TextBox 4">
            <a:extLst>
              <a:ext uri="{FF2B5EF4-FFF2-40B4-BE49-F238E27FC236}">
                <a16:creationId xmlns:a16="http://schemas.microsoft.com/office/drawing/2014/main" id="{9D7F7F3D-6CBD-A741-AA39-0741A228C937}"/>
              </a:ext>
            </a:extLst>
          </p:cNvPr>
          <p:cNvSpPr txBox="1"/>
          <p:nvPr/>
        </p:nvSpPr>
        <p:spPr>
          <a:xfrm>
            <a:off x="3283790" y="1373778"/>
            <a:ext cx="6897274" cy="4678204"/>
          </a:xfrm>
          <a:prstGeom prst="rect">
            <a:avLst/>
          </a:prstGeom>
          <a:noFill/>
        </p:spPr>
        <p:txBody>
          <a:bodyPr wrap="square" rtlCol="0">
            <a:spAutoFit/>
          </a:bodyPr>
          <a:lstStyle/>
          <a:p>
            <a:pPr>
              <a:spcAft>
                <a:spcPts val="1200"/>
              </a:spcAft>
            </a:pPr>
            <a:r>
              <a:rPr lang="en-US" dirty="0">
                <a:latin typeface="Avenir Next" panose="020B0503020202020204" pitchFamily="34" charset="0"/>
              </a:rPr>
              <a:t>Evolutionary Importance:</a:t>
            </a:r>
          </a:p>
          <a:p>
            <a:pPr marL="742950" lvl="1" indent="-285750">
              <a:spcAft>
                <a:spcPts val="1200"/>
              </a:spcAft>
              <a:buFont typeface="Arial" panose="020B0604020202020204" pitchFamily="34" charset="0"/>
              <a:buChar char="•"/>
            </a:pPr>
            <a:r>
              <a:rPr lang="en-US" dirty="0">
                <a:latin typeface="Avenir Next" panose="020B0503020202020204" pitchFamily="34" charset="0"/>
              </a:rPr>
              <a:t>mutations are ultimate source of variation</a:t>
            </a:r>
          </a:p>
          <a:p>
            <a:pPr marL="742950" lvl="1" indent="-285750">
              <a:spcAft>
                <a:spcPts val="1200"/>
              </a:spcAft>
              <a:buFont typeface="Arial" panose="020B0604020202020204" pitchFamily="34" charset="0"/>
              <a:buChar char="•"/>
            </a:pPr>
            <a:r>
              <a:rPr lang="en-US" dirty="0">
                <a:latin typeface="Avenir Next" panose="020B0503020202020204" pitchFamily="34" charset="0"/>
              </a:rPr>
              <a:t>rate of evolution</a:t>
            </a:r>
          </a:p>
          <a:p>
            <a:pPr marL="742950" lvl="1" indent="-285750">
              <a:spcAft>
                <a:spcPts val="1200"/>
              </a:spcAft>
              <a:buFont typeface="Arial" panose="020B0604020202020204" pitchFamily="34" charset="0"/>
              <a:buChar char="•"/>
            </a:pPr>
            <a:r>
              <a:rPr lang="en-US" dirty="0">
                <a:latin typeface="Avenir Next" panose="020B0503020202020204" pitchFamily="34" charset="0"/>
              </a:rPr>
              <a:t>species adaptation</a:t>
            </a:r>
          </a:p>
          <a:p>
            <a:pPr marL="742950" lvl="1" indent="-285750">
              <a:spcAft>
                <a:spcPts val="1200"/>
              </a:spcAft>
              <a:buFont typeface="Arial" panose="020B0604020202020204" pitchFamily="34" charset="0"/>
              <a:buChar char="•"/>
            </a:pPr>
            <a:r>
              <a:rPr lang="en-US" dirty="0">
                <a:latin typeface="Avenir Next" panose="020B0503020202020204" pitchFamily="34" charset="0"/>
              </a:rPr>
              <a:t>mutational load  (genome decay &amp; reduced survival)</a:t>
            </a:r>
          </a:p>
          <a:p>
            <a:pPr marL="285750" indent="-285750">
              <a:spcAft>
                <a:spcPts val="1200"/>
              </a:spcAft>
              <a:buFont typeface="Arial" panose="020B0604020202020204" pitchFamily="34" charset="0"/>
              <a:buChar char="•"/>
            </a:pPr>
            <a:endParaRPr lang="en-US" dirty="0">
              <a:latin typeface="Avenir Next" panose="020B0503020202020204" pitchFamily="34" charset="0"/>
            </a:endParaRPr>
          </a:p>
          <a:p>
            <a:pPr>
              <a:spcAft>
                <a:spcPts val="1200"/>
              </a:spcAft>
            </a:pPr>
            <a:endParaRPr lang="en-US" dirty="0">
              <a:latin typeface="Avenir Next" panose="020B0503020202020204" pitchFamily="34" charset="0"/>
            </a:endParaRPr>
          </a:p>
          <a:p>
            <a:pPr>
              <a:spcAft>
                <a:spcPts val="1200"/>
              </a:spcAft>
            </a:pPr>
            <a:r>
              <a:rPr lang="en-US" dirty="0">
                <a:latin typeface="Avenir Next" panose="020B0503020202020204" pitchFamily="34" charset="0"/>
              </a:rPr>
              <a:t>Inference DFEs:</a:t>
            </a:r>
          </a:p>
          <a:p>
            <a:pPr marL="742950" lvl="1" indent="-285750">
              <a:spcAft>
                <a:spcPts val="1200"/>
              </a:spcAft>
              <a:buFont typeface="Arial" panose="020B0604020202020204" pitchFamily="34" charset="0"/>
              <a:buChar char="•"/>
            </a:pPr>
            <a:r>
              <a:rPr lang="en-US" dirty="0">
                <a:latin typeface="Avenir Next" panose="020B0503020202020204" pitchFamily="34" charset="0"/>
              </a:rPr>
              <a:t>longstanding goal</a:t>
            </a:r>
          </a:p>
          <a:p>
            <a:pPr marL="742950" lvl="1" indent="-285750">
              <a:spcAft>
                <a:spcPts val="1200"/>
              </a:spcAft>
              <a:buFont typeface="Arial" panose="020B0604020202020204" pitchFamily="34" charset="0"/>
              <a:buChar char="•"/>
            </a:pPr>
            <a:r>
              <a:rPr lang="en-US" dirty="0">
                <a:latin typeface="Avenir Next" panose="020B0503020202020204" pitchFamily="34" charset="0"/>
              </a:rPr>
              <a:t>hard to estimate</a:t>
            </a:r>
          </a:p>
          <a:p>
            <a:pPr marL="742950" lvl="1" indent="-285750">
              <a:spcAft>
                <a:spcPts val="1200"/>
              </a:spcAft>
              <a:buFont typeface="Arial" panose="020B0604020202020204" pitchFamily="34" charset="0"/>
              <a:buChar char="•"/>
            </a:pPr>
            <a:r>
              <a:rPr lang="en-US" dirty="0">
                <a:latin typeface="Avenir Next" panose="020B0503020202020204" pitchFamily="34" charset="0"/>
              </a:rPr>
              <a:t>much variation in observed DFEs</a:t>
            </a:r>
          </a:p>
        </p:txBody>
      </p:sp>
    </p:spTree>
    <p:extLst>
      <p:ext uri="{BB962C8B-B14F-4D97-AF65-F5344CB8AC3E}">
        <p14:creationId xmlns:p14="http://schemas.microsoft.com/office/powerpoint/2010/main" val="583517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animEffect transition="in" filter="fade">
                                      <p:cBhvr>
                                        <p:cTn id="7" dur="500"/>
                                        <p:tgtEl>
                                          <p:spTgt spid="5">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8" end="8"/>
                                            </p:txEl>
                                          </p:spTgt>
                                        </p:tgtEl>
                                        <p:attrNameLst>
                                          <p:attrName>style.visibility</p:attrName>
                                        </p:attrNameLst>
                                      </p:cBhvr>
                                      <p:to>
                                        <p:strVal val="visible"/>
                                      </p:to>
                                    </p:set>
                                    <p:animEffect transition="in" filter="fade">
                                      <p:cBhvr>
                                        <p:cTn id="10" dur="500"/>
                                        <p:tgtEl>
                                          <p:spTgt spid="5">
                                            <p:txEl>
                                              <p:pRg st="8" end="8"/>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9" end="9"/>
                                            </p:txEl>
                                          </p:spTgt>
                                        </p:tgtEl>
                                        <p:attrNameLst>
                                          <p:attrName>style.visibility</p:attrName>
                                        </p:attrNameLst>
                                      </p:cBhvr>
                                      <p:to>
                                        <p:strVal val="visible"/>
                                      </p:to>
                                    </p:set>
                                    <p:animEffect transition="in" filter="fade">
                                      <p:cBhvr>
                                        <p:cTn id="13" dur="500"/>
                                        <p:tgtEl>
                                          <p:spTgt spid="5">
                                            <p:txEl>
                                              <p:pRg st="9" end="9"/>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10" end="10"/>
                                            </p:txEl>
                                          </p:spTgt>
                                        </p:tgtEl>
                                        <p:attrNameLst>
                                          <p:attrName>style.visibility</p:attrName>
                                        </p:attrNameLst>
                                      </p:cBhvr>
                                      <p:to>
                                        <p:strVal val="visible"/>
                                      </p:to>
                                    </p:set>
                                    <p:animEffect transition="in" filter="fade">
                                      <p:cBhvr>
                                        <p:cTn id="16"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495523" y="342836"/>
            <a:ext cx="8359478" cy="369332"/>
          </a:xfrm>
          <a:prstGeom prst="rect">
            <a:avLst/>
          </a:prstGeom>
          <a:noFill/>
        </p:spPr>
        <p:txBody>
          <a:bodyPr wrap="square" rtlCol="0">
            <a:spAutoFit/>
          </a:bodyPr>
          <a:lstStyle/>
          <a:p>
            <a:r>
              <a:rPr lang="en-US" b="1" dirty="0">
                <a:latin typeface="Avenir Next" panose="020B0503020202020204" pitchFamily="34" charset="0"/>
              </a:rPr>
              <a:t>Distribution of fitness effects</a:t>
            </a:r>
            <a:r>
              <a:rPr lang="en-US" dirty="0">
                <a:latin typeface="Avenir Next" panose="020B0503020202020204" pitchFamily="34" charset="0"/>
              </a:rPr>
              <a:t>: non-synonymous mutations in viral PB2 gene</a:t>
            </a:r>
          </a:p>
        </p:txBody>
      </p:sp>
      <p:pic>
        <p:nvPicPr>
          <p:cNvPr id="9" name="Picture 8">
            <a:extLst>
              <a:ext uri="{FF2B5EF4-FFF2-40B4-BE49-F238E27FC236}">
                <a16:creationId xmlns:a16="http://schemas.microsoft.com/office/drawing/2014/main" id="{DD114A2A-2DF9-FC4D-8039-145F8B52AF35}"/>
              </a:ext>
            </a:extLst>
          </p:cNvPr>
          <p:cNvPicPr>
            <a:picLocks noChangeAspect="1"/>
          </p:cNvPicPr>
          <p:nvPr/>
        </p:nvPicPr>
        <p:blipFill>
          <a:blip r:embed="rId3"/>
          <a:stretch>
            <a:fillRect/>
          </a:stretch>
        </p:blipFill>
        <p:spPr>
          <a:xfrm>
            <a:off x="3386137" y="1135062"/>
            <a:ext cx="5219700" cy="3530600"/>
          </a:xfrm>
          <a:prstGeom prst="rect">
            <a:avLst/>
          </a:prstGeom>
        </p:spPr>
      </p:pic>
      <p:sp>
        <p:nvSpPr>
          <p:cNvPr id="10" name="TextBox 9">
            <a:extLst>
              <a:ext uri="{FF2B5EF4-FFF2-40B4-BE49-F238E27FC236}">
                <a16:creationId xmlns:a16="http://schemas.microsoft.com/office/drawing/2014/main" id="{BEF1ACB1-C791-F947-9CA7-60EB678CF92C}"/>
              </a:ext>
            </a:extLst>
          </p:cNvPr>
          <p:cNvSpPr txBox="1"/>
          <p:nvPr/>
        </p:nvSpPr>
        <p:spPr>
          <a:xfrm>
            <a:off x="3417133" y="4280614"/>
            <a:ext cx="975715" cy="338554"/>
          </a:xfrm>
          <a:prstGeom prst="rect">
            <a:avLst/>
          </a:prstGeom>
          <a:noFill/>
        </p:spPr>
        <p:txBody>
          <a:bodyPr wrap="square" rtlCol="0">
            <a:spAutoFit/>
          </a:bodyPr>
          <a:lstStyle/>
          <a:p>
            <a:pPr algn="ctr"/>
            <a:r>
              <a:rPr lang="en-US" sz="1600" dirty="0">
                <a:solidFill>
                  <a:srgbClr val="C00000"/>
                </a:solidFill>
                <a:latin typeface="Avenir Next" panose="020B0503020202020204" pitchFamily="34" charset="0"/>
              </a:rPr>
              <a:t>-10</a:t>
            </a:r>
          </a:p>
        </p:txBody>
      </p:sp>
      <p:sp>
        <p:nvSpPr>
          <p:cNvPr id="11" name="TextBox 10">
            <a:extLst>
              <a:ext uri="{FF2B5EF4-FFF2-40B4-BE49-F238E27FC236}">
                <a16:creationId xmlns:a16="http://schemas.microsoft.com/office/drawing/2014/main" id="{11E9F48C-E4FA-A343-BB05-29D2B930B450}"/>
              </a:ext>
            </a:extLst>
          </p:cNvPr>
          <p:cNvSpPr txBox="1"/>
          <p:nvPr/>
        </p:nvSpPr>
        <p:spPr>
          <a:xfrm>
            <a:off x="7661088" y="4265116"/>
            <a:ext cx="975715" cy="338554"/>
          </a:xfrm>
          <a:prstGeom prst="rect">
            <a:avLst/>
          </a:prstGeom>
          <a:noFill/>
        </p:spPr>
        <p:txBody>
          <a:bodyPr wrap="square" rtlCol="0">
            <a:spAutoFit/>
          </a:bodyPr>
          <a:lstStyle/>
          <a:p>
            <a:pPr algn="ctr"/>
            <a:r>
              <a:rPr lang="en-US" sz="1600" dirty="0">
                <a:solidFill>
                  <a:schemeClr val="accent5">
                    <a:lumMod val="75000"/>
                  </a:schemeClr>
                </a:solidFill>
                <a:latin typeface="Avenir Next" panose="020B0503020202020204" pitchFamily="34" charset="0"/>
              </a:rPr>
              <a:t>+10</a:t>
            </a:r>
          </a:p>
        </p:txBody>
      </p:sp>
      <p:sp>
        <p:nvSpPr>
          <p:cNvPr id="12" name="TextBox 11">
            <a:extLst>
              <a:ext uri="{FF2B5EF4-FFF2-40B4-BE49-F238E27FC236}">
                <a16:creationId xmlns:a16="http://schemas.microsoft.com/office/drawing/2014/main" id="{FB3B8CCC-BBEA-7F43-835B-0DFE17E2BD6B}"/>
              </a:ext>
            </a:extLst>
          </p:cNvPr>
          <p:cNvSpPr txBox="1"/>
          <p:nvPr/>
        </p:nvSpPr>
        <p:spPr>
          <a:xfrm>
            <a:off x="5802597" y="4296112"/>
            <a:ext cx="518840" cy="338554"/>
          </a:xfrm>
          <a:prstGeom prst="rect">
            <a:avLst/>
          </a:prstGeom>
          <a:noFill/>
        </p:spPr>
        <p:txBody>
          <a:bodyPr wrap="square" rtlCol="0">
            <a:spAutoFit/>
          </a:bodyPr>
          <a:lstStyle/>
          <a:p>
            <a:pPr algn="ctr"/>
            <a:r>
              <a:rPr lang="en-US" sz="1600" dirty="0">
                <a:latin typeface="Avenir Next" panose="020B0503020202020204" pitchFamily="34" charset="0"/>
              </a:rPr>
              <a:t>0</a:t>
            </a:r>
          </a:p>
        </p:txBody>
      </p:sp>
      <p:sp>
        <p:nvSpPr>
          <p:cNvPr id="13" name="TextBox 12">
            <a:extLst>
              <a:ext uri="{FF2B5EF4-FFF2-40B4-BE49-F238E27FC236}">
                <a16:creationId xmlns:a16="http://schemas.microsoft.com/office/drawing/2014/main" id="{48653238-8BCF-0B4C-B4E8-9ECE6506CA57}"/>
              </a:ext>
            </a:extLst>
          </p:cNvPr>
          <p:cNvSpPr txBox="1"/>
          <p:nvPr/>
        </p:nvSpPr>
        <p:spPr>
          <a:xfrm>
            <a:off x="6220378" y="4293529"/>
            <a:ext cx="467873" cy="338554"/>
          </a:xfrm>
          <a:prstGeom prst="rect">
            <a:avLst/>
          </a:prstGeom>
          <a:noFill/>
        </p:spPr>
        <p:txBody>
          <a:bodyPr wrap="square" rtlCol="0">
            <a:spAutoFit/>
          </a:bodyPr>
          <a:lstStyle/>
          <a:p>
            <a:pPr algn="ctr"/>
            <a:r>
              <a:rPr lang="en-US" sz="1600" dirty="0">
                <a:solidFill>
                  <a:schemeClr val="accent5">
                    <a:lumMod val="75000"/>
                  </a:schemeClr>
                </a:solidFill>
                <a:latin typeface="Avenir Next" panose="020B0503020202020204" pitchFamily="34" charset="0"/>
              </a:rPr>
              <a:t>+2</a:t>
            </a:r>
          </a:p>
        </p:txBody>
      </p:sp>
      <p:sp>
        <p:nvSpPr>
          <p:cNvPr id="14" name="TextBox 13">
            <a:extLst>
              <a:ext uri="{FF2B5EF4-FFF2-40B4-BE49-F238E27FC236}">
                <a16:creationId xmlns:a16="http://schemas.microsoft.com/office/drawing/2014/main" id="{C59ADE69-A698-014A-90DD-54E3E24E6355}"/>
              </a:ext>
            </a:extLst>
          </p:cNvPr>
          <p:cNvSpPr txBox="1"/>
          <p:nvPr/>
        </p:nvSpPr>
        <p:spPr>
          <a:xfrm>
            <a:off x="5330223" y="4291673"/>
            <a:ext cx="567610" cy="338554"/>
          </a:xfrm>
          <a:prstGeom prst="rect">
            <a:avLst/>
          </a:prstGeom>
          <a:noFill/>
        </p:spPr>
        <p:txBody>
          <a:bodyPr wrap="square" rtlCol="0">
            <a:spAutoFit/>
          </a:bodyPr>
          <a:lstStyle/>
          <a:p>
            <a:pPr algn="ctr"/>
            <a:r>
              <a:rPr lang="en-US" sz="1600" dirty="0">
                <a:solidFill>
                  <a:srgbClr val="C00000"/>
                </a:solidFill>
                <a:latin typeface="Avenir Next" panose="020B0503020202020204" pitchFamily="34" charset="0"/>
              </a:rPr>
              <a:t>-2</a:t>
            </a:r>
          </a:p>
        </p:txBody>
      </p:sp>
      <p:sp>
        <p:nvSpPr>
          <p:cNvPr id="21" name="TextBox 20">
            <a:extLst>
              <a:ext uri="{FF2B5EF4-FFF2-40B4-BE49-F238E27FC236}">
                <a16:creationId xmlns:a16="http://schemas.microsoft.com/office/drawing/2014/main" id="{9D16A3E2-7446-2244-99C2-2B8C458CD378}"/>
              </a:ext>
            </a:extLst>
          </p:cNvPr>
          <p:cNvSpPr txBox="1"/>
          <p:nvPr/>
        </p:nvSpPr>
        <p:spPr>
          <a:xfrm>
            <a:off x="8728736" y="1706350"/>
            <a:ext cx="3280711" cy="3077766"/>
          </a:xfrm>
          <a:prstGeom prst="rect">
            <a:avLst/>
          </a:prstGeom>
          <a:noFill/>
        </p:spPr>
        <p:txBody>
          <a:bodyPr wrap="square" rtlCol="0">
            <a:spAutoFit/>
          </a:bodyPr>
          <a:lstStyle/>
          <a:p>
            <a:pPr>
              <a:spcAft>
                <a:spcPts val="1200"/>
              </a:spcAft>
            </a:pPr>
            <a:r>
              <a:rPr lang="en-US" dirty="0">
                <a:latin typeface="Avenir Next" panose="020B0503020202020204" pitchFamily="34" charset="0"/>
              </a:rPr>
              <a:t>features:</a:t>
            </a:r>
          </a:p>
          <a:p>
            <a:pPr marL="285750" indent="-285750">
              <a:spcAft>
                <a:spcPts val="1200"/>
              </a:spcAft>
              <a:buFont typeface="Arial" panose="020B0604020202020204" pitchFamily="34" charset="0"/>
              <a:buChar char="•"/>
            </a:pPr>
            <a:r>
              <a:rPr lang="en-US" dirty="0">
                <a:latin typeface="Avenir Next" panose="020B0503020202020204" pitchFamily="34" charset="0"/>
              </a:rPr>
              <a:t>bimodal</a:t>
            </a:r>
          </a:p>
          <a:p>
            <a:pPr marL="285750" indent="-285750">
              <a:spcAft>
                <a:spcPts val="1200"/>
              </a:spcAft>
              <a:buFont typeface="Arial" panose="020B0604020202020204" pitchFamily="34" charset="0"/>
              <a:buChar char="•"/>
            </a:pPr>
            <a:r>
              <a:rPr lang="en-US" dirty="0">
                <a:solidFill>
                  <a:srgbClr val="C00000"/>
                </a:solidFill>
                <a:latin typeface="Avenir Next" panose="020B0503020202020204" pitchFamily="34" charset="0"/>
              </a:rPr>
              <a:t>deleterious: </a:t>
            </a:r>
            <a:r>
              <a:rPr lang="en-US" dirty="0">
                <a:latin typeface="Avenir Next" panose="020B0503020202020204" pitchFamily="34" charset="0"/>
              </a:rPr>
              <a:t>many</a:t>
            </a:r>
          </a:p>
          <a:p>
            <a:pPr marL="285750" indent="-285750">
              <a:spcAft>
                <a:spcPts val="1200"/>
              </a:spcAft>
              <a:buFont typeface="Arial" panose="020B0604020202020204" pitchFamily="34" charset="0"/>
              <a:buChar char="•"/>
            </a:pPr>
            <a:r>
              <a:rPr lang="en-US" dirty="0">
                <a:solidFill>
                  <a:srgbClr val="C00000"/>
                </a:solidFill>
                <a:latin typeface="Avenir Next" panose="020B0503020202020204" pitchFamily="34" charset="0"/>
              </a:rPr>
              <a:t>beneficial: </a:t>
            </a:r>
            <a:r>
              <a:rPr lang="en-US" dirty="0">
                <a:latin typeface="Avenir Next" panose="020B0503020202020204" pitchFamily="34" charset="0"/>
              </a:rPr>
              <a:t>fewer </a:t>
            </a:r>
          </a:p>
          <a:p>
            <a:pPr marL="285750" indent="-285750">
              <a:spcAft>
                <a:spcPts val="1200"/>
              </a:spcAft>
              <a:buFont typeface="Arial" panose="020B0604020202020204" pitchFamily="34" charset="0"/>
              <a:buChar char="•"/>
            </a:pPr>
            <a:r>
              <a:rPr lang="en-US" b="1" dirty="0">
                <a:latin typeface="Avenir Next" panose="020B0503020202020204" pitchFamily="34" charset="0"/>
              </a:rPr>
              <a:t>nearly neutral: spectrum</a:t>
            </a:r>
          </a:p>
          <a:p>
            <a:pPr marL="285750" indent="-285750">
              <a:buFont typeface="Arial" panose="020B0604020202020204" pitchFamily="34" charset="0"/>
              <a:buChar char="•"/>
            </a:pPr>
            <a:endParaRPr lang="en-US" dirty="0">
              <a:latin typeface="Avenir Next" panose="020B0503020202020204" pitchFamily="34" charset="0"/>
            </a:endParaRPr>
          </a:p>
          <a:p>
            <a:pPr marL="285750" indent="-285750">
              <a:buFont typeface="Arial" panose="020B0604020202020204" pitchFamily="34" charset="0"/>
              <a:buChar char="•"/>
            </a:pPr>
            <a:endParaRPr lang="en-US" dirty="0">
              <a:latin typeface="Avenir Next" panose="020B0503020202020204" pitchFamily="34" charset="0"/>
            </a:endParaRPr>
          </a:p>
          <a:p>
            <a:endParaRPr lang="en-US" dirty="0">
              <a:latin typeface="Avenir Next" panose="020B0503020202020204" pitchFamily="34" charset="0"/>
            </a:endParaRPr>
          </a:p>
        </p:txBody>
      </p:sp>
      <p:grpSp>
        <p:nvGrpSpPr>
          <p:cNvPr id="33" name="Group 32">
            <a:extLst>
              <a:ext uri="{FF2B5EF4-FFF2-40B4-BE49-F238E27FC236}">
                <a16:creationId xmlns:a16="http://schemas.microsoft.com/office/drawing/2014/main" id="{A6BA6A3C-5C7E-0048-8104-973C99B357DF}"/>
              </a:ext>
            </a:extLst>
          </p:cNvPr>
          <p:cNvGrpSpPr/>
          <p:nvPr/>
        </p:nvGrpSpPr>
        <p:grpSpPr>
          <a:xfrm>
            <a:off x="6220378" y="4665662"/>
            <a:ext cx="2064192" cy="585076"/>
            <a:chOff x="6220378" y="4665662"/>
            <a:chExt cx="2064192" cy="585076"/>
          </a:xfrm>
        </p:grpSpPr>
        <p:cxnSp>
          <p:nvCxnSpPr>
            <p:cNvPr id="16" name="Straight Arrow Connector 15">
              <a:extLst>
                <a:ext uri="{FF2B5EF4-FFF2-40B4-BE49-F238E27FC236}">
                  <a16:creationId xmlns:a16="http://schemas.microsoft.com/office/drawing/2014/main" id="{19906F23-7BEC-D049-8D60-521B74AF2905}"/>
                </a:ext>
              </a:extLst>
            </p:cNvPr>
            <p:cNvCxnSpPr>
              <a:cxnSpLocks/>
            </p:cNvCxnSpPr>
            <p:nvPr/>
          </p:nvCxnSpPr>
          <p:spPr>
            <a:xfrm>
              <a:off x="6220378" y="4665662"/>
              <a:ext cx="2064192" cy="0"/>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8300A26-E87A-4247-AC0F-194408944088}"/>
                </a:ext>
              </a:extLst>
            </p:cNvPr>
            <p:cNvSpPr txBox="1"/>
            <p:nvPr/>
          </p:nvSpPr>
          <p:spPr>
            <a:xfrm>
              <a:off x="6793543" y="4973739"/>
              <a:ext cx="918841" cy="276999"/>
            </a:xfrm>
            <a:prstGeom prst="rect">
              <a:avLst/>
            </a:prstGeom>
            <a:solidFill>
              <a:schemeClr val="bg1"/>
            </a:solidFill>
          </p:spPr>
          <p:txBody>
            <a:bodyPr wrap="none" rtlCol="0">
              <a:spAutoFit/>
            </a:bodyPr>
            <a:lstStyle/>
            <a:p>
              <a:r>
                <a:rPr lang="en-US" sz="1200" b="1" dirty="0">
                  <a:solidFill>
                    <a:srgbClr val="0070C3"/>
                  </a:solidFill>
                  <a:latin typeface="Avenir Next" panose="020B0503020202020204" pitchFamily="34" charset="0"/>
                </a:rPr>
                <a:t>beneficial</a:t>
              </a:r>
            </a:p>
          </p:txBody>
        </p:sp>
      </p:grpSp>
      <p:grpSp>
        <p:nvGrpSpPr>
          <p:cNvPr id="32" name="Group 31">
            <a:extLst>
              <a:ext uri="{FF2B5EF4-FFF2-40B4-BE49-F238E27FC236}">
                <a16:creationId xmlns:a16="http://schemas.microsoft.com/office/drawing/2014/main" id="{E288B542-F56C-BB4A-8F06-FE3F179BC551}"/>
              </a:ext>
            </a:extLst>
          </p:cNvPr>
          <p:cNvGrpSpPr/>
          <p:nvPr/>
        </p:nvGrpSpPr>
        <p:grpSpPr>
          <a:xfrm>
            <a:off x="3880469" y="4665662"/>
            <a:ext cx="1922128" cy="585076"/>
            <a:chOff x="3880469" y="4665662"/>
            <a:chExt cx="1922128" cy="585076"/>
          </a:xfrm>
        </p:grpSpPr>
        <p:cxnSp>
          <p:nvCxnSpPr>
            <p:cNvPr id="18" name="Straight Arrow Connector 17">
              <a:extLst>
                <a:ext uri="{FF2B5EF4-FFF2-40B4-BE49-F238E27FC236}">
                  <a16:creationId xmlns:a16="http://schemas.microsoft.com/office/drawing/2014/main" id="{D5F08982-3852-2B4B-B11E-5CC4E18971D9}"/>
                </a:ext>
              </a:extLst>
            </p:cNvPr>
            <p:cNvCxnSpPr>
              <a:cxnSpLocks/>
            </p:cNvCxnSpPr>
            <p:nvPr/>
          </p:nvCxnSpPr>
          <p:spPr>
            <a:xfrm flipH="1">
              <a:off x="3880469" y="4665662"/>
              <a:ext cx="1922128" cy="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400C50D-BDE8-4D4B-B019-A18135C15D27}"/>
                </a:ext>
              </a:extLst>
            </p:cNvPr>
            <p:cNvSpPr txBox="1"/>
            <p:nvPr/>
          </p:nvSpPr>
          <p:spPr>
            <a:xfrm>
              <a:off x="4360319" y="4973739"/>
              <a:ext cx="1034257" cy="276999"/>
            </a:xfrm>
            <a:prstGeom prst="rect">
              <a:avLst/>
            </a:prstGeom>
            <a:noFill/>
          </p:spPr>
          <p:txBody>
            <a:bodyPr wrap="none" rtlCol="0">
              <a:spAutoFit/>
            </a:bodyPr>
            <a:lstStyle/>
            <a:p>
              <a:r>
                <a:rPr lang="en-US" sz="1200" b="1" dirty="0">
                  <a:solidFill>
                    <a:srgbClr val="C00000"/>
                  </a:solidFill>
                  <a:latin typeface="Avenir Next" panose="020B0503020202020204" pitchFamily="34" charset="0"/>
                </a:rPr>
                <a:t>deleterious</a:t>
              </a:r>
            </a:p>
          </p:txBody>
        </p:sp>
      </p:grpSp>
      <p:grpSp>
        <p:nvGrpSpPr>
          <p:cNvPr id="34" name="Group 33">
            <a:extLst>
              <a:ext uri="{FF2B5EF4-FFF2-40B4-BE49-F238E27FC236}">
                <a16:creationId xmlns:a16="http://schemas.microsoft.com/office/drawing/2014/main" id="{278FD8F4-2D8C-0945-BF9A-58DFD45CF952}"/>
              </a:ext>
            </a:extLst>
          </p:cNvPr>
          <p:cNvGrpSpPr/>
          <p:nvPr/>
        </p:nvGrpSpPr>
        <p:grpSpPr>
          <a:xfrm>
            <a:off x="3516252" y="4697021"/>
            <a:ext cx="5219700" cy="1854938"/>
            <a:chOff x="3516252" y="4697021"/>
            <a:chExt cx="5219700" cy="1854938"/>
          </a:xfrm>
        </p:grpSpPr>
        <p:sp>
          <p:nvSpPr>
            <p:cNvPr id="24" name="TextBox 23">
              <a:extLst>
                <a:ext uri="{FF2B5EF4-FFF2-40B4-BE49-F238E27FC236}">
                  <a16:creationId xmlns:a16="http://schemas.microsoft.com/office/drawing/2014/main" id="{3B61014B-A01B-EB48-94F4-C1C3A57E09EB}"/>
                </a:ext>
              </a:extLst>
            </p:cNvPr>
            <p:cNvSpPr txBox="1"/>
            <p:nvPr/>
          </p:nvSpPr>
          <p:spPr>
            <a:xfrm>
              <a:off x="3516252" y="5967184"/>
              <a:ext cx="5219700" cy="584775"/>
            </a:xfrm>
            <a:prstGeom prst="rect">
              <a:avLst/>
            </a:prstGeom>
            <a:noFill/>
          </p:spPr>
          <p:txBody>
            <a:bodyPr wrap="square" rtlCol="0">
              <a:spAutoFit/>
            </a:bodyPr>
            <a:lstStyle/>
            <a:p>
              <a:pPr algn="ctr"/>
              <a:r>
                <a:rPr lang="en-US" sz="1600" dirty="0">
                  <a:latin typeface="Avenir Next" panose="020B0503020202020204" pitchFamily="34" charset="0"/>
                </a:rPr>
                <a:t>nearly neutral mutations:</a:t>
              </a:r>
            </a:p>
            <a:p>
              <a:pPr algn="ctr"/>
              <a:r>
                <a:rPr lang="en-US" sz="1600" dirty="0">
                  <a:latin typeface="Avenir Next" panose="020B0503020202020204" pitchFamily="34" charset="0"/>
                </a:rPr>
                <a:t>drift &amp; selection </a:t>
              </a:r>
              <a:r>
                <a:rPr lang="en-US" sz="1600" b="1" dirty="0">
                  <a:latin typeface="Avenir Next" panose="020B0503020202020204" pitchFamily="34" charset="0"/>
                </a:rPr>
                <a:t>interact</a:t>
              </a:r>
            </a:p>
          </p:txBody>
        </p:sp>
        <p:cxnSp>
          <p:nvCxnSpPr>
            <p:cNvPr id="25" name="Straight Arrow Connector 24">
              <a:extLst>
                <a:ext uri="{FF2B5EF4-FFF2-40B4-BE49-F238E27FC236}">
                  <a16:creationId xmlns:a16="http://schemas.microsoft.com/office/drawing/2014/main" id="{CFF618F5-2D6D-BE43-AAAB-01DE04C704B6}"/>
                </a:ext>
              </a:extLst>
            </p:cNvPr>
            <p:cNvCxnSpPr>
              <a:cxnSpLocks/>
            </p:cNvCxnSpPr>
            <p:nvPr/>
          </p:nvCxnSpPr>
          <p:spPr>
            <a:xfrm flipH="1" flipV="1">
              <a:off x="5925193" y="4697021"/>
              <a:ext cx="136824" cy="11465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E496D51-A524-1C4C-B0D0-FB6A300B6465}"/>
                </a:ext>
              </a:extLst>
            </p:cNvPr>
            <p:cNvCxnSpPr>
              <a:cxnSpLocks/>
            </p:cNvCxnSpPr>
            <p:nvPr/>
          </p:nvCxnSpPr>
          <p:spPr>
            <a:xfrm flipV="1">
              <a:off x="6126102" y="4711279"/>
              <a:ext cx="55275" cy="11323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TextBox 30">
            <a:extLst>
              <a:ext uri="{FF2B5EF4-FFF2-40B4-BE49-F238E27FC236}">
                <a16:creationId xmlns:a16="http://schemas.microsoft.com/office/drawing/2014/main" id="{53EBB1D7-F065-A844-A5DB-7B3F6562EAC7}"/>
              </a:ext>
            </a:extLst>
          </p:cNvPr>
          <p:cNvSpPr txBox="1"/>
          <p:nvPr/>
        </p:nvSpPr>
        <p:spPr>
          <a:xfrm>
            <a:off x="1953478" y="4298974"/>
            <a:ext cx="1686680" cy="307777"/>
          </a:xfrm>
          <a:prstGeom prst="rect">
            <a:avLst/>
          </a:prstGeom>
          <a:noFill/>
        </p:spPr>
        <p:txBody>
          <a:bodyPr wrap="none" rtlCol="0">
            <a:spAutoFit/>
          </a:bodyPr>
          <a:lstStyle/>
          <a:p>
            <a:r>
              <a:rPr lang="en-US" sz="1400" dirty="0">
                <a:latin typeface="Avenir Next" panose="020B0503020202020204" pitchFamily="34" charset="0"/>
              </a:rPr>
              <a:t>fitness effects (s) =</a:t>
            </a:r>
          </a:p>
        </p:txBody>
      </p:sp>
      <p:sp>
        <p:nvSpPr>
          <p:cNvPr id="35" name="TextBox 34">
            <a:extLst>
              <a:ext uri="{FF2B5EF4-FFF2-40B4-BE49-F238E27FC236}">
                <a16:creationId xmlns:a16="http://schemas.microsoft.com/office/drawing/2014/main" id="{50C6025D-1F6A-B349-9F8A-24C2CF6773E9}"/>
              </a:ext>
            </a:extLst>
          </p:cNvPr>
          <p:cNvSpPr txBox="1"/>
          <p:nvPr/>
        </p:nvSpPr>
        <p:spPr>
          <a:xfrm>
            <a:off x="510513" y="698309"/>
            <a:ext cx="8005383" cy="338554"/>
          </a:xfrm>
          <a:prstGeom prst="rect">
            <a:avLst/>
          </a:prstGeom>
          <a:noFill/>
        </p:spPr>
        <p:txBody>
          <a:bodyPr wrap="square" rtlCol="0">
            <a:spAutoFit/>
          </a:bodyPr>
          <a:lstStyle/>
          <a:p>
            <a:r>
              <a:rPr lang="en-US" sz="1600" dirty="0">
                <a:solidFill>
                  <a:schemeClr val="bg1">
                    <a:lumMod val="65000"/>
                  </a:schemeClr>
                </a:solidFill>
                <a:latin typeface="Avenir Next" panose="020B0503020202020204" pitchFamily="34" charset="0"/>
              </a:rPr>
              <a:t>example: </a:t>
            </a:r>
            <a:r>
              <a:rPr lang="en-US" sz="1600" dirty="0" err="1">
                <a:solidFill>
                  <a:schemeClr val="bg1">
                    <a:lumMod val="65000"/>
                  </a:schemeClr>
                </a:solidFill>
                <a:latin typeface="Avenir Next" panose="020B0503020202020204" pitchFamily="34" charset="0"/>
              </a:rPr>
              <a:t>Tamuri</a:t>
            </a:r>
            <a:r>
              <a:rPr lang="en-US" sz="1600" dirty="0">
                <a:solidFill>
                  <a:schemeClr val="bg1">
                    <a:lumMod val="65000"/>
                  </a:schemeClr>
                </a:solidFill>
                <a:latin typeface="Avenir Next" panose="020B0503020202020204" pitchFamily="34" charset="0"/>
              </a:rPr>
              <a:t> et al. (2012) Genetics. 190:1101-1115.</a:t>
            </a:r>
          </a:p>
        </p:txBody>
      </p:sp>
    </p:spTree>
    <p:extLst>
      <p:ext uri="{BB962C8B-B14F-4D97-AF65-F5344CB8AC3E}">
        <p14:creationId xmlns:p14="http://schemas.microsoft.com/office/powerpoint/2010/main" val="208961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xEl>
                                              <p:pRg st="0" end="0"/>
                                            </p:txEl>
                                          </p:spTgt>
                                        </p:tgtEl>
                                        <p:attrNameLst>
                                          <p:attrName>style.visibility</p:attrName>
                                        </p:attrNameLst>
                                      </p:cBhvr>
                                      <p:to>
                                        <p:strVal val="visible"/>
                                      </p:to>
                                    </p:set>
                                    <p:animEffect transition="in" filter="fade">
                                      <p:cBhvr>
                                        <p:cTn id="22" dur="500"/>
                                        <p:tgtEl>
                                          <p:spTgt spid="21">
                                            <p:txEl>
                                              <p:pRg st="0" end="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1">
                                            <p:txEl>
                                              <p:pRg st="1" end="1"/>
                                            </p:txEl>
                                          </p:spTgt>
                                        </p:tgtEl>
                                        <p:attrNameLst>
                                          <p:attrName>style.visibility</p:attrName>
                                        </p:attrNameLst>
                                      </p:cBhvr>
                                      <p:to>
                                        <p:strVal val="visible"/>
                                      </p:to>
                                    </p:set>
                                    <p:animEffect transition="in" filter="fade">
                                      <p:cBhvr>
                                        <p:cTn id="25" dur="500"/>
                                        <p:tgtEl>
                                          <p:spTgt spid="21">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1">
                                            <p:txEl>
                                              <p:pRg st="2" end="2"/>
                                            </p:txEl>
                                          </p:spTgt>
                                        </p:tgtEl>
                                        <p:attrNameLst>
                                          <p:attrName>style.visibility</p:attrName>
                                        </p:attrNameLst>
                                      </p:cBhvr>
                                      <p:to>
                                        <p:strVal val="visible"/>
                                      </p:to>
                                    </p:set>
                                    <p:animEffect transition="in" filter="fade">
                                      <p:cBhvr>
                                        <p:cTn id="30" dur="500"/>
                                        <p:tgtEl>
                                          <p:spTgt spid="21">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1">
                                            <p:txEl>
                                              <p:pRg st="3" end="3"/>
                                            </p:txEl>
                                          </p:spTgt>
                                        </p:tgtEl>
                                        <p:attrNameLst>
                                          <p:attrName>style.visibility</p:attrName>
                                        </p:attrNameLst>
                                      </p:cBhvr>
                                      <p:to>
                                        <p:strVal val="visible"/>
                                      </p:to>
                                    </p:set>
                                    <p:animEffect transition="in" filter="fade">
                                      <p:cBhvr>
                                        <p:cTn id="35" dur="500"/>
                                        <p:tgtEl>
                                          <p:spTgt spid="21">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1">
                                            <p:txEl>
                                              <p:pRg st="4" end="4"/>
                                            </p:txEl>
                                          </p:spTgt>
                                        </p:tgtEl>
                                        <p:attrNameLst>
                                          <p:attrName>style.visibility</p:attrName>
                                        </p:attrNameLst>
                                      </p:cBhvr>
                                      <p:to>
                                        <p:strVal val="visible"/>
                                      </p:to>
                                    </p:set>
                                    <p:animEffect transition="in" filter="fade">
                                      <p:cBhvr>
                                        <p:cTn id="40"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a:extLst>
              <a:ext uri="{FF2B5EF4-FFF2-40B4-BE49-F238E27FC236}">
                <a16:creationId xmlns:a16="http://schemas.microsoft.com/office/drawing/2014/main" id="{59CF3005-8128-E346-8CC4-426798C03CE2}"/>
              </a:ext>
            </a:extLst>
          </p:cNvPr>
          <p:cNvSpPr txBox="1"/>
          <p:nvPr/>
        </p:nvSpPr>
        <p:spPr>
          <a:xfrm>
            <a:off x="3417133" y="4280614"/>
            <a:ext cx="975715" cy="338554"/>
          </a:xfrm>
          <a:prstGeom prst="rect">
            <a:avLst/>
          </a:prstGeom>
          <a:noFill/>
        </p:spPr>
        <p:txBody>
          <a:bodyPr wrap="square" rtlCol="0">
            <a:spAutoFit/>
          </a:bodyPr>
          <a:lstStyle/>
          <a:p>
            <a:pPr algn="ctr"/>
            <a:r>
              <a:rPr lang="en-US" sz="1600" dirty="0">
                <a:solidFill>
                  <a:srgbClr val="C00000"/>
                </a:solidFill>
                <a:latin typeface="Avenir Next" panose="020B0503020202020204" pitchFamily="34" charset="0"/>
              </a:rPr>
              <a:t>-10</a:t>
            </a:r>
          </a:p>
        </p:txBody>
      </p:sp>
      <p:sp>
        <p:nvSpPr>
          <p:cNvPr id="101" name="TextBox 100">
            <a:extLst>
              <a:ext uri="{FF2B5EF4-FFF2-40B4-BE49-F238E27FC236}">
                <a16:creationId xmlns:a16="http://schemas.microsoft.com/office/drawing/2014/main" id="{7F9C5EF3-E12B-5A4D-936B-F374B71180B5}"/>
              </a:ext>
            </a:extLst>
          </p:cNvPr>
          <p:cNvSpPr txBox="1"/>
          <p:nvPr/>
        </p:nvSpPr>
        <p:spPr>
          <a:xfrm>
            <a:off x="7661088" y="4265116"/>
            <a:ext cx="975715" cy="338554"/>
          </a:xfrm>
          <a:prstGeom prst="rect">
            <a:avLst/>
          </a:prstGeom>
          <a:noFill/>
        </p:spPr>
        <p:txBody>
          <a:bodyPr wrap="square" rtlCol="0">
            <a:spAutoFit/>
          </a:bodyPr>
          <a:lstStyle/>
          <a:p>
            <a:pPr algn="ctr"/>
            <a:r>
              <a:rPr lang="en-US" sz="1600" dirty="0">
                <a:solidFill>
                  <a:schemeClr val="accent5">
                    <a:lumMod val="75000"/>
                  </a:schemeClr>
                </a:solidFill>
                <a:latin typeface="Avenir Next" panose="020B0503020202020204" pitchFamily="34" charset="0"/>
              </a:rPr>
              <a:t>+10</a:t>
            </a:r>
          </a:p>
        </p:txBody>
      </p:sp>
      <p:sp>
        <p:nvSpPr>
          <p:cNvPr id="102" name="TextBox 101">
            <a:extLst>
              <a:ext uri="{FF2B5EF4-FFF2-40B4-BE49-F238E27FC236}">
                <a16:creationId xmlns:a16="http://schemas.microsoft.com/office/drawing/2014/main" id="{2D9EE314-D100-F84B-85B4-95ABB4E36C6C}"/>
              </a:ext>
            </a:extLst>
          </p:cNvPr>
          <p:cNvSpPr txBox="1"/>
          <p:nvPr/>
        </p:nvSpPr>
        <p:spPr>
          <a:xfrm>
            <a:off x="5831352" y="4296112"/>
            <a:ext cx="518840" cy="338554"/>
          </a:xfrm>
          <a:prstGeom prst="rect">
            <a:avLst/>
          </a:prstGeom>
          <a:noFill/>
        </p:spPr>
        <p:txBody>
          <a:bodyPr wrap="square" rtlCol="0">
            <a:spAutoFit/>
          </a:bodyPr>
          <a:lstStyle/>
          <a:p>
            <a:pPr algn="ctr"/>
            <a:r>
              <a:rPr lang="en-US" sz="1600" dirty="0">
                <a:latin typeface="Avenir Next" panose="020B0503020202020204" pitchFamily="34" charset="0"/>
              </a:rPr>
              <a:t>0</a:t>
            </a:r>
          </a:p>
        </p:txBody>
      </p:sp>
      <p:sp>
        <p:nvSpPr>
          <p:cNvPr id="103" name="TextBox 102">
            <a:extLst>
              <a:ext uri="{FF2B5EF4-FFF2-40B4-BE49-F238E27FC236}">
                <a16:creationId xmlns:a16="http://schemas.microsoft.com/office/drawing/2014/main" id="{537AC48E-3168-5D40-B4F8-B2C2B34D102B}"/>
              </a:ext>
            </a:extLst>
          </p:cNvPr>
          <p:cNvSpPr txBox="1"/>
          <p:nvPr/>
        </p:nvSpPr>
        <p:spPr>
          <a:xfrm>
            <a:off x="6122728" y="4293529"/>
            <a:ext cx="467873" cy="338554"/>
          </a:xfrm>
          <a:prstGeom prst="rect">
            <a:avLst/>
          </a:prstGeom>
          <a:noFill/>
        </p:spPr>
        <p:txBody>
          <a:bodyPr wrap="square" rtlCol="0">
            <a:spAutoFit/>
          </a:bodyPr>
          <a:lstStyle/>
          <a:p>
            <a:pPr algn="ctr"/>
            <a:r>
              <a:rPr lang="en-US" sz="1600" dirty="0">
                <a:solidFill>
                  <a:schemeClr val="accent5">
                    <a:lumMod val="75000"/>
                  </a:schemeClr>
                </a:solidFill>
                <a:latin typeface="Avenir Next" panose="020B0503020202020204" pitchFamily="34" charset="0"/>
              </a:rPr>
              <a:t>2</a:t>
            </a:r>
          </a:p>
        </p:txBody>
      </p:sp>
      <p:sp>
        <p:nvSpPr>
          <p:cNvPr id="104" name="TextBox 103">
            <a:extLst>
              <a:ext uri="{FF2B5EF4-FFF2-40B4-BE49-F238E27FC236}">
                <a16:creationId xmlns:a16="http://schemas.microsoft.com/office/drawing/2014/main" id="{FC9ED090-2F02-674F-8C76-55F88B8EC1F0}"/>
              </a:ext>
            </a:extLst>
          </p:cNvPr>
          <p:cNvSpPr txBox="1"/>
          <p:nvPr/>
        </p:nvSpPr>
        <p:spPr>
          <a:xfrm>
            <a:off x="5481145" y="4291673"/>
            <a:ext cx="567610" cy="338554"/>
          </a:xfrm>
          <a:prstGeom prst="rect">
            <a:avLst/>
          </a:prstGeom>
          <a:noFill/>
        </p:spPr>
        <p:txBody>
          <a:bodyPr wrap="square" rtlCol="0">
            <a:spAutoFit/>
          </a:bodyPr>
          <a:lstStyle/>
          <a:p>
            <a:pPr algn="ctr"/>
            <a:r>
              <a:rPr lang="en-US" sz="1600" dirty="0">
                <a:solidFill>
                  <a:srgbClr val="C00000"/>
                </a:solidFill>
                <a:latin typeface="Avenir Next" panose="020B0503020202020204" pitchFamily="34" charset="0"/>
              </a:rPr>
              <a:t>-2</a:t>
            </a:r>
          </a:p>
        </p:txBody>
      </p:sp>
      <p:cxnSp>
        <p:nvCxnSpPr>
          <p:cNvPr id="105" name="Straight Arrow Connector 104">
            <a:extLst>
              <a:ext uri="{FF2B5EF4-FFF2-40B4-BE49-F238E27FC236}">
                <a16:creationId xmlns:a16="http://schemas.microsoft.com/office/drawing/2014/main" id="{35E56CA2-E339-A94B-BDEF-C8D89EA08D0A}"/>
              </a:ext>
            </a:extLst>
          </p:cNvPr>
          <p:cNvCxnSpPr>
            <a:cxnSpLocks/>
          </p:cNvCxnSpPr>
          <p:nvPr/>
        </p:nvCxnSpPr>
        <p:spPr>
          <a:xfrm>
            <a:off x="6220378" y="4665662"/>
            <a:ext cx="2064192" cy="0"/>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2C7B6C8B-9177-FD49-BC2E-EA21AA82FA5D}"/>
              </a:ext>
            </a:extLst>
          </p:cNvPr>
          <p:cNvCxnSpPr>
            <a:cxnSpLocks/>
          </p:cNvCxnSpPr>
          <p:nvPr/>
        </p:nvCxnSpPr>
        <p:spPr>
          <a:xfrm flipH="1">
            <a:off x="3880469" y="4665662"/>
            <a:ext cx="1922128" cy="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7E26E66C-1B34-BD4D-A193-E89356D10504}"/>
              </a:ext>
            </a:extLst>
          </p:cNvPr>
          <p:cNvSpPr txBox="1"/>
          <p:nvPr/>
        </p:nvSpPr>
        <p:spPr>
          <a:xfrm>
            <a:off x="6793543" y="4973739"/>
            <a:ext cx="918841" cy="276999"/>
          </a:xfrm>
          <a:prstGeom prst="rect">
            <a:avLst/>
          </a:prstGeom>
          <a:solidFill>
            <a:schemeClr val="bg1"/>
          </a:solidFill>
        </p:spPr>
        <p:txBody>
          <a:bodyPr wrap="none" rtlCol="0">
            <a:spAutoFit/>
          </a:bodyPr>
          <a:lstStyle/>
          <a:p>
            <a:r>
              <a:rPr lang="en-US" sz="1200" b="1" dirty="0">
                <a:solidFill>
                  <a:srgbClr val="0070C3"/>
                </a:solidFill>
                <a:latin typeface="Avenir Next" panose="020B0503020202020204" pitchFamily="34" charset="0"/>
              </a:rPr>
              <a:t>beneficial</a:t>
            </a:r>
          </a:p>
        </p:txBody>
      </p:sp>
      <p:sp>
        <p:nvSpPr>
          <p:cNvPr id="108" name="TextBox 107">
            <a:extLst>
              <a:ext uri="{FF2B5EF4-FFF2-40B4-BE49-F238E27FC236}">
                <a16:creationId xmlns:a16="http://schemas.microsoft.com/office/drawing/2014/main" id="{FE783CCE-10DC-9643-9750-180A886C5ACD}"/>
              </a:ext>
            </a:extLst>
          </p:cNvPr>
          <p:cNvSpPr txBox="1"/>
          <p:nvPr/>
        </p:nvSpPr>
        <p:spPr>
          <a:xfrm>
            <a:off x="4360319" y="4973739"/>
            <a:ext cx="1034257" cy="276999"/>
          </a:xfrm>
          <a:prstGeom prst="rect">
            <a:avLst/>
          </a:prstGeom>
          <a:noFill/>
        </p:spPr>
        <p:txBody>
          <a:bodyPr wrap="none" rtlCol="0">
            <a:spAutoFit/>
          </a:bodyPr>
          <a:lstStyle/>
          <a:p>
            <a:r>
              <a:rPr lang="en-US" sz="1200" b="1" dirty="0">
                <a:solidFill>
                  <a:srgbClr val="C00000"/>
                </a:solidFill>
                <a:latin typeface="Avenir Next" panose="020B0503020202020204" pitchFamily="34" charset="0"/>
              </a:rPr>
              <a:t>deleterious</a:t>
            </a:r>
          </a:p>
        </p:txBody>
      </p:sp>
      <p:cxnSp>
        <p:nvCxnSpPr>
          <p:cNvPr id="110" name="Straight Arrow Connector 109">
            <a:extLst>
              <a:ext uri="{FF2B5EF4-FFF2-40B4-BE49-F238E27FC236}">
                <a16:creationId xmlns:a16="http://schemas.microsoft.com/office/drawing/2014/main" id="{7D84C95C-820B-EA4B-A893-6E8545CAE796}"/>
              </a:ext>
            </a:extLst>
          </p:cNvPr>
          <p:cNvCxnSpPr>
            <a:cxnSpLocks/>
          </p:cNvCxnSpPr>
          <p:nvPr/>
        </p:nvCxnSpPr>
        <p:spPr>
          <a:xfrm flipH="1" flipV="1">
            <a:off x="5925193" y="4697021"/>
            <a:ext cx="136824" cy="11465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181231B4-3D02-C043-9264-1B9A2A74A477}"/>
              </a:ext>
            </a:extLst>
          </p:cNvPr>
          <p:cNvCxnSpPr>
            <a:cxnSpLocks/>
          </p:cNvCxnSpPr>
          <p:nvPr/>
        </p:nvCxnSpPr>
        <p:spPr>
          <a:xfrm flipV="1">
            <a:off x="6126102" y="4711279"/>
            <a:ext cx="55275" cy="11323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6D4BC98A-22F1-2B4E-8641-95C8739F31F7}"/>
              </a:ext>
            </a:extLst>
          </p:cNvPr>
          <p:cNvCxnSpPr/>
          <p:nvPr/>
        </p:nvCxnSpPr>
        <p:spPr>
          <a:xfrm>
            <a:off x="3881395" y="4128734"/>
            <a:ext cx="0" cy="1629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A8BECC35-6B40-6348-9721-C896AD37D6BC}"/>
              </a:ext>
            </a:extLst>
          </p:cNvPr>
          <p:cNvCxnSpPr/>
          <p:nvPr/>
        </p:nvCxnSpPr>
        <p:spPr>
          <a:xfrm>
            <a:off x="6084498" y="4108797"/>
            <a:ext cx="0" cy="1629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FC68227A-3781-6349-9F9E-5E8D4645E0A0}"/>
              </a:ext>
            </a:extLst>
          </p:cNvPr>
          <p:cNvCxnSpPr/>
          <p:nvPr/>
        </p:nvCxnSpPr>
        <p:spPr>
          <a:xfrm>
            <a:off x="5795467" y="4109047"/>
            <a:ext cx="0" cy="1629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A8366F48-720D-C44E-9BD3-8BC92751AC0C}"/>
              </a:ext>
            </a:extLst>
          </p:cNvPr>
          <p:cNvCxnSpPr/>
          <p:nvPr/>
        </p:nvCxnSpPr>
        <p:spPr>
          <a:xfrm>
            <a:off x="6352890" y="4110978"/>
            <a:ext cx="0" cy="1629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6A1A132-88B4-6746-935B-65B66CF27B49}"/>
              </a:ext>
            </a:extLst>
          </p:cNvPr>
          <p:cNvCxnSpPr/>
          <p:nvPr/>
        </p:nvCxnSpPr>
        <p:spPr>
          <a:xfrm>
            <a:off x="8234406" y="4082353"/>
            <a:ext cx="0" cy="1629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9C834F78-D32D-C543-972C-1D3539476297}"/>
              </a:ext>
            </a:extLst>
          </p:cNvPr>
          <p:cNvSpPr txBox="1"/>
          <p:nvPr/>
        </p:nvSpPr>
        <p:spPr>
          <a:xfrm>
            <a:off x="496394" y="349161"/>
            <a:ext cx="11001062" cy="369332"/>
          </a:xfrm>
          <a:prstGeom prst="rect">
            <a:avLst/>
          </a:prstGeom>
          <a:noFill/>
        </p:spPr>
        <p:txBody>
          <a:bodyPr wrap="square" rtlCol="0">
            <a:spAutoFit/>
          </a:bodyPr>
          <a:lstStyle/>
          <a:p>
            <a:r>
              <a:rPr lang="en-US" b="1" dirty="0">
                <a:latin typeface="Avenir Next" panose="020B0503020202020204" pitchFamily="34" charset="0"/>
              </a:rPr>
              <a:t>Distribution of fitness effects</a:t>
            </a:r>
            <a:r>
              <a:rPr lang="en-US" dirty="0">
                <a:latin typeface="Avenir Next" panose="020B0503020202020204" pitchFamily="34" charset="0"/>
              </a:rPr>
              <a:t>: generalized compilation of inferences   </a:t>
            </a:r>
          </a:p>
        </p:txBody>
      </p:sp>
      <p:sp>
        <p:nvSpPr>
          <p:cNvPr id="125" name="TextBox 124">
            <a:extLst>
              <a:ext uri="{FF2B5EF4-FFF2-40B4-BE49-F238E27FC236}">
                <a16:creationId xmlns:a16="http://schemas.microsoft.com/office/drawing/2014/main" id="{F6A77AA7-D6CC-2145-A21F-33C7ACB7AE69}"/>
              </a:ext>
            </a:extLst>
          </p:cNvPr>
          <p:cNvSpPr txBox="1"/>
          <p:nvPr/>
        </p:nvSpPr>
        <p:spPr>
          <a:xfrm>
            <a:off x="8728736" y="1706350"/>
            <a:ext cx="3280711" cy="3354765"/>
          </a:xfrm>
          <a:prstGeom prst="rect">
            <a:avLst/>
          </a:prstGeom>
          <a:noFill/>
        </p:spPr>
        <p:txBody>
          <a:bodyPr wrap="square" rtlCol="0">
            <a:spAutoFit/>
          </a:bodyPr>
          <a:lstStyle/>
          <a:p>
            <a:pPr>
              <a:spcAft>
                <a:spcPts val="1200"/>
              </a:spcAft>
            </a:pPr>
            <a:r>
              <a:rPr lang="en-US" dirty="0">
                <a:latin typeface="Avenir Next" panose="020B0503020202020204" pitchFamily="34" charset="0"/>
              </a:rPr>
              <a:t>features:</a:t>
            </a:r>
          </a:p>
          <a:p>
            <a:pPr marL="285750" indent="-285750">
              <a:spcAft>
                <a:spcPts val="1200"/>
              </a:spcAft>
              <a:buFont typeface="Arial" panose="020B0604020202020204" pitchFamily="34" charset="0"/>
              <a:buChar char="•"/>
            </a:pPr>
            <a:r>
              <a:rPr lang="en-US" dirty="0">
                <a:latin typeface="Avenir Next" panose="020B0503020202020204" pitchFamily="34" charset="0"/>
              </a:rPr>
              <a:t>bimodal</a:t>
            </a:r>
          </a:p>
          <a:p>
            <a:pPr marL="285750" indent="-285750">
              <a:spcAft>
                <a:spcPts val="1200"/>
              </a:spcAft>
              <a:buFont typeface="Arial" panose="020B0604020202020204" pitchFamily="34" charset="0"/>
              <a:buChar char="•"/>
            </a:pPr>
            <a:r>
              <a:rPr lang="en-US" dirty="0">
                <a:solidFill>
                  <a:srgbClr val="C00000"/>
                </a:solidFill>
                <a:latin typeface="Avenir Next" panose="020B0503020202020204" pitchFamily="34" charset="0"/>
              </a:rPr>
              <a:t>deleterious: </a:t>
            </a:r>
            <a:r>
              <a:rPr lang="en-US" dirty="0">
                <a:latin typeface="Avenir Next" panose="020B0503020202020204" pitchFamily="34" charset="0"/>
              </a:rPr>
              <a:t>many</a:t>
            </a:r>
          </a:p>
          <a:p>
            <a:pPr marL="285750" indent="-285750">
              <a:spcAft>
                <a:spcPts val="1200"/>
              </a:spcAft>
              <a:buFont typeface="Arial" panose="020B0604020202020204" pitchFamily="34" charset="0"/>
              <a:buChar char="•"/>
            </a:pPr>
            <a:r>
              <a:rPr lang="en-US" dirty="0">
                <a:solidFill>
                  <a:srgbClr val="C00000"/>
                </a:solidFill>
                <a:latin typeface="Avenir Next" panose="020B0503020202020204" pitchFamily="34" charset="0"/>
              </a:rPr>
              <a:t>beneficial: </a:t>
            </a:r>
            <a:r>
              <a:rPr lang="en-US" dirty="0">
                <a:latin typeface="Avenir Next" panose="020B0503020202020204" pitchFamily="34" charset="0"/>
              </a:rPr>
              <a:t>fewer with exponential character</a:t>
            </a:r>
          </a:p>
          <a:p>
            <a:pPr marL="285750" indent="-285750">
              <a:spcAft>
                <a:spcPts val="1200"/>
              </a:spcAft>
              <a:buFont typeface="Arial" panose="020B0604020202020204" pitchFamily="34" charset="0"/>
              <a:buChar char="•"/>
            </a:pPr>
            <a:r>
              <a:rPr lang="en-US" b="1" dirty="0">
                <a:latin typeface="Avenir Next" panose="020B0503020202020204" pitchFamily="34" charset="0"/>
              </a:rPr>
              <a:t>nearly neutral: spectrum</a:t>
            </a:r>
          </a:p>
          <a:p>
            <a:pPr marL="285750" indent="-285750">
              <a:buFont typeface="Arial" panose="020B0604020202020204" pitchFamily="34" charset="0"/>
              <a:buChar char="•"/>
            </a:pPr>
            <a:endParaRPr lang="en-US" dirty="0">
              <a:latin typeface="Avenir Next" panose="020B0503020202020204" pitchFamily="34" charset="0"/>
            </a:endParaRPr>
          </a:p>
          <a:p>
            <a:pPr marL="285750" indent="-285750">
              <a:buFont typeface="Arial" panose="020B0604020202020204" pitchFamily="34" charset="0"/>
              <a:buChar char="•"/>
            </a:pPr>
            <a:endParaRPr lang="en-US" dirty="0">
              <a:latin typeface="Avenir Next" panose="020B0503020202020204" pitchFamily="34" charset="0"/>
            </a:endParaRPr>
          </a:p>
          <a:p>
            <a:endParaRPr lang="en-US" dirty="0">
              <a:latin typeface="Avenir Next" panose="020B0503020202020204" pitchFamily="34" charset="0"/>
            </a:endParaRPr>
          </a:p>
        </p:txBody>
      </p:sp>
      <p:cxnSp>
        <p:nvCxnSpPr>
          <p:cNvPr id="127" name="Straight Connector 126">
            <a:extLst>
              <a:ext uri="{FF2B5EF4-FFF2-40B4-BE49-F238E27FC236}">
                <a16:creationId xmlns:a16="http://schemas.microsoft.com/office/drawing/2014/main" id="{1CF77709-2803-EE4E-8DF9-3FF0E11EAC48}"/>
              </a:ext>
            </a:extLst>
          </p:cNvPr>
          <p:cNvCxnSpPr>
            <a:cxnSpLocks/>
          </p:cNvCxnSpPr>
          <p:nvPr/>
        </p:nvCxnSpPr>
        <p:spPr>
          <a:xfrm>
            <a:off x="4751709" y="4068434"/>
            <a:ext cx="338561" cy="0"/>
          </a:xfrm>
          <a:prstGeom prst="line">
            <a:avLst/>
          </a:prstGeom>
          <a:ln w="2222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169" name="TextBox 168">
            <a:extLst>
              <a:ext uri="{FF2B5EF4-FFF2-40B4-BE49-F238E27FC236}">
                <a16:creationId xmlns:a16="http://schemas.microsoft.com/office/drawing/2014/main" id="{439182E7-69C7-F644-8A74-31A7072711F8}"/>
              </a:ext>
            </a:extLst>
          </p:cNvPr>
          <p:cNvSpPr txBox="1"/>
          <p:nvPr/>
        </p:nvSpPr>
        <p:spPr>
          <a:xfrm>
            <a:off x="3640404" y="1374924"/>
            <a:ext cx="518840" cy="523220"/>
          </a:xfrm>
          <a:prstGeom prst="rect">
            <a:avLst/>
          </a:prstGeom>
          <a:noFill/>
        </p:spPr>
        <p:txBody>
          <a:bodyPr wrap="square" rtlCol="0">
            <a:spAutoFit/>
          </a:bodyPr>
          <a:lstStyle/>
          <a:p>
            <a:pPr algn="ctr"/>
            <a:r>
              <a:rPr lang="en-US" sz="2800" dirty="0">
                <a:latin typeface="Avenir Next" panose="020B0503020202020204" pitchFamily="34" charset="0"/>
              </a:rPr>
              <a:t>~</a:t>
            </a:r>
          </a:p>
        </p:txBody>
      </p:sp>
      <p:sp>
        <p:nvSpPr>
          <p:cNvPr id="170" name="TextBox 169">
            <a:extLst>
              <a:ext uri="{FF2B5EF4-FFF2-40B4-BE49-F238E27FC236}">
                <a16:creationId xmlns:a16="http://schemas.microsoft.com/office/drawing/2014/main" id="{3C10A4DB-CF77-5147-9281-0EA5B434936F}"/>
              </a:ext>
            </a:extLst>
          </p:cNvPr>
          <p:cNvSpPr txBox="1"/>
          <p:nvPr/>
        </p:nvSpPr>
        <p:spPr>
          <a:xfrm>
            <a:off x="1953478" y="4298974"/>
            <a:ext cx="1686680" cy="307777"/>
          </a:xfrm>
          <a:prstGeom prst="rect">
            <a:avLst/>
          </a:prstGeom>
          <a:noFill/>
        </p:spPr>
        <p:txBody>
          <a:bodyPr wrap="none" rtlCol="0">
            <a:spAutoFit/>
          </a:bodyPr>
          <a:lstStyle/>
          <a:p>
            <a:r>
              <a:rPr lang="en-US" sz="1400" dirty="0">
                <a:latin typeface="Avenir Next" panose="020B0503020202020204" pitchFamily="34" charset="0"/>
              </a:rPr>
              <a:t>fitness effects (s) =</a:t>
            </a:r>
          </a:p>
        </p:txBody>
      </p:sp>
      <p:sp>
        <p:nvSpPr>
          <p:cNvPr id="172" name="TextBox 171">
            <a:extLst>
              <a:ext uri="{FF2B5EF4-FFF2-40B4-BE49-F238E27FC236}">
                <a16:creationId xmlns:a16="http://schemas.microsoft.com/office/drawing/2014/main" id="{49235CC4-F6C2-5042-B30C-821B9E0FA9B8}"/>
              </a:ext>
            </a:extLst>
          </p:cNvPr>
          <p:cNvSpPr txBox="1"/>
          <p:nvPr/>
        </p:nvSpPr>
        <p:spPr>
          <a:xfrm>
            <a:off x="3516252" y="5967184"/>
            <a:ext cx="5219700" cy="584775"/>
          </a:xfrm>
          <a:prstGeom prst="rect">
            <a:avLst/>
          </a:prstGeom>
          <a:noFill/>
        </p:spPr>
        <p:txBody>
          <a:bodyPr wrap="square" rtlCol="0">
            <a:spAutoFit/>
          </a:bodyPr>
          <a:lstStyle/>
          <a:p>
            <a:pPr algn="ctr"/>
            <a:r>
              <a:rPr lang="en-US" sz="1600" dirty="0">
                <a:latin typeface="Avenir Next" panose="020B0503020202020204" pitchFamily="34" charset="0"/>
              </a:rPr>
              <a:t>nearly neutral mutations:</a:t>
            </a:r>
          </a:p>
          <a:p>
            <a:pPr algn="ctr"/>
            <a:r>
              <a:rPr lang="en-US" sz="1600" dirty="0">
                <a:latin typeface="Avenir Next" panose="020B0503020202020204" pitchFamily="34" charset="0"/>
              </a:rPr>
              <a:t>drift &amp; selection </a:t>
            </a:r>
            <a:r>
              <a:rPr lang="en-US" sz="1600" b="1" dirty="0">
                <a:latin typeface="Avenir Next" panose="020B0503020202020204" pitchFamily="34" charset="0"/>
              </a:rPr>
              <a:t>interact</a:t>
            </a:r>
          </a:p>
        </p:txBody>
      </p:sp>
      <p:grpSp>
        <p:nvGrpSpPr>
          <p:cNvPr id="2" name="Group 1">
            <a:extLst>
              <a:ext uri="{FF2B5EF4-FFF2-40B4-BE49-F238E27FC236}">
                <a16:creationId xmlns:a16="http://schemas.microsoft.com/office/drawing/2014/main" id="{16175C47-7264-084B-AE28-F42FC2FBE20F}"/>
              </a:ext>
            </a:extLst>
          </p:cNvPr>
          <p:cNvGrpSpPr/>
          <p:nvPr/>
        </p:nvGrpSpPr>
        <p:grpSpPr>
          <a:xfrm>
            <a:off x="3620511" y="1262983"/>
            <a:ext cx="4699571" cy="2878537"/>
            <a:chOff x="3611622" y="855854"/>
            <a:chExt cx="4699571" cy="2878537"/>
          </a:xfrm>
        </p:grpSpPr>
        <p:pic>
          <p:nvPicPr>
            <p:cNvPr id="27" name="Picture 26">
              <a:extLst>
                <a:ext uri="{FF2B5EF4-FFF2-40B4-BE49-F238E27FC236}">
                  <a16:creationId xmlns:a16="http://schemas.microsoft.com/office/drawing/2014/main" id="{8641A3FE-2904-0648-9A77-B7CF6A4E4F03}"/>
                </a:ext>
              </a:extLst>
            </p:cNvPr>
            <p:cNvPicPr>
              <a:picLocks noChangeAspect="1"/>
            </p:cNvPicPr>
            <p:nvPr/>
          </p:nvPicPr>
          <p:blipFill>
            <a:blip r:embed="rId3"/>
            <a:stretch>
              <a:fillRect/>
            </a:stretch>
          </p:blipFill>
          <p:spPr>
            <a:xfrm>
              <a:off x="3611622" y="855854"/>
              <a:ext cx="4672948" cy="2878537"/>
            </a:xfrm>
            <a:prstGeom prst="rect">
              <a:avLst/>
            </a:prstGeom>
          </p:spPr>
        </p:pic>
        <p:cxnSp>
          <p:nvCxnSpPr>
            <p:cNvPr id="121" name="Straight Connector 120">
              <a:extLst>
                <a:ext uri="{FF2B5EF4-FFF2-40B4-BE49-F238E27FC236}">
                  <a16:creationId xmlns:a16="http://schemas.microsoft.com/office/drawing/2014/main" id="{1747AD35-0F63-7D46-959D-A63913E91306}"/>
                </a:ext>
              </a:extLst>
            </p:cNvPr>
            <p:cNvCxnSpPr>
              <a:cxnSpLocks/>
            </p:cNvCxnSpPr>
            <p:nvPr/>
          </p:nvCxnSpPr>
          <p:spPr>
            <a:xfrm flipV="1">
              <a:off x="3812840" y="3672010"/>
              <a:ext cx="4498353" cy="12567"/>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AF2A4986-E88F-5142-A92A-665422A2BDEC}"/>
              </a:ext>
            </a:extLst>
          </p:cNvPr>
          <p:cNvGrpSpPr/>
          <p:nvPr/>
        </p:nvGrpSpPr>
        <p:grpSpPr>
          <a:xfrm>
            <a:off x="973726" y="1412178"/>
            <a:ext cx="1959503" cy="1146566"/>
            <a:chOff x="9128501" y="5250738"/>
            <a:chExt cx="1959503" cy="1146566"/>
          </a:xfrm>
        </p:grpSpPr>
        <p:sp>
          <p:nvSpPr>
            <p:cNvPr id="3" name="Rounded Rectangle 2">
              <a:extLst>
                <a:ext uri="{FF2B5EF4-FFF2-40B4-BE49-F238E27FC236}">
                  <a16:creationId xmlns:a16="http://schemas.microsoft.com/office/drawing/2014/main" id="{E61CEB15-7F34-7F47-AB00-08E255A98630}"/>
                </a:ext>
              </a:extLst>
            </p:cNvPr>
            <p:cNvSpPr/>
            <p:nvPr/>
          </p:nvSpPr>
          <p:spPr>
            <a:xfrm>
              <a:off x="9128501" y="5250738"/>
              <a:ext cx="1959503" cy="1146566"/>
            </a:xfrm>
            <a:prstGeom prst="roundRect">
              <a:avLst>
                <a:gd name="adj" fmla="val 9908"/>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5BBEA2F-18A2-0943-845D-C82AEF5840C3}"/>
                </a:ext>
              </a:extLst>
            </p:cNvPr>
            <p:cNvSpPr txBox="1"/>
            <p:nvPr/>
          </p:nvSpPr>
          <p:spPr>
            <a:xfrm>
              <a:off x="9266568" y="5335429"/>
              <a:ext cx="1706231" cy="1015663"/>
            </a:xfrm>
            <a:prstGeom prst="rect">
              <a:avLst/>
            </a:prstGeom>
            <a:noFill/>
          </p:spPr>
          <p:txBody>
            <a:bodyPr wrap="square" rtlCol="0">
              <a:spAutoFit/>
            </a:bodyPr>
            <a:lstStyle/>
            <a:p>
              <a:pPr algn="ctr"/>
              <a:r>
                <a:rPr lang="en-US" sz="2000" b="1" dirty="0"/>
                <a:t>Remember this shape for later. </a:t>
              </a:r>
            </a:p>
          </p:txBody>
        </p:sp>
      </p:grpSp>
    </p:spTree>
    <p:extLst>
      <p:ext uri="{BB962C8B-B14F-4D97-AF65-F5344CB8AC3E}">
        <p14:creationId xmlns:p14="http://schemas.microsoft.com/office/powerpoint/2010/main" val="3486859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Chart 40">
            <a:extLst>
              <a:ext uri="{FF2B5EF4-FFF2-40B4-BE49-F238E27FC236}">
                <a16:creationId xmlns:a16="http://schemas.microsoft.com/office/drawing/2014/main" id="{B6B9F9D4-6741-CB45-9970-B530FBA0ED17}"/>
              </a:ext>
            </a:extLst>
          </p:cNvPr>
          <p:cNvGraphicFramePr>
            <a:graphicFrameLocks noChangeAspect="1"/>
          </p:cNvGraphicFramePr>
          <p:nvPr>
            <p:extLst>
              <p:ext uri="{D42A27DB-BD31-4B8C-83A1-F6EECF244321}">
                <p14:modId xmlns:p14="http://schemas.microsoft.com/office/powerpoint/2010/main" val="530184004"/>
              </p:ext>
            </p:extLst>
          </p:nvPr>
        </p:nvGraphicFramePr>
        <p:xfrm>
          <a:off x="5297554" y="1700629"/>
          <a:ext cx="4368651" cy="2659043"/>
        </p:xfrm>
        <a:graphic>
          <a:graphicData uri="http://schemas.openxmlformats.org/drawingml/2006/chart">
            <c:chart xmlns:c="http://schemas.openxmlformats.org/drawingml/2006/chart" xmlns:r="http://schemas.openxmlformats.org/officeDocument/2006/relationships" r:id="rId3"/>
          </a:graphicData>
        </a:graphic>
      </p:graphicFrame>
      <p:sp>
        <p:nvSpPr>
          <p:cNvPr id="43" name="TextBox 42">
            <a:extLst>
              <a:ext uri="{FF2B5EF4-FFF2-40B4-BE49-F238E27FC236}">
                <a16:creationId xmlns:a16="http://schemas.microsoft.com/office/drawing/2014/main" id="{414B3E0D-FCBE-354D-96B9-94E04229F73A}"/>
              </a:ext>
            </a:extLst>
          </p:cNvPr>
          <p:cNvSpPr txBox="1"/>
          <p:nvPr/>
        </p:nvSpPr>
        <p:spPr>
          <a:xfrm>
            <a:off x="7282385" y="1321051"/>
            <a:ext cx="918841" cy="276999"/>
          </a:xfrm>
          <a:prstGeom prst="rect">
            <a:avLst/>
          </a:prstGeom>
          <a:noFill/>
        </p:spPr>
        <p:txBody>
          <a:bodyPr wrap="none" rtlCol="0">
            <a:spAutoFit/>
          </a:bodyPr>
          <a:lstStyle/>
          <a:p>
            <a:r>
              <a:rPr lang="en-US" sz="1200" b="1" dirty="0">
                <a:solidFill>
                  <a:srgbClr val="0070C3"/>
                </a:solidFill>
                <a:latin typeface="Avenir Next" panose="020B0503020202020204" pitchFamily="34" charset="0"/>
              </a:rPr>
              <a:t>beneficial</a:t>
            </a:r>
          </a:p>
        </p:txBody>
      </p:sp>
      <p:sp>
        <p:nvSpPr>
          <p:cNvPr id="44" name="TextBox 43">
            <a:extLst>
              <a:ext uri="{FF2B5EF4-FFF2-40B4-BE49-F238E27FC236}">
                <a16:creationId xmlns:a16="http://schemas.microsoft.com/office/drawing/2014/main" id="{4E5E4E5B-DE5B-5A45-A7D6-6C31E5DF8BE8}"/>
              </a:ext>
            </a:extLst>
          </p:cNvPr>
          <p:cNvSpPr txBox="1"/>
          <p:nvPr/>
        </p:nvSpPr>
        <p:spPr>
          <a:xfrm>
            <a:off x="5297554" y="2976508"/>
            <a:ext cx="1034257" cy="276999"/>
          </a:xfrm>
          <a:prstGeom prst="rect">
            <a:avLst/>
          </a:prstGeom>
          <a:noFill/>
        </p:spPr>
        <p:txBody>
          <a:bodyPr wrap="none" rtlCol="0">
            <a:spAutoFit/>
          </a:bodyPr>
          <a:lstStyle/>
          <a:p>
            <a:r>
              <a:rPr lang="en-US" sz="1200" b="1" dirty="0">
                <a:solidFill>
                  <a:srgbClr val="C00000"/>
                </a:solidFill>
                <a:latin typeface="Avenir Next" panose="020B0503020202020204" pitchFamily="34" charset="0"/>
              </a:rPr>
              <a:t>deleterious</a:t>
            </a:r>
          </a:p>
        </p:txBody>
      </p:sp>
      <p:grpSp>
        <p:nvGrpSpPr>
          <p:cNvPr id="2" name="Group 1">
            <a:extLst>
              <a:ext uri="{FF2B5EF4-FFF2-40B4-BE49-F238E27FC236}">
                <a16:creationId xmlns:a16="http://schemas.microsoft.com/office/drawing/2014/main" id="{85DFF6AD-CA36-7D43-9AF6-53122FAD5669}"/>
              </a:ext>
            </a:extLst>
          </p:cNvPr>
          <p:cNvGrpSpPr/>
          <p:nvPr/>
        </p:nvGrpSpPr>
        <p:grpSpPr>
          <a:xfrm>
            <a:off x="8909435" y="2133619"/>
            <a:ext cx="2077595" cy="1445172"/>
            <a:chOff x="9420880" y="1819673"/>
            <a:chExt cx="2077595" cy="1445172"/>
          </a:xfrm>
        </p:grpSpPr>
        <p:sp>
          <p:nvSpPr>
            <p:cNvPr id="42" name="TextBox 41">
              <a:extLst>
                <a:ext uri="{FF2B5EF4-FFF2-40B4-BE49-F238E27FC236}">
                  <a16:creationId xmlns:a16="http://schemas.microsoft.com/office/drawing/2014/main" id="{A2690F71-D9F0-134D-8DDD-8BE0B9409D20}"/>
                </a:ext>
              </a:extLst>
            </p:cNvPr>
            <p:cNvSpPr txBox="1"/>
            <p:nvPr/>
          </p:nvSpPr>
          <p:spPr>
            <a:xfrm>
              <a:off x="10003193" y="2391472"/>
              <a:ext cx="1452962" cy="307777"/>
            </a:xfrm>
            <a:prstGeom prst="rect">
              <a:avLst/>
            </a:prstGeom>
            <a:noFill/>
          </p:spPr>
          <p:txBody>
            <a:bodyPr wrap="none" rtlCol="0">
              <a:spAutoFit/>
            </a:bodyPr>
            <a:lstStyle/>
            <a:p>
              <a:r>
                <a:rPr lang="en-US" sz="1400" b="1" dirty="0">
                  <a:latin typeface="Avenir Next" panose="020B0503020202020204" pitchFamily="34" charset="0"/>
                </a:rPr>
                <a:t>“neutral zone”</a:t>
              </a:r>
            </a:p>
          </p:txBody>
        </p:sp>
        <p:sp>
          <p:nvSpPr>
            <p:cNvPr id="45" name="TextBox 44">
              <a:extLst>
                <a:ext uri="{FF2B5EF4-FFF2-40B4-BE49-F238E27FC236}">
                  <a16:creationId xmlns:a16="http://schemas.microsoft.com/office/drawing/2014/main" id="{8E7943F4-C3B5-A740-BACD-8AC2FE4DA295}"/>
                </a:ext>
              </a:extLst>
            </p:cNvPr>
            <p:cNvSpPr txBox="1"/>
            <p:nvPr/>
          </p:nvSpPr>
          <p:spPr>
            <a:xfrm>
              <a:off x="9755690" y="2678139"/>
              <a:ext cx="1742785" cy="338554"/>
            </a:xfrm>
            <a:prstGeom prst="rect">
              <a:avLst/>
            </a:prstGeom>
            <a:noFill/>
          </p:spPr>
          <p:txBody>
            <a:bodyPr wrap="none" rtlCol="0">
              <a:spAutoFit/>
            </a:bodyPr>
            <a:lstStyle/>
            <a:p>
              <a:r>
                <a:rPr lang="en-US" sz="1400" dirty="0">
                  <a:latin typeface="Avenir Next" panose="020B0503020202020204" pitchFamily="34" charset="0"/>
                </a:rPr>
                <a:t>-1/2N  &lt; </a:t>
              </a:r>
              <a:r>
                <a:rPr lang="en-US" sz="1600" i="1" dirty="0">
                  <a:latin typeface="Avenir Next" panose="020B0503020202020204" pitchFamily="34" charset="0"/>
                </a:rPr>
                <a:t>s</a:t>
              </a:r>
              <a:r>
                <a:rPr lang="en-US" sz="1400" dirty="0">
                  <a:latin typeface="Avenir Next" panose="020B0503020202020204" pitchFamily="34" charset="0"/>
                </a:rPr>
                <a:t> &lt; +1/2N</a:t>
              </a:r>
            </a:p>
          </p:txBody>
        </p:sp>
        <p:sp>
          <p:nvSpPr>
            <p:cNvPr id="69" name="Right Brace 68">
              <a:extLst>
                <a:ext uri="{FF2B5EF4-FFF2-40B4-BE49-F238E27FC236}">
                  <a16:creationId xmlns:a16="http://schemas.microsoft.com/office/drawing/2014/main" id="{36CA5E34-D78D-5F49-8AB7-8948358C1223}"/>
                </a:ext>
              </a:extLst>
            </p:cNvPr>
            <p:cNvSpPr/>
            <p:nvPr/>
          </p:nvSpPr>
          <p:spPr>
            <a:xfrm>
              <a:off x="9420880" y="1819673"/>
              <a:ext cx="292490" cy="1445172"/>
            </a:xfrm>
            <a:prstGeom prst="rightBrace">
              <a:avLst/>
            </a:prstGeom>
            <a:ln w="31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99827124-E587-1B45-9685-50163038FB8F}"/>
              </a:ext>
            </a:extLst>
          </p:cNvPr>
          <p:cNvGrpSpPr/>
          <p:nvPr/>
        </p:nvGrpSpPr>
        <p:grpSpPr>
          <a:xfrm>
            <a:off x="9486649" y="3578791"/>
            <a:ext cx="1587073" cy="1364901"/>
            <a:chOff x="4652009" y="1236616"/>
            <a:chExt cx="1587073" cy="1364901"/>
          </a:xfrm>
        </p:grpSpPr>
        <p:sp>
          <p:nvSpPr>
            <p:cNvPr id="71" name="TextBox 70">
              <a:extLst>
                <a:ext uri="{FF2B5EF4-FFF2-40B4-BE49-F238E27FC236}">
                  <a16:creationId xmlns:a16="http://schemas.microsoft.com/office/drawing/2014/main" id="{A1A5FD63-D77C-5040-9AC4-9773F3212952}"/>
                </a:ext>
              </a:extLst>
            </p:cNvPr>
            <p:cNvSpPr txBox="1"/>
            <p:nvPr/>
          </p:nvSpPr>
          <p:spPr>
            <a:xfrm>
              <a:off x="4652009" y="1955186"/>
              <a:ext cx="1587073" cy="646331"/>
            </a:xfrm>
            <a:prstGeom prst="rect">
              <a:avLst/>
            </a:prstGeom>
            <a:solidFill>
              <a:schemeClr val="bg1">
                <a:lumMod val="95000"/>
              </a:schemeClr>
            </a:solidFill>
            <a:ln>
              <a:solidFill>
                <a:schemeClr val="bg1">
                  <a:lumMod val="75000"/>
                </a:schemeClr>
              </a:solidFill>
            </a:ln>
            <a:effectLst>
              <a:outerShdw blurRad="50800" dist="38100" dir="2700000" algn="tl" rotWithShape="0">
                <a:prstClr val="black">
                  <a:alpha val="40000"/>
                </a:prstClr>
              </a:outerShdw>
            </a:effectLst>
          </p:spPr>
          <p:txBody>
            <a:bodyPr wrap="square" rtlCol="0">
              <a:spAutoFit/>
            </a:bodyPr>
            <a:lstStyle/>
            <a:p>
              <a:pPr algn="ctr"/>
              <a:r>
                <a:rPr lang="en-US" sz="1200" b="1" dirty="0">
                  <a:latin typeface="Avenir Next" panose="020B0503020202020204" pitchFamily="34" charset="0"/>
                </a:rPr>
                <a:t>neutrality:</a:t>
              </a:r>
            </a:p>
            <a:p>
              <a:pPr algn="ctr"/>
              <a:r>
                <a:rPr lang="en-US" sz="1200" dirty="0">
                  <a:latin typeface="Avenir Next" panose="020B0503020202020204" pitchFamily="34" charset="0"/>
                </a:rPr>
                <a:t>now depends on population size (N) </a:t>
              </a:r>
            </a:p>
          </p:txBody>
        </p:sp>
        <p:cxnSp>
          <p:nvCxnSpPr>
            <p:cNvPr id="72" name="Straight Arrow Connector 71">
              <a:extLst>
                <a:ext uri="{FF2B5EF4-FFF2-40B4-BE49-F238E27FC236}">
                  <a16:creationId xmlns:a16="http://schemas.microsoft.com/office/drawing/2014/main" id="{A5A6509E-66A4-1647-BF5B-DC467CAF73A2}"/>
                </a:ext>
              </a:extLst>
            </p:cNvPr>
            <p:cNvCxnSpPr>
              <a:cxnSpLocks/>
            </p:cNvCxnSpPr>
            <p:nvPr/>
          </p:nvCxnSpPr>
          <p:spPr>
            <a:xfrm flipV="1">
              <a:off x="5387466" y="1236616"/>
              <a:ext cx="0" cy="598498"/>
            </a:xfrm>
            <a:prstGeom prst="straightConnector1">
              <a:avLst/>
            </a:prstGeom>
            <a:ln w="254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3" name="Group 72">
            <a:extLst>
              <a:ext uri="{FF2B5EF4-FFF2-40B4-BE49-F238E27FC236}">
                <a16:creationId xmlns:a16="http://schemas.microsoft.com/office/drawing/2014/main" id="{67763116-FA3A-964A-BB46-3218257CA9B9}"/>
              </a:ext>
            </a:extLst>
          </p:cNvPr>
          <p:cNvGrpSpPr/>
          <p:nvPr/>
        </p:nvGrpSpPr>
        <p:grpSpPr>
          <a:xfrm>
            <a:off x="657293" y="925018"/>
            <a:ext cx="3434207" cy="4572554"/>
            <a:chOff x="8006744" y="1627872"/>
            <a:chExt cx="3434207" cy="4572554"/>
          </a:xfrm>
        </p:grpSpPr>
        <p:sp>
          <p:nvSpPr>
            <p:cNvPr id="74" name="TextBox 73">
              <a:extLst>
                <a:ext uri="{FF2B5EF4-FFF2-40B4-BE49-F238E27FC236}">
                  <a16:creationId xmlns:a16="http://schemas.microsoft.com/office/drawing/2014/main" id="{555E152F-AB95-E749-8DB4-C3E30E189C88}"/>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pic>
          <p:nvPicPr>
            <p:cNvPr id="75" name="Picture 8" descr="Tomoko Ohta">
              <a:extLst>
                <a:ext uri="{FF2B5EF4-FFF2-40B4-BE49-F238E27FC236}">
                  <a16:creationId xmlns:a16="http://schemas.microsoft.com/office/drawing/2014/main" id="{06F959ED-E79B-924D-8335-43A6C477D100}"/>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765951"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76" name="TextBox 75">
              <a:extLst>
                <a:ext uri="{FF2B5EF4-FFF2-40B4-BE49-F238E27FC236}">
                  <a16:creationId xmlns:a16="http://schemas.microsoft.com/office/drawing/2014/main" id="{B1C9006B-5828-2641-88AE-3902C3F8B42D}"/>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sp>
        <p:nvSpPr>
          <p:cNvPr id="77" name="TextBox 76">
            <a:extLst>
              <a:ext uri="{FF2B5EF4-FFF2-40B4-BE49-F238E27FC236}">
                <a16:creationId xmlns:a16="http://schemas.microsoft.com/office/drawing/2014/main" id="{FBB546B8-1A54-5342-A34B-3574883D859D}"/>
              </a:ext>
            </a:extLst>
          </p:cNvPr>
          <p:cNvSpPr txBox="1"/>
          <p:nvPr/>
        </p:nvSpPr>
        <p:spPr>
          <a:xfrm>
            <a:off x="6785745" y="1519032"/>
            <a:ext cx="1986829" cy="338554"/>
          </a:xfrm>
          <a:prstGeom prst="rect">
            <a:avLst/>
          </a:prstGeom>
          <a:noFill/>
        </p:spPr>
        <p:txBody>
          <a:bodyPr wrap="square">
            <a:spAutoFit/>
          </a:bodyPr>
          <a:lstStyle/>
          <a:p>
            <a:pPr lvl="1"/>
            <a:r>
              <a:rPr lang="en-US" sz="1600" dirty="0">
                <a:solidFill>
                  <a:schemeClr val="accent5">
                    <a:lumMod val="75000"/>
                  </a:schemeClr>
                </a:solidFill>
                <a:latin typeface="Avenir Next" panose="020B0503020202020204" pitchFamily="34" charset="0"/>
              </a:rPr>
              <a:t>+s </a:t>
            </a:r>
            <a:r>
              <a:rPr lang="en-US" sz="1400" dirty="0">
                <a:solidFill>
                  <a:schemeClr val="accent5">
                    <a:lumMod val="75000"/>
                  </a:schemeClr>
                </a:solidFill>
                <a:latin typeface="Avenir Next" panose="020B0503020202020204" pitchFamily="34" charset="0"/>
              </a:rPr>
              <a:t>&gt; 10N </a:t>
            </a:r>
          </a:p>
        </p:txBody>
      </p:sp>
      <p:sp>
        <p:nvSpPr>
          <p:cNvPr id="78" name="TextBox 77">
            <a:extLst>
              <a:ext uri="{FF2B5EF4-FFF2-40B4-BE49-F238E27FC236}">
                <a16:creationId xmlns:a16="http://schemas.microsoft.com/office/drawing/2014/main" id="{FB4D8402-D2F7-BC43-8A4A-E28220564756}"/>
              </a:ext>
            </a:extLst>
          </p:cNvPr>
          <p:cNvSpPr txBox="1"/>
          <p:nvPr/>
        </p:nvSpPr>
        <p:spPr>
          <a:xfrm>
            <a:off x="4881017" y="2961119"/>
            <a:ext cx="1986829" cy="584775"/>
          </a:xfrm>
          <a:prstGeom prst="rect">
            <a:avLst/>
          </a:prstGeom>
          <a:noFill/>
        </p:spPr>
        <p:txBody>
          <a:bodyPr wrap="square">
            <a:spAutoFit/>
          </a:bodyPr>
          <a:lstStyle/>
          <a:p>
            <a:pPr lvl="1"/>
            <a:endParaRPr lang="en-US" sz="1600" dirty="0">
              <a:solidFill>
                <a:srgbClr val="C00000"/>
              </a:solidFill>
              <a:latin typeface="Avenir Next" panose="020B0503020202020204" pitchFamily="34" charset="0"/>
            </a:endParaRPr>
          </a:p>
          <a:p>
            <a:pPr lvl="1"/>
            <a:r>
              <a:rPr lang="en-US" sz="1600" dirty="0">
                <a:solidFill>
                  <a:srgbClr val="C00000"/>
                </a:solidFill>
                <a:latin typeface="Avenir Next" panose="020B0503020202020204" pitchFamily="34" charset="0"/>
              </a:rPr>
              <a:t>-s </a:t>
            </a:r>
            <a:r>
              <a:rPr lang="en-US" sz="1400" dirty="0">
                <a:solidFill>
                  <a:srgbClr val="C00000"/>
                </a:solidFill>
                <a:latin typeface="Avenir Next" panose="020B0503020202020204" pitchFamily="34" charset="0"/>
              </a:rPr>
              <a:t>&lt; 10N </a:t>
            </a:r>
          </a:p>
        </p:txBody>
      </p:sp>
    </p:spTree>
    <p:extLst>
      <p:ext uri="{BB962C8B-B14F-4D97-AF65-F5344CB8AC3E}">
        <p14:creationId xmlns:p14="http://schemas.microsoft.com/office/powerpoint/2010/main" val="3001376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fade">
                                      <p:cBhvr>
                                        <p:cTn id="12" dur="500"/>
                                        <p:tgtEl>
                                          <p:spTgt spid="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67763116-FA3A-964A-BB46-3218257CA9B9}"/>
              </a:ext>
            </a:extLst>
          </p:cNvPr>
          <p:cNvGrpSpPr/>
          <p:nvPr/>
        </p:nvGrpSpPr>
        <p:grpSpPr>
          <a:xfrm>
            <a:off x="464787" y="964972"/>
            <a:ext cx="3434207" cy="4572554"/>
            <a:chOff x="8006744" y="1627872"/>
            <a:chExt cx="3434207" cy="4572554"/>
          </a:xfrm>
        </p:grpSpPr>
        <p:sp>
          <p:nvSpPr>
            <p:cNvPr id="74" name="TextBox 73">
              <a:extLst>
                <a:ext uri="{FF2B5EF4-FFF2-40B4-BE49-F238E27FC236}">
                  <a16:creationId xmlns:a16="http://schemas.microsoft.com/office/drawing/2014/main" id="{555E152F-AB95-E749-8DB4-C3E30E189C88}"/>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pic>
          <p:nvPicPr>
            <p:cNvPr id="75" name="Picture 8" descr="Tomoko Ohta">
              <a:extLst>
                <a:ext uri="{FF2B5EF4-FFF2-40B4-BE49-F238E27FC236}">
                  <a16:creationId xmlns:a16="http://schemas.microsoft.com/office/drawing/2014/main" id="{06F959ED-E79B-924D-8335-43A6C477D100}"/>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765951"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76" name="TextBox 75">
              <a:extLst>
                <a:ext uri="{FF2B5EF4-FFF2-40B4-BE49-F238E27FC236}">
                  <a16:creationId xmlns:a16="http://schemas.microsoft.com/office/drawing/2014/main" id="{B1C9006B-5828-2641-88AE-3902C3F8B42D}"/>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grpSp>
        <p:nvGrpSpPr>
          <p:cNvPr id="4" name="Group 3">
            <a:extLst>
              <a:ext uri="{FF2B5EF4-FFF2-40B4-BE49-F238E27FC236}">
                <a16:creationId xmlns:a16="http://schemas.microsoft.com/office/drawing/2014/main" id="{0925CB84-5AE4-2A43-AFC2-93D9478BB002}"/>
              </a:ext>
            </a:extLst>
          </p:cNvPr>
          <p:cNvGrpSpPr/>
          <p:nvPr/>
        </p:nvGrpSpPr>
        <p:grpSpPr>
          <a:xfrm>
            <a:off x="4642902" y="687384"/>
            <a:ext cx="6859721" cy="5211239"/>
            <a:chOff x="5119986" y="543005"/>
            <a:chExt cx="6859721" cy="5211239"/>
          </a:xfrm>
        </p:grpSpPr>
        <p:sp>
          <p:nvSpPr>
            <p:cNvPr id="2" name="Rounded Rectangle 1">
              <a:extLst>
                <a:ext uri="{FF2B5EF4-FFF2-40B4-BE49-F238E27FC236}">
                  <a16:creationId xmlns:a16="http://schemas.microsoft.com/office/drawing/2014/main" id="{378E2F31-7FD5-DE49-BD73-E7B72D164D3B}"/>
                </a:ext>
              </a:extLst>
            </p:cNvPr>
            <p:cNvSpPr/>
            <p:nvPr/>
          </p:nvSpPr>
          <p:spPr>
            <a:xfrm>
              <a:off x="5119986" y="543005"/>
              <a:ext cx="6859721" cy="5211239"/>
            </a:xfrm>
            <a:prstGeom prst="roundRect">
              <a:avLst>
                <a:gd name="adj" fmla="val 1891"/>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C275CA8-D18A-EE4D-8965-4ADBAA4764CA}"/>
                </a:ext>
              </a:extLst>
            </p:cNvPr>
            <p:cNvSpPr txBox="1"/>
            <p:nvPr/>
          </p:nvSpPr>
          <p:spPr>
            <a:xfrm>
              <a:off x="5308749" y="820593"/>
              <a:ext cx="6482197" cy="4870564"/>
            </a:xfrm>
            <a:prstGeom prst="rect">
              <a:avLst/>
            </a:prstGeom>
            <a:noFill/>
          </p:spPr>
          <p:txBody>
            <a:bodyPr wrap="square" rtlCol="0">
              <a:spAutoFit/>
            </a:bodyPr>
            <a:lstStyle/>
            <a:p>
              <a:pPr algn="ctr">
                <a:lnSpc>
                  <a:spcPct val="125000"/>
                </a:lnSpc>
              </a:pPr>
              <a:r>
                <a:rPr lang="en-US" b="1" cap="small" dirty="0" err="1">
                  <a:latin typeface="Avenir Next" panose="020B0503020202020204" pitchFamily="34" charset="0"/>
                </a:rPr>
                <a:t>Ohta</a:t>
              </a:r>
              <a:r>
                <a:rPr lang="en-US" b="1" cap="small" dirty="0">
                  <a:latin typeface="Avenir Next" panose="020B0503020202020204" pitchFamily="34" charset="0"/>
                </a:rPr>
                <a:t> extends the selection and neutral models</a:t>
              </a:r>
            </a:p>
            <a:p>
              <a:pPr>
                <a:lnSpc>
                  <a:spcPct val="125000"/>
                </a:lnSpc>
              </a:pPr>
              <a:endParaRPr lang="en-US" dirty="0">
                <a:latin typeface="Avenir Next" panose="020B0503020202020204" pitchFamily="34" charset="0"/>
              </a:endParaRPr>
            </a:p>
            <a:p>
              <a:pPr>
                <a:lnSpc>
                  <a:spcPct val="125000"/>
                </a:lnSpc>
              </a:pPr>
              <a:r>
                <a:rPr lang="en-US" b="1" dirty="0" err="1">
                  <a:latin typeface="Avenir Next" panose="020B0503020202020204" pitchFamily="34" charset="0"/>
                </a:rPr>
                <a:t>Ohta</a:t>
              </a:r>
              <a:r>
                <a:rPr lang="en-US" b="1" dirty="0">
                  <a:latin typeface="Avenir Next" panose="020B0503020202020204" pitchFamily="34" charset="0"/>
                </a:rPr>
                <a:t> adds evolution of “</a:t>
              </a:r>
              <a:r>
                <a:rPr lang="en-US" b="1" i="1" dirty="0">
                  <a:latin typeface="Avenir Next" panose="020B0503020202020204" pitchFamily="34" charset="0"/>
                </a:rPr>
                <a:t>nearly neutral</a:t>
              </a:r>
              <a:r>
                <a:rPr lang="en-US" b="1" dirty="0">
                  <a:latin typeface="Avenir Next" panose="020B0503020202020204" pitchFamily="34" charset="0"/>
                </a:rPr>
                <a:t>” mutations:  </a:t>
              </a:r>
            </a:p>
            <a:p>
              <a:pPr>
                <a:lnSpc>
                  <a:spcPct val="125000"/>
                </a:lnSpc>
              </a:pPr>
              <a:endParaRPr lang="en-US" dirty="0">
                <a:latin typeface="Avenir Next" panose="020B0503020202020204" pitchFamily="34" charset="0"/>
              </a:endParaRPr>
            </a:p>
            <a:p>
              <a:pPr marL="342900" indent="-342900">
                <a:lnSpc>
                  <a:spcPct val="125000"/>
                </a:lnSpc>
                <a:buFont typeface="Arial" panose="020B0604020202020204" pitchFamily="34" charset="0"/>
                <a:buChar char="•"/>
              </a:pPr>
              <a:r>
                <a:rPr lang="en-US" dirty="0">
                  <a:latin typeface="Avenir Next" panose="020B0503020202020204" pitchFamily="34" charset="0"/>
                </a:rPr>
                <a:t>small populations:  </a:t>
              </a:r>
            </a:p>
            <a:p>
              <a:pPr marL="800100" lvl="1" indent="-342900">
                <a:lnSpc>
                  <a:spcPct val="125000"/>
                </a:lnSpc>
                <a:buFont typeface="Arial" panose="020B0604020202020204" pitchFamily="34" charset="0"/>
                <a:buChar char="•"/>
              </a:pPr>
              <a:r>
                <a:rPr lang="en-US" dirty="0">
                  <a:latin typeface="Avenir Next" panose="020B0503020202020204" pitchFamily="34" charset="0"/>
                </a:rPr>
                <a:t>nearly neutral mutations are “effectively neutral”</a:t>
              </a:r>
            </a:p>
            <a:p>
              <a:pPr marL="800100" lvl="1" indent="-342900">
                <a:lnSpc>
                  <a:spcPct val="125000"/>
                </a:lnSpc>
                <a:buFont typeface="Arial" panose="020B0604020202020204" pitchFamily="34" charset="0"/>
                <a:buChar char="•"/>
              </a:pPr>
              <a:r>
                <a:rPr lang="en-US" dirty="0">
                  <a:latin typeface="Avenir Next" panose="020B0503020202020204" pitchFamily="34" charset="0"/>
                </a:rPr>
                <a:t>nearly neutral mutations evolve by genetic drift</a:t>
              </a:r>
            </a:p>
            <a:p>
              <a:pPr lvl="1">
                <a:lnSpc>
                  <a:spcPct val="125000"/>
                </a:lnSpc>
              </a:pPr>
              <a:endParaRPr lang="en-US" dirty="0">
                <a:latin typeface="Avenir Next" panose="020B0503020202020204" pitchFamily="34" charset="0"/>
              </a:endParaRPr>
            </a:p>
            <a:p>
              <a:pPr marL="342900" indent="-342900">
                <a:lnSpc>
                  <a:spcPct val="125000"/>
                </a:lnSpc>
                <a:buFont typeface="Arial" panose="020B0604020202020204" pitchFamily="34" charset="0"/>
                <a:buChar char="•"/>
              </a:pPr>
              <a:endParaRPr lang="en-US" dirty="0">
                <a:latin typeface="Avenir Next" panose="020B0503020202020204" pitchFamily="34" charset="0"/>
              </a:endParaRPr>
            </a:p>
            <a:p>
              <a:pPr marL="342900" indent="-342900">
                <a:lnSpc>
                  <a:spcPct val="125000"/>
                </a:lnSpc>
                <a:buFont typeface="Arial" panose="020B0604020202020204" pitchFamily="34" charset="0"/>
                <a:buChar char="•"/>
              </a:pPr>
              <a:r>
                <a:rPr lang="en-US" dirty="0">
                  <a:latin typeface="Avenir Next" panose="020B0503020202020204" pitchFamily="34" charset="0"/>
                </a:rPr>
                <a:t>large populations: </a:t>
              </a:r>
            </a:p>
            <a:p>
              <a:pPr marL="800100" lvl="1" indent="-342900">
                <a:lnSpc>
                  <a:spcPct val="125000"/>
                </a:lnSpc>
                <a:buFont typeface="Arial" panose="020B0604020202020204" pitchFamily="34" charset="0"/>
                <a:buChar char="•"/>
              </a:pPr>
              <a:r>
                <a:rPr lang="en-US" dirty="0">
                  <a:latin typeface="Avenir Next" panose="020B0503020202020204" pitchFamily="34" charset="0"/>
                </a:rPr>
                <a:t>deleterious: mostly eliminated by natural selection</a:t>
              </a:r>
            </a:p>
            <a:p>
              <a:pPr marL="800100" lvl="1" indent="-342900">
                <a:lnSpc>
                  <a:spcPct val="125000"/>
                </a:lnSpc>
                <a:buFont typeface="Arial" panose="020B0604020202020204" pitchFamily="34" charset="0"/>
                <a:buChar char="•"/>
              </a:pPr>
              <a:r>
                <a:rPr lang="en-US" dirty="0">
                  <a:latin typeface="Avenir Next" panose="020B0503020202020204" pitchFamily="34" charset="0"/>
                </a:rPr>
                <a:t>beneficial: fixed more frequently than by drift (but fixation is not certain)</a:t>
              </a:r>
            </a:p>
            <a:p>
              <a:pPr marL="800100" lvl="1" indent="-342900">
                <a:buFont typeface="Arial" panose="020B0604020202020204" pitchFamily="34" charset="0"/>
                <a:buChar char="•"/>
              </a:pPr>
              <a:endParaRPr lang="en-US" b="1" dirty="0">
                <a:latin typeface="Avenir Next" panose="020B0503020202020204" pitchFamily="34" charset="0"/>
              </a:endParaRPr>
            </a:p>
          </p:txBody>
        </p:sp>
      </p:grpSp>
      <p:sp>
        <p:nvSpPr>
          <p:cNvPr id="9" name="Rounded Rectangle 8">
            <a:extLst>
              <a:ext uri="{FF2B5EF4-FFF2-40B4-BE49-F238E27FC236}">
                <a16:creationId xmlns:a16="http://schemas.microsoft.com/office/drawing/2014/main" id="{3FA81950-CFFD-4743-A87B-1F566F1537D6}"/>
              </a:ext>
            </a:extLst>
          </p:cNvPr>
          <p:cNvSpPr/>
          <p:nvPr/>
        </p:nvSpPr>
        <p:spPr>
          <a:xfrm>
            <a:off x="4831664" y="2371240"/>
            <a:ext cx="6136341" cy="1348353"/>
          </a:xfrm>
          <a:prstGeom prst="roundRect">
            <a:avLst>
              <a:gd name="adj" fmla="val 189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48CAA2FA-3440-5244-9440-27941AE61030}"/>
              </a:ext>
            </a:extLst>
          </p:cNvPr>
          <p:cNvSpPr/>
          <p:nvPr/>
        </p:nvSpPr>
        <p:spPr>
          <a:xfrm>
            <a:off x="4831664" y="4134931"/>
            <a:ext cx="6482197" cy="1521950"/>
          </a:xfrm>
          <a:prstGeom prst="roundRect">
            <a:avLst>
              <a:gd name="adj" fmla="val 189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F7AD0AD-621A-7D48-9E8B-13DE6C826621}"/>
              </a:ext>
            </a:extLst>
          </p:cNvPr>
          <p:cNvSpPr txBox="1"/>
          <p:nvPr/>
        </p:nvSpPr>
        <p:spPr>
          <a:xfrm>
            <a:off x="1390276" y="6268525"/>
            <a:ext cx="9733846" cy="369332"/>
          </a:xfrm>
          <a:prstGeom prst="rect">
            <a:avLst/>
          </a:prstGeom>
          <a:noFill/>
        </p:spPr>
        <p:txBody>
          <a:bodyPr wrap="square" rtlCol="0">
            <a:spAutoFit/>
          </a:bodyPr>
          <a:lstStyle/>
          <a:p>
            <a:pPr algn="ctr"/>
            <a:r>
              <a:rPr lang="en-US" b="1" dirty="0">
                <a:latin typeface="Avenir Next" panose="020B0503020202020204" pitchFamily="34" charset="0"/>
              </a:rPr>
              <a:t>now…  molecular clock unlikely </a:t>
            </a:r>
            <a:r>
              <a:rPr lang="en-US" dirty="0">
                <a:latin typeface="Avenir Next" panose="020B0503020202020204" pitchFamily="34" charset="0"/>
              </a:rPr>
              <a:t>(the rate of evolution is affected by changes in N)</a:t>
            </a:r>
          </a:p>
        </p:txBody>
      </p:sp>
    </p:spTree>
    <p:extLst>
      <p:ext uri="{BB962C8B-B14F-4D97-AF65-F5344CB8AC3E}">
        <p14:creationId xmlns:p14="http://schemas.microsoft.com/office/powerpoint/2010/main" val="46430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1379622" y="1311585"/>
            <a:ext cx="9849852" cy="4524315"/>
          </a:xfrm>
          <a:prstGeom prst="rect">
            <a:avLst/>
          </a:prstGeom>
          <a:noFill/>
        </p:spPr>
        <p:txBody>
          <a:bodyPr wrap="square" rtlCol="0">
            <a:spAutoFit/>
          </a:bodyPr>
          <a:lstStyle/>
          <a:p>
            <a:pPr algn="ctr"/>
            <a:r>
              <a:rPr lang="en-US" sz="3200" b="1" dirty="0">
                <a:latin typeface="Avenir Next" panose="020B0503020202020204" pitchFamily="34" charset="0"/>
              </a:rPr>
              <a:t>Selective implications of near neutrality</a:t>
            </a:r>
          </a:p>
          <a:p>
            <a:pPr algn="ctr"/>
            <a:endParaRPr lang="en-US" sz="3200" dirty="0">
              <a:latin typeface="Avenir Next" panose="020B0503020202020204" pitchFamily="34" charset="0"/>
            </a:endParaRPr>
          </a:p>
          <a:p>
            <a:pPr marL="514350" indent="-514350">
              <a:lnSpc>
                <a:spcPct val="200000"/>
              </a:lnSpc>
              <a:buFont typeface="+mj-lt"/>
              <a:buAutoNum type="arabicPeriod"/>
            </a:pPr>
            <a:r>
              <a:rPr lang="en-US" sz="3200" dirty="0">
                <a:latin typeface="Avenir Next" panose="020B0503020202020204" pitchFamily="34" charset="0"/>
              </a:rPr>
              <a:t>rate slows as population becomes adapted</a:t>
            </a:r>
          </a:p>
          <a:p>
            <a:pPr marL="514350" indent="-514350">
              <a:lnSpc>
                <a:spcPct val="200000"/>
              </a:lnSpc>
              <a:buFont typeface="+mj-lt"/>
              <a:buAutoNum type="arabicPeriod"/>
            </a:pPr>
            <a:r>
              <a:rPr lang="en-US" sz="3200" dirty="0">
                <a:latin typeface="Avenir Next" panose="020B0503020202020204" pitchFamily="34" charset="0"/>
              </a:rPr>
              <a:t>population approaches an equilibrium</a:t>
            </a:r>
          </a:p>
          <a:p>
            <a:pPr marL="514350" indent="-514350">
              <a:lnSpc>
                <a:spcPct val="200000"/>
              </a:lnSpc>
              <a:buFont typeface="+mj-lt"/>
              <a:buAutoNum type="arabicPeriod"/>
            </a:pPr>
            <a:r>
              <a:rPr lang="en-US" sz="3200" dirty="0">
                <a:latin typeface="Avenir Next" panose="020B0503020202020204" pitchFamily="34" charset="0"/>
              </a:rPr>
              <a:t>population reaches a state of “detailed balance”</a:t>
            </a:r>
          </a:p>
          <a:p>
            <a:pPr marL="514350" indent="-514350">
              <a:buFont typeface="+mj-lt"/>
              <a:buAutoNum type="arabicPeriod"/>
            </a:pPr>
            <a:endParaRPr lang="en-US" sz="3200" dirty="0">
              <a:latin typeface="Avenir Next" panose="020B0503020202020204" pitchFamily="34" charset="0"/>
            </a:endParaRPr>
          </a:p>
        </p:txBody>
      </p:sp>
    </p:spTree>
    <p:extLst>
      <p:ext uri="{BB962C8B-B14F-4D97-AF65-F5344CB8AC3E}">
        <p14:creationId xmlns:p14="http://schemas.microsoft.com/office/powerpoint/2010/main" val="90023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D03B62-5FA1-4543-8B74-12F2F9D91C5C}"/>
              </a:ext>
            </a:extLst>
          </p:cNvPr>
          <p:cNvSpPr txBox="1"/>
          <p:nvPr/>
        </p:nvSpPr>
        <p:spPr>
          <a:xfrm>
            <a:off x="5173887" y="4875281"/>
            <a:ext cx="1844223" cy="369332"/>
          </a:xfrm>
          <a:prstGeom prst="rect">
            <a:avLst/>
          </a:prstGeom>
          <a:noFill/>
        </p:spPr>
        <p:txBody>
          <a:bodyPr wrap="none" rtlCol="0">
            <a:spAutoFit/>
          </a:bodyPr>
          <a:lstStyle/>
          <a:p>
            <a:pPr algn="ctr"/>
            <a:r>
              <a:rPr lang="en-US" dirty="0">
                <a:solidFill>
                  <a:schemeClr val="accent1">
                    <a:lumMod val="75000"/>
                  </a:schemeClr>
                </a:solidFill>
                <a:latin typeface="Avenir Next" panose="020B0503020202020204" pitchFamily="34" charset="0"/>
              </a:rPr>
              <a:t>phenotypic trait</a:t>
            </a:r>
          </a:p>
        </p:txBody>
      </p:sp>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9DC6B87-3AB4-DC4E-95B1-5F2C233344F2}"/>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sp>
        <p:nvSpPr>
          <p:cNvPr id="2" name="Rectangle 1">
            <a:extLst>
              <a:ext uri="{FF2B5EF4-FFF2-40B4-BE49-F238E27FC236}">
                <a16:creationId xmlns:a16="http://schemas.microsoft.com/office/drawing/2014/main" id="{4A8C632F-2EE3-F541-AAD9-049EA2CA08AB}"/>
              </a:ext>
            </a:extLst>
          </p:cNvPr>
          <p:cNvSpPr/>
          <p:nvPr/>
        </p:nvSpPr>
        <p:spPr>
          <a:xfrm>
            <a:off x="388523" y="160658"/>
            <a:ext cx="3666838" cy="369332"/>
          </a:xfrm>
          <a:prstGeom prst="rect">
            <a:avLst/>
          </a:prstGeom>
        </p:spPr>
        <p:txBody>
          <a:bodyPr wrap="none">
            <a:spAutoFit/>
          </a:bodyPr>
          <a:lstStyle/>
          <a:p>
            <a:r>
              <a:rPr lang="en-US" dirty="0">
                <a:latin typeface="Avenir Next" panose="020B0503020202020204" pitchFamily="34" charset="0"/>
              </a:rPr>
              <a:t>concave (saturating) fitness curve</a:t>
            </a:r>
            <a:endParaRPr lang="en-US" dirty="0"/>
          </a:p>
        </p:txBody>
      </p:sp>
      <p:sp>
        <p:nvSpPr>
          <p:cNvPr id="10" name="Rectangle 9">
            <a:extLst>
              <a:ext uri="{FF2B5EF4-FFF2-40B4-BE49-F238E27FC236}">
                <a16:creationId xmlns:a16="http://schemas.microsoft.com/office/drawing/2014/main" id="{0B89C09D-0029-B642-ABB2-768255A62BE0}"/>
              </a:ext>
            </a:extLst>
          </p:cNvPr>
          <p:cNvSpPr/>
          <p:nvPr/>
        </p:nvSpPr>
        <p:spPr>
          <a:xfrm>
            <a:off x="3605856" y="1112194"/>
            <a:ext cx="5268237" cy="369332"/>
          </a:xfrm>
          <a:prstGeom prst="rect">
            <a:avLst/>
          </a:prstGeom>
        </p:spPr>
        <p:txBody>
          <a:bodyPr wrap="none">
            <a:spAutoFit/>
          </a:bodyPr>
          <a:lstStyle/>
          <a:p>
            <a:r>
              <a:rPr lang="en-US" dirty="0">
                <a:latin typeface="Avenir Next" panose="020B0503020202020204" pitchFamily="34" charset="0"/>
              </a:rPr>
              <a:t>engineering perspective  →  natural populations</a:t>
            </a:r>
          </a:p>
        </p:txBody>
      </p:sp>
    </p:spTree>
    <p:extLst>
      <p:ext uri="{BB962C8B-B14F-4D97-AF65-F5344CB8AC3E}">
        <p14:creationId xmlns:p14="http://schemas.microsoft.com/office/powerpoint/2010/main" val="62036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8706D1-8E8A-5845-AF6A-C425DD588517}"/>
              </a:ext>
            </a:extLst>
          </p:cNvPr>
          <p:cNvSpPr txBox="1"/>
          <p:nvPr/>
        </p:nvSpPr>
        <p:spPr>
          <a:xfrm>
            <a:off x="467609" y="308802"/>
            <a:ext cx="8214556" cy="461665"/>
          </a:xfrm>
          <a:prstGeom prst="rect">
            <a:avLst/>
          </a:prstGeom>
          <a:noFill/>
        </p:spPr>
        <p:txBody>
          <a:bodyPr wrap="none" rtlCol="0">
            <a:spAutoFit/>
          </a:bodyPr>
          <a:lstStyle/>
          <a:p>
            <a:r>
              <a:rPr lang="en-US" sz="2400" dirty="0">
                <a:latin typeface="Avenir Next" panose="020B0503020202020204" pitchFamily="34" charset="0"/>
              </a:rPr>
              <a:t>brief reminder of the fundamental evolutionary “forces”…</a:t>
            </a:r>
          </a:p>
        </p:txBody>
      </p:sp>
      <p:pic>
        <p:nvPicPr>
          <p:cNvPr id="3" name="Picture 2">
            <a:extLst>
              <a:ext uri="{FF2B5EF4-FFF2-40B4-BE49-F238E27FC236}">
                <a16:creationId xmlns:a16="http://schemas.microsoft.com/office/drawing/2014/main" id="{2F4B3DF8-9EB8-BC4A-B19B-6BB20A37446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26528" y="2857343"/>
            <a:ext cx="2422733" cy="2309591"/>
          </a:xfrm>
          <a:prstGeom prst="rect">
            <a:avLst/>
          </a:prstGeom>
        </p:spPr>
      </p:pic>
      <p:pic>
        <p:nvPicPr>
          <p:cNvPr id="7" name="Picture 6">
            <a:extLst>
              <a:ext uri="{FF2B5EF4-FFF2-40B4-BE49-F238E27FC236}">
                <a16:creationId xmlns:a16="http://schemas.microsoft.com/office/drawing/2014/main" id="{73642133-E3ED-694B-98E8-CD8B80118447}"/>
              </a:ext>
            </a:extLst>
          </p:cNvPr>
          <p:cNvPicPr>
            <a:picLocks noChangeAspect="1"/>
          </p:cNvPicPr>
          <p:nvPr/>
        </p:nvPicPr>
        <p:blipFill>
          <a:blip r:embed="rId3"/>
          <a:stretch>
            <a:fillRect/>
          </a:stretch>
        </p:blipFill>
        <p:spPr>
          <a:xfrm>
            <a:off x="4653359" y="3193712"/>
            <a:ext cx="2814567" cy="1727352"/>
          </a:xfrm>
          <a:prstGeom prst="rect">
            <a:avLst/>
          </a:prstGeom>
        </p:spPr>
      </p:pic>
      <p:pic>
        <p:nvPicPr>
          <p:cNvPr id="8" name="Picture 7">
            <a:extLst>
              <a:ext uri="{FF2B5EF4-FFF2-40B4-BE49-F238E27FC236}">
                <a16:creationId xmlns:a16="http://schemas.microsoft.com/office/drawing/2014/main" id="{C62312B5-A399-A643-AEF9-E13B305867F3}"/>
              </a:ext>
            </a:extLst>
          </p:cNvPr>
          <p:cNvPicPr>
            <a:picLocks noChangeAspect="1"/>
          </p:cNvPicPr>
          <p:nvPr/>
        </p:nvPicPr>
        <p:blipFill>
          <a:blip r:embed="rId4"/>
          <a:stretch>
            <a:fillRect/>
          </a:stretch>
        </p:blipFill>
        <p:spPr>
          <a:xfrm>
            <a:off x="8495307" y="2696095"/>
            <a:ext cx="2842940" cy="2870067"/>
          </a:xfrm>
          <a:prstGeom prst="rect">
            <a:avLst/>
          </a:prstGeom>
        </p:spPr>
      </p:pic>
      <p:sp>
        <p:nvSpPr>
          <p:cNvPr id="9" name="Rounded Rectangle 8">
            <a:extLst>
              <a:ext uri="{FF2B5EF4-FFF2-40B4-BE49-F238E27FC236}">
                <a16:creationId xmlns:a16="http://schemas.microsoft.com/office/drawing/2014/main" id="{7C7D0074-FEFA-3A48-9E36-B782FA7345FA}"/>
              </a:ext>
            </a:extLst>
          </p:cNvPr>
          <p:cNvSpPr/>
          <p:nvPr/>
        </p:nvSpPr>
        <p:spPr>
          <a:xfrm>
            <a:off x="634876" y="2589923"/>
            <a:ext cx="3189991" cy="3082413"/>
          </a:xfrm>
          <a:prstGeom prst="roundRect">
            <a:avLst>
              <a:gd name="adj" fmla="val 1834"/>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A49490C5-2A7C-AC4E-A096-C63A82A1F17C}"/>
              </a:ext>
            </a:extLst>
          </p:cNvPr>
          <p:cNvSpPr/>
          <p:nvPr/>
        </p:nvSpPr>
        <p:spPr>
          <a:xfrm>
            <a:off x="4444874" y="2589923"/>
            <a:ext cx="3189991" cy="3082413"/>
          </a:xfrm>
          <a:prstGeom prst="roundRect">
            <a:avLst>
              <a:gd name="adj" fmla="val 1834"/>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3919F215-91A6-F543-A26D-5C7094F06335}"/>
              </a:ext>
            </a:extLst>
          </p:cNvPr>
          <p:cNvSpPr/>
          <p:nvPr/>
        </p:nvSpPr>
        <p:spPr>
          <a:xfrm>
            <a:off x="8288329" y="2589923"/>
            <a:ext cx="3189991" cy="3082413"/>
          </a:xfrm>
          <a:prstGeom prst="roundRect">
            <a:avLst>
              <a:gd name="adj" fmla="val 1834"/>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F26D742-7F22-2645-929B-644FDAD62769}"/>
              </a:ext>
            </a:extLst>
          </p:cNvPr>
          <p:cNvSpPr txBox="1"/>
          <p:nvPr/>
        </p:nvSpPr>
        <p:spPr>
          <a:xfrm>
            <a:off x="1543881" y="1959612"/>
            <a:ext cx="1371979" cy="369332"/>
          </a:xfrm>
          <a:prstGeom prst="rect">
            <a:avLst/>
          </a:prstGeom>
          <a:noFill/>
        </p:spPr>
        <p:txBody>
          <a:bodyPr wrap="none" rtlCol="0">
            <a:spAutoFit/>
          </a:bodyPr>
          <a:lstStyle/>
          <a:p>
            <a:r>
              <a:rPr lang="en-US" dirty="0">
                <a:latin typeface="Avenir Next" panose="020B0503020202020204" pitchFamily="34" charset="0"/>
              </a:rPr>
              <a:t>1. mutation</a:t>
            </a:r>
          </a:p>
        </p:txBody>
      </p:sp>
      <p:sp>
        <p:nvSpPr>
          <p:cNvPr id="18" name="TextBox 17">
            <a:extLst>
              <a:ext uri="{FF2B5EF4-FFF2-40B4-BE49-F238E27FC236}">
                <a16:creationId xmlns:a16="http://schemas.microsoft.com/office/drawing/2014/main" id="{D112EF69-B9FA-C248-91D4-2A897CECEBFE}"/>
              </a:ext>
            </a:extLst>
          </p:cNvPr>
          <p:cNvSpPr txBox="1"/>
          <p:nvPr/>
        </p:nvSpPr>
        <p:spPr>
          <a:xfrm>
            <a:off x="5611739" y="1959612"/>
            <a:ext cx="856260" cy="369332"/>
          </a:xfrm>
          <a:prstGeom prst="rect">
            <a:avLst/>
          </a:prstGeom>
          <a:noFill/>
        </p:spPr>
        <p:txBody>
          <a:bodyPr wrap="none" rtlCol="0">
            <a:spAutoFit/>
          </a:bodyPr>
          <a:lstStyle/>
          <a:p>
            <a:r>
              <a:rPr lang="en-US" dirty="0">
                <a:latin typeface="Avenir Next" panose="020B0503020202020204" pitchFamily="34" charset="0"/>
              </a:rPr>
              <a:t>2. drift</a:t>
            </a:r>
          </a:p>
        </p:txBody>
      </p:sp>
      <p:sp>
        <p:nvSpPr>
          <p:cNvPr id="20" name="TextBox 19">
            <a:extLst>
              <a:ext uri="{FF2B5EF4-FFF2-40B4-BE49-F238E27FC236}">
                <a16:creationId xmlns:a16="http://schemas.microsoft.com/office/drawing/2014/main" id="{463BA753-DC9A-3C4E-B95D-83EFDEE444D6}"/>
              </a:ext>
            </a:extLst>
          </p:cNvPr>
          <p:cNvSpPr txBox="1"/>
          <p:nvPr/>
        </p:nvSpPr>
        <p:spPr>
          <a:xfrm>
            <a:off x="8836225" y="1959612"/>
            <a:ext cx="2161104" cy="369332"/>
          </a:xfrm>
          <a:prstGeom prst="rect">
            <a:avLst/>
          </a:prstGeom>
          <a:noFill/>
        </p:spPr>
        <p:txBody>
          <a:bodyPr wrap="none" rtlCol="0">
            <a:spAutoFit/>
          </a:bodyPr>
          <a:lstStyle/>
          <a:p>
            <a:r>
              <a:rPr lang="en-US" dirty="0">
                <a:latin typeface="Avenir Next" panose="020B0503020202020204" pitchFamily="34" charset="0"/>
              </a:rPr>
              <a:t>3. natural selection</a:t>
            </a:r>
          </a:p>
        </p:txBody>
      </p:sp>
    </p:spTree>
    <p:extLst>
      <p:ext uri="{BB962C8B-B14F-4D97-AF65-F5344CB8AC3E}">
        <p14:creationId xmlns:p14="http://schemas.microsoft.com/office/powerpoint/2010/main" val="4128074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D03B62-5FA1-4543-8B74-12F2F9D91C5C}"/>
              </a:ext>
            </a:extLst>
          </p:cNvPr>
          <p:cNvSpPr txBox="1"/>
          <p:nvPr/>
        </p:nvSpPr>
        <p:spPr>
          <a:xfrm>
            <a:off x="5173887" y="4875281"/>
            <a:ext cx="1844223" cy="369332"/>
          </a:xfrm>
          <a:prstGeom prst="rect">
            <a:avLst/>
          </a:prstGeom>
          <a:noFill/>
        </p:spPr>
        <p:txBody>
          <a:bodyPr wrap="none" rtlCol="0">
            <a:spAutoFit/>
          </a:bodyPr>
          <a:lstStyle/>
          <a:p>
            <a:pPr algn="ctr"/>
            <a:r>
              <a:rPr lang="en-US" dirty="0">
                <a:solidFill>
                  <a:schemeClr val="accent1">
                    <a:lumMod val="75000"/>
                  </a:schemeClr>
                </a:solidFill>
                <a:latin typeface="Avenir Next" panose="020B0503020202020204" pitchFamily="34" charset="0"/>
              </a:rPr>
              <a:t>phenotypic trait</a:t>
            </a:r>
          </a:p>
        </p:txBody>
      </p:sp>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9DC6B87-3AB4-DC4E-95B1-5F2C233344F2}"/>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cxnSp>
        <p:nvCxnSpPr>
          <p:cNvPr id="14" name="Straight Connector 13">
            <a:extLst>
              <a:ext uri="{FF2B5EF4-FFF2-40B4-BE49-F238E27FC236}">
                <a16:creationId xmlns:a16="http://schemas.microsoft.com/office/drawing/2014/main" id="{8F85473D-3435-444B-8B59-369BD350F940}"/>
              </a:ext>
            </a:extLst>
          </p:cNvPr>
          <p:cNvCxnSpPr>
            <a:cxnSpLocks/>
          </p:cNvCxnSpPr>
          <p:nvPr/>
        </p:nvCxnSpPr>
        <p:spPr>
          <a:xfrm flipV="1">
            <a:off x="2895815" y="3852472"/>
            <a:ext cx="0" cy="85442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41F2001-038E-2A4E-90EC-B1A048024FAA}"/>
              </a:ext>
            </a:extLst>
          </p:cNvPr>
          <p:cNvCxnSpPr>
            <a:cxnSpLocks/>
          </p:cNvCxnSpPr>
          <p:nvPr/>
        </p:nvCxnSpPr>
        <p:spPr>
          <a:xfrm flipV="1">
            <a:off x="6337174" y="2083633"/>
            <a:ext cx="0" cy="2662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F2D117C-8A3F-A14E-846C-3F9F65DE44BE}"/>
              </a:ext>
            </a:extLst>
          </p:cNvPr>
          <p:cNvCxnSpPr>
            <a:cxnSpLocks/>
          </p:cNvCxnSpPr>
          <p:nvPr/>
        </p:nvCxnSpPr>
        <p:spPr>
          <a:xfrm>
            <a:off x="2565039" y="2073318"/>
            <a:ext cx="3802115" cy="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D91C1D2-74FF-5E4C-824A-913E9658C448}"/>
              </a:ext>
            </a:extLst>
          </p:cNvPr>
          <p:cNvCxnSpPr>
            <a:cxnSpLocks/>
          </p:cNvCxnSpPr>
          <p:nvPr/>
        </p:nvCxnSpPr>
        <p:spPr>
          <a:xfrm>
            <a:off x="2565039" y="3852472"/>
            <a:ext cx="343052"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EFD70-E145-984D-AF8A-4B3A69E06072}"/>
              </a:ext>
            </a:extLst>
          </p:cNvPr>
          <p:cNvSpPr/>
          <p:nvPr/>
        </p:nvSpPr>
        <p:spPr>
          <a:xfrm>
            <a:off x="388523" y="160658"/>
            <a:ext cx="3666838" cy="369332"/>
          </a:xfrm>
          <a:prstGeom prst="rect">
            <a:avLst/>
          </a:prstGeom>
        </p:spPr>
        <p:txBody>
          <a:bodyPr wrap="none">
            <a:spAutoFit/>
          </a:bodyPr>
          <a:lstStyle/>
          <a:p>
            <a:r>
              <a:rPr lang="en-US" dirty="0">
                <a:latin typeface="Avenir Next" panose="020B0503020202020204" pitchFamily="34" charset="0"/>
              </a:rPr>
              <a:t>concave (saturating) fitness curve</a:t>
            </a:r>
            <a:endParaRPr lang="en-US" dirty="0"/>
          </a:p>
        </p:txBody>
      </p:sp>
      <p:sp>
        <p:nvSpPr>
          <p:cNvPr id="16" name="Freeform 15">
            <a:extLst>
              <a:ext uri="{FF2B5EF4-FFF2-40B4-BE49-F238E27FC236}">
                <a16:creationId xmlns:a16="http://schemas.microsoft.com/office/drawing/2014/main" id="{89731092-695B-924E-81C0-625A8964C3A8}"/>
              </a:ext>
            </a:extLst>
          </p:cNvPr>
          <p:cNvSpPr/>
          <p:nvPr/>
        </p:nvSpPr>
        <p:spPr>
          <a:xfrm>
            <a:off x="2913519" y="4359242"/>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879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D03B62-5FA1-4543-8B74-12F2F9D91C5C}"/>
              </a:ext>
            </a:extLst>
          </p:cNvPr>
          <p:cNvSpPr txBox="1"/>
          <p:nvPr/>
        </p:nvSpPr>
        <p:spPr>
          <a:xfrm>
            <a:off x="5173887" y="4875281"/>
            <a:ext cx="1844223" cy="369332"/>
          </a:xfrm>
          <a:prstGeom prst="rect">
            <a:avLst/>
          </a:prstGeom>
          <a:noFill/>
        </p:spPr>
        <p:txBody>
          <a:bodyPr wrap="none" rtlCol="0">
            <a:spAutoFit/>
          </a:bodyPr>
          <a:lstStyle/>
          <a:p>
            <a:pPr algn="ctr"/>
            <a:r>
              <a:rPr lang="en-US" dirty="0">
                <a:solidFill>
                  <a:schemeClr val="accent1">
                    <a:lumMod val="75000"/>
                  </a:schemeClr>
                </a:solidFill>
                <a:latin typeface="Avenir Next" panose="020B0503020202020204" pitchFamily="34" charset="0"/>
              </a:rPr>
              <a:t>phenotypic trait</a:t>
            </a:r>
          </a:p>
        </p:txBody>
      </p:sp>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9DC6B87-3AB4-DC4E-95B1-5F2C233344F2}"/>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cxnSp>
        <p:nvCxnSpPr>
          <p:cNvPr id="14" name="Straight Connector 13">
            <a:extLst>
              <a:ext uri="{FF2B5EF4-FFF2-40B4-BE49-F238E27FC236}">
                <a16:creationId xmlns:a16="http://schemas.microsoft.com/office/drawing/2014/main" id="{8F85473D-3435-444B-8B59-369BD350F940}"/>
              </a:ext>
            </a:extLst>
          </p:cNvPr>
          <p:cNvCxnSpPr>
            <a:cxnSpLocks/>
          </p:cNvCxnSpPr>
          <p:nvPr/>
        </p:nvCxnSpPr>
        <p:spPr>
          <a:xfrm flipV="1">
            <a:off x="2895815" y="3852472"/>
            <a:ext cx="0" cy="85442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41F2001-038E-2A4E-90EC-B1A048024FAA}"/>
              </a:ext>
            </a:extLst>
          </p:cNvPr>
          <p:cNvCxnSpPr>
            <a:cxnSpLocks/>
          </p:cNvCxnSpPr>
          <p:nvPr/>
        </p:nvCxnSpPr>
        <p:spPr>
          <a:xfrm flipV="1">
            <a:off x="6337174" y="2083633"/>
            <a:ext cx="0" cy="2662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F2D117C-8A3F-A14E-846C-3F9F65DE44BE}"/>
              </a:ext>
            </a:extLst>
          </p:cNvPr>
          <p:cNvCxnSpPr>
            <a:cxnSpLocks/>
          </p:cNvCxnSpPr>
          <p:nvPr/>
        </p:nvCxnSpPr>
        <p:spPr>
          <a:xfrm>
            <a:off x="2565039" y="2073318"/>
            <a:ext cx="3802115" cy="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D91C1D2-74FF-5E4C-824A-913E9658C448}"/>
              </a:ext>
            </a:extLst>
          </p:cNvPr>
          <p:cNvCxnSpPr>
            <a:cxnSpLocks/>
          </p:cNvCxnSpPr>
          <p:nvPr/>
        </p:nvCxnSpPr>
        <p:spPr>
          <a:xfrm>
            <a:off x="2565039" y="3852472"/>
            <a:ext cx="343052"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EFD70-E145-984D-AF8A-4B3A69E06072}"/>
              </a:ext>
            </a:extLst>
          </p:cNvPr>
          <p:cNvSpPr/>
          <p:nvPr/>
        </p:nvSpPr>
        <p:spPr>
          <a:xfrm>
            <a:off x="388523" y="160658"/>
            <a:ext cx="3666838" cy="369332"/>
          </a:xfrm>
          <a:prstGeom prst="rect">
            <a:avLst/>
          </a:prstGeom>
        </p:spPr>
        <p:txBody>
          <a:bodyPr wrap="none">
            <a:spAutoFit/>
          </a:bodyPr>
          <a:lstStyle/>
          <a:p>
            <a:r>
              <a:rPr lang="en-US" dirty="0">
                <a:latin typeface="Avenir Next" panose="020B0503020202020204" pitchFamily="34" charset="0"/>
              </a:rPr>
              <a:t>concave (saturating) fitness curve</a:t>
            </a:r>
            <a:endParaRPr lang="en-US" dirty="0"/>
          </a:p>
        </p:txBody>
      </p:sp>
      <p:sp>
        <p:nvSpPr>
          <p:cNvPr id="16" name="Freeform 15">
            <a:extLst>
              <a:ext uri="{FF2B5EF4-FFF2-40B4-BE49-F238E27FC236}">
                <a16:creationId xmlns:a16="http://schemas.microsoft.com/office/drawing/2014/main" id="{89731092-695B-924E-81C0-625A8964C3A8}"/>
              </a:ext>
            </a:extLst>
          </p:cNvPr>
          <p:cNvSpPr/>
          <p:nvPr/>
        </p:nvSpPr>
        <p:spPr>
          <a:xfrm>
            <a:off x="2913519" y="4359242"/>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63F59E3-6781-A842-92BF-8EB390F60583}"/>
              </a:ext>
            </a:extLst>
          </p:cNvPr>
          <p:cNvCxnSpPr>
            <a:cxnSpLocks/>
          </p:cNvCxnSpPr>
          <p:nvPr/>
        </p:nvCxnSpPr>
        <p:spPr>
          <a:xfrm flipV="1">
            <a:off x="4595361" y="2587094"/>
            <a:ext cx="0" cy="2133954"/>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09B582-01CB-CC48-A7E2-CA34EB187231}"/>
              </a:ext>
            </a:extLst>
          </p:cNvPr>
          <p:cNvCxnSpPr>
            <a:cxnSpLocks/>
          </p:cNvCxnSpPr>
          <p:nvPr/>
        </p:nvCxnSpPr>
        <p:spPr>
          <a:xfrm flipV="1">
            <a:off x="2557024" y="2587094"/>
            <a:ext cx="2038337" cy="1645"/>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36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D03B62-5FA1-4543-8B74-12F2F9D91C5C}"/>
              </a:ext>
            </a:extLst>
          </p:cNvPr>
          <p:cNvSpPr txBox="1"/>
          <p:nvPr/>
        </p:nvSpPr>
        <p:spPr>
          <a:xfrm>
            <a:off x="4691116" y="4880514"/>
            <a:ext cx="1615570" cy="738664"/>
          </a:xfrm>
          <a:prstGeom prst="rect">
            <a:avLst/>
          </a:prstGeom>
          <a:noFill/>
        </p:spPr>
        <p:txBody>
          <a:bodyPr wrap="none" rtlCol="0">
            <a:spAutoFit/>
          </a:bodyPr>
          <a:lstStyle/>
          <a:p>
            <a:r>
              <a:rPr lang="en-US" sz="1400" dirty="0">
                <a:solidFill>
                  <a:schemeClr val="accent1">
                    <a:lumMod val="75000"/>
                  </a:schemeClr>
                </a:solidFill>
                <a:latin typeface="Avenir Next" panose="020B0503020202020204" pitchFamily="34" charset="0"/>
              </a:rPr>
              <a:t>→  phenotype. →</a:t>
            </a:r>
          </a:p>
          <a:p>
            <a:r>
              <a:rPr lang="en-US" sz="1400" b="1" dirty="0">
                <a:solidFill>
                  <a:schemeClr val="accent1">
                    <a:lumMod val="75000"/>
                  </a:schemeClr>
                </a:solidFill>
                <a:latin typeface="Avenir Next" panose="020B0503020202020204" pitchFamily="34" charset="0"/>
              </a:rPr>
              <a:t>smaller fitness </a:t>
            </a:r>
          </a:p>
          <a:p>
            <a:r>
              <a:rPr lang="en-US" sz="1400" b="1" dirty="0">
                <a:solidFill>
                  <a:schemeClr val="accent1">
                    <a:lumMod val="75000"/>
                  </a:schemeClr>
                </a:solidFill>
                <a:latin typeface="Avenir Next" panose="020B0503020202020204" pitchFamily="34" charset="0"/>
              </a:rPr>
              <a:t>effects</a:t>
            </a:r>
          </a:p>
        </p:txBody>
      </p:sp>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EFD70-E145-984D-AF8A-4B3A69E06072}"/>
              </a:ext>
            </a:extLst>
          </p:cNvPr>
          <p:cNvSpPr/>
          <p:nvPr/>
        </p:nvSpPr>
        <p:spPr>
          <a:xfrm>
            <a:off x="388523" y="160658"/>
            <a:ext cx="3666838" cy="369332"/>
          </a:xfrm>
          <a:prstGeom prst="rect">
            <a:avLst/>
          </a:prstGeom>
        </p:spPr>
        <p:txBody>
          <a:bodyPr wrap="none">
            <a:spAutoFit/>
          </a:bodyPr>
          <a:lstStyle/>
          <a:p>
            <a:r>
              <a:rPr lang="en-US" dirty="0">
                <a:latin typeface="Avenir Next" panose="020B0503020202020204" pitchFamily="34" charset="0"/>
              </a:rPr>
              <a:t>concave (saturating) fitness curve</a:t>
            </a:r>
            <a:endParaRPr lang="en-US" dirty="0"/>
          </a:p>
        </p:txBody>
      </p:sp>
      <p:sp>
        <p:nvSpPr>
          <p:cNvPr id="16" name="Freeform 15">
            <a:extLst>
              <a:ext uri="{FF2B5EF4-FFF2-40B4-BE49-F238E27FC236}">
                <a16:creationId xmlns:a16="http://schemas.microsoft.com/office/drawing/2014/main" id="{89731092-695B-924E-81C0-625A8964C3A8}"/>
              </a:ext>
            </a:extLst>
          </p:cNvPr>
          <p:cNvSpPr/>
          <p:nvPr/>
        </p:nvSpPr>
        <p:spPr>
          <a:xfrm>
            <a:off x="2913519" y="4359242"/>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63F59E3-6781-A842-92BF-8EB390F60583}"/>
              </a:ext>
            </a:extLst>
          </p:cNvPr>
          <p:cNvCxnSpPr>
            <a:cxnSpLocks/>
          </p:cNvCxnSpPr>
          <p:nvPr/>
        </p:nvCxnSpPr>
        <p:spPr>
          <a:xfrm flipV="1">
            <a:off x="4595361" y="2612494"/>
            <a:ext cx="0" cy="2873963"/>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09B582-01CB-CC48-A7E2-CA34EB187231}"/>
              </a:ext>
            </a:extLst>
          </p:cNvPr>
          <p:cNvCxnSpPr>
            <a:cxnSpLocks/>
          </p:cNvCxnSpPr>
          <p:nvPr/>
        </p:nvCxnSpPr>
        <p:spPr>
          <a:xfrm flipV="1">
            <a:off x="2557024" y="2587094"/>
            <a:ext cx="2038337" cy="1645"/>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BF11B5E-54C9-4E49-8F79-A584D0469EE4}"/>
              </a:ext>
            </a:extLst>
          </p:cNvPr>
          <p:cNvSpPr txBox="1"/>
          <p:nvPr/>
        </p:nvSpPr>
        <p:spPr>
          <a:xfrm>
            <a:off x="2970022" y="4855844"/>
            <a:ext cx="1529585" cy="738664"/>
          </a:xfrm>
          <a:prstGeom prst="rect">
            <a:avLst/>
          </a:prstGeom>
          <a:noFill/>
        </p:spPr>
        <p:txBody>
          <a:bodyPr wrap="none" rtlCol="0">
            <a:spAutoFit/>
          </a:bodyPr>
          <a:lstStyle/>
          <a:p>
            <a:pPr algn="r"/>
            <a:r>
              <a:rPr lang="en-US" sz="1400" dirty="0">
                <a:solidFill>
                  <a:schemeClr val="accent1">
                    <a:lumMod val="75000"/>
                  </a:schemeClr>
                </a:solidFill>
                <a:latin typeface="Avenir Next" panose="020B0503020202020204" pitchFamily="34" charset="0"/>
              </a:rPr>
              <a:t>← phenotype ←</a:t>
            </a:r>
          </a:p>
          <a:p>
            <a:pPr algn="r"/>
            <a:r>
              <a:rPr lang="en-US" sz="1400" b="1" dirty="0">
                <a:solidFill>
                  <a:schemeClr val="accent1">
                    <a:lumMod val="75000"/>
                  </a:schemeClr>
                </a:solidFill>
                <a:latin typeface="Avenir Next" panose="020B0503020202020204" pitchFamily="34" charset="0"/>
              </a:rPr>
              <a:t>larger fitness </a:t>
            </a:r>
          </a:p>
          <a:p>
            <a:pPr algn="r"/>
            <a:r>
              <a:rPr lang="en-US" sz="1400" b="1" dirty="0">
                <a:solidFill>
                  <a:schemeClr val="accent1">
                    <a:lumMod val="75000"/>
                  </a:schemeClr>
                </a:solidFill>
                <a:latin typeface="Avenir Next" panose="020B0503020202020204" pitchFamily="34" charset="0"/>
              </a:rPr>
              <a:t>effects</a:t>
            </a:r>
          </a:p>
        </p:txBody>
      </p:sp>
      <p:sp>
        <p:nvSpPr>
          <p:cNvPr id="24" name="TextBox 23">
            <a:extLst>
              <a:ext uri="{FF2B5EF4-FFF2-40B4-BE49-F238E27FC236}">
                <a16:creationId xmlns:a16="http://schemas.microsoft.com/office/drawing/2014/main" id="{E1C69A0A-1E30-794A-9F2F-1A0636C9525A}"/>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cxnSp>
        <p:nvCxnSpPr>
          <p:cNvPr id="25" name="Straight Connector 24">
            <a:extLst>
              <a:ext uri="{FF2B5EF4-FFF2-40B4-BE49-F238E27FC236}">
                <a16:creationId xmlns:a16="http://schemas.microsoft.com/office/drawing/2014/main" id="{D47DED13-55B4-D945-BC08-EA38BE3ECCD0}"/>
              </a:ext>
            </a:extLst>
          </p:cNvPr>
          <p:cNvCxnSpPr>
            <a:cxnSpLocks/>
          </p:cNvCxnSpPr>
          <p:nvPr/>
        </p:nvCxnSpPr>
        <p:spPr>
          <a:xfrm flipV="1">
            <a:off x="2895815" y="3852472"/>
            <a:ext cx="0" cy="85442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F49ECF0-2CF1-4444-A83E-AC5B5CA4679F}"/>
              </a:ext>
            </a:extLst>
          </p:cNvPr>
          <p:cNvCxnSpPr>
            <a:cxnSpLocks/>
          </p:cNvCxnSpPr>
          <p:nvPr/>
        </p:nvCxnSpPr>
        <p:spPr>
          <a:xfrm flipV="1">
            <a:off x="6337174" y="2083633"/>
            <a:ext cx="0" cy="2662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C838E15-EDCE-864D-9582-B127944F2795}"/>
              </a:ext>
            </a:extLst>
          </p:cNvPr>
          <p:cNvCxnSpPr>
            <a:cxnSpLocks/>
          </p:cNvCxnSpPr>
          <p:nvPr/>
        </p:nvCxnSpPr>
        <p:spPr>
          <a:xfrm>
            <a:off x="2565039" y="2073318"/>
            <a:ext cx="3802115" cy="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6436170-1925-C94D-9736-A9CBEB5328BB}"/>
              </a:ext>
            </a:extLst>
          </p:cNvPr>
          <p:cNvCxnSpPr>
            <a:cxnSpLocks/>
          </p:cNvCxnSpPr>
          <p:nvPr/>
        </p:nvCxnSpPr>
        <p:spPr>
          <a:xfrm>
            <a:off x="2565039" y="3852472"/>
            <a:ext cx="343052"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58205F6-5589-9D44-9C57-91221D0C2E16}"/>
              </a:ext>
            </a:extLst>
          </p:cNvPr>
          <p:cNvSpPr txBox="1"/>
          <p:nvPr/>
        </p:nvSpPr>
        <p:spPr>
          <a:xfrm>
            <a:off x="7065305" y="2106271"/>
            <a:ext cx="4617029" cy="2240613"/>
          </a:xfrm>
          <a:prstGeom prst="rect">
            <a:avLst/>
          </a:prstGeom>
          <a:noFill/>
        </p:spPr>
        <p:txBody>
          <a:bodyPr wrap="square" rtlCol="0">
            <a:spAutoFit/>
          </a:bodyPr>
          <a:lstStyle/>
          <a:p>
            <a:pPr>
              <a:lnSpc>
                <a:spcPct val="150000"/>
              </a:lnSpc>
              <a:spcAft>
                <a:spcPts val="1200"/>
              </a:spcAft>
            </a:pPr>
            <a:r>
              <a:rPr lang="en-US" sz="1600" dirty="0">
                <a:latin typeface="Avenir Next" panose="020B0503020202020204" pitchFamily="34" charset="0"/>
              </a:rPr>
              <a:t>In this setting …</a:t>
            </a:r>
          </a:p>
          <a:p>
            <a:pPr marL="285750" indent="-285750">
              <a:lnSpc>
                <a:spcPct val="150000"/>
              </a:lnSpc>
              <a:spcAft>
                <a:spcPts val="1200"/>
              </a:spcAft>
              <a:buFont typeface="Arial" panose="020B0604020202020204" pitchFamily="34" charset="0"/>
              <a:buChar char="•"/>
            </a:pPr>
            <a:r>
              <a:rPr lang="en-US" sz="1600" dirty="0">
                <a:latin typeface="Avenir Next" panose="020B0503020202020204" pitchFamily="34" charset="0"/>
              </a:rPr>
              <a:t>fitness increases are finite</a:t>
            </a:r>
          </a:p>
          <a:p>
            <a:pPr marL="285750" indent="-285750">
              <a:lnSpc>
                <a:spcPct val="150000"/>
              </a:lnSpc>
              <a:spcAft>
                <a:spcPts val="1200"/>
              </a:spcAft>
              <a:buFont typeface="Arial" panose="020B0604020202020204" pitchFamily="34" charset="0"/>
              <a:buChar char="•"/>
            </a:pPr>
            <a:r>
              <a:rPr lang="en-US" sz="1600" dirty="0">
                <a:latin typeface="Avenir Next" panose="020B0503020202020204" pitchFamily="34" charset="0"/>
              </a:rPr>
              <a:t>many ways to improve low fitness</a:t>
            </a:r>
          </a:p>
          <a:p>
            <a:pPr marL="285750" indent="-285750">
              <a:lnSpc>
                <a:spcPct val="120000"/>
              </a:lnSpc>
              <a:spcAft>
                <a:spcPts val="1200"/>
              </a:spcAft>
              <a:buFont typeface="Arial" panose="020B0604020202020204" pitchFamily="34" charset="0"/>
              <a:buChar char="•"/>
            </a:pPr>
            <a:r>
              <a:rPr lang="en-US" sz="1600" dirty="0">
                <a:latin typeface="Avenir Next" panose="020B0503020202020204" pitchFamily="34" charset="0"/>
              </a:rPr>
              <a:t>fewer ways to improve upon higher fitness when close to optimum</a:t>
            </a:r>
          </a:p>
        </p:txBody>
      </p:sp>
    </p:spTree>
    <p:extLst>
      <p:ext uri="{BB962C8B-B14F-4D97-AF65-F5344CB8AC3E}">
        <p14:creationId xmlns:p14="http://schemas.microsoft.com/office/powerpoint/2010/main" val="3940929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500"/>
                                        <p:tgtEl>
                                          <p:spTgt spid="1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xEl>
                                              <p:pRg st="1" end="1"/>
                                            </p:txEl>
                                          </p:spTgt>
                                        </p:tgtEl>
                                        <p:attrNameLst>
                                          <p:attrName>style.visibility</p:attrName>
                                        </p:attrNameLst>
                                      </p:cBhvr>
                                      <p:to>
                                        <p:strVal val="visible"/>
                                      </p:to>
                                    </p:set>
                                    <p:animEffect transition="in" filter="fade">
                                      <p:cBhvr>
                                        <p:cTn id="15" dur="500"/>
                                        <p:tgtEl>
                                          <p:spTgt spid="1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
                                            <p:txEl>
                                              <p:pRg st="2" end="2"/>
                                            </p:txEl>
                                          </p:spTgt>
                                        </p:tgtEl>
                                        <p:attrNameLst>
                                          <p:attrName>style.visibility</p:attrName>
                                        </p:attrNameLst>
                                      </p:cBhvr>
                                      <p:to>
                                        <p:strVal val="visible"/>
                                      </p:to>
                                    </p:set>
                                    <p:animEffect transition="in" filter="fade">
                                      <p:cBhvr>
                                        <p:cTn id="20" dur="500"/>
                                        <p:tgtEl>
                                          <p:spTgt spid="18">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8">
                                            <p:txEl>
                                              <p:pRg st="3" end="3"/>
                                            </p:txEl>
                                          </p:spTgt>
                                        </p:tgtEl>
                                        <p:attrNameLst>
                                          <p:attrName>style.visibility</p:attrName>
                                        </p:attrNameLst>
                                      </p:cBhvr>
                                      <p:to>
                                        <p:strVal val="visible"/>
                                      </p:to>
                                    </p:set>
                                    <p:animEffect transition="in" filter="fade">
                                      <p:cBhvr>
                                        <p:cTn id="25" dur="500"/>
                                        <p:tgtEl>
                                          <p:spTgt spid="1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EFD70-E145-984D-AF8A-4B3A69E06072}"/>
              </a:ext>
            </a:extLst>
          </p:cNvPr>
          <p:cNvSpPr/>
          <p:nvPr/>
        </p:nvSpPr>
        <p:spPr>
          <a:xfrm>
            <a:off x="677281" y="246785"/>
            <a:ext cx="5050229" cy="461665"/>
          </a:xfrm>
          <a:prstGeom prst="rect">
            <a:avLst/>
          </a:prstGeom>
        </p:spPr>
        <p:txBody>
          <a:bodyPr wrap="none">
            <a:spAutoFit/>
          </a:bodyPr>
          <a:lstStyle/>
          <a:p>
            <a:r>
              <a:rPr lang="en-US" sz="2000" b="1" dirty="0">
                <a:latin typeface="Avenir Next" panose="020B0503020202020204" pitchFamily="34" charset="0"/>
              </a:rPr>
              <a:t>Implications</a:t>
            </a:r>
            <a:r>
              <a:rPr lang="en-US" sz="2400" dirty="0">
                <a:latin typeface="Avenir Next" panose="020B0503020202020204" pitchFamily="34" charset="0"/>
              </a:rPr>
              <a:t> of nearly neutral theory</a:t>
            </a:r>
          </a:p>
        </p:txBody>
      </p:sp>
      <p:sp>
        <p:nvSpPr>
          <p:cNvPr id="16" name="Freeform 15">
            <a:extLst>
              <a:ext uri="{FF2B5EF4-FFF2-40B4-BE49-F238E27FC236}">
                <a16:creationId xmlns:a16="http://schemas.microsoft.com/office/drawing/2014/main" id="{89731092-695B-924E-81C0-625A8964C3A8}"/>
              </a:ext>
            </a:extLst>
          </p:cNvPr>
          <p:cNvSpPr/>
          <p:nvPr/>
        </p:nvSpPr>
        <p:spPr>
          <a:xfrm>
            <a:off x="2913519" y="4359242"/>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63F59E3-6781-A842-92BF-8EB390F60583}"/>
              </a:ext>
            </a:extLst>
          </p:cNvPr>
          <p:cNvCxnSpPr>
            <a:cxnSpLocks/>
          </p:cNvCxnSpPr>
          <p:nvPr/>
        </p:nvCxnSpPr>
        <p:spPr>
          <a:xfrm flipV="1">
            <a:off x="4595361" y="2612494"/>
            <a:ext cx="0" cy="2873963"/>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09B582-01CB-CC48-A7E2-CA34EB187231}"/>
              </a:ext>
            </a:extLst>
          </p:cNvPr>
          <p:cNvCxnSpPr>
            <a:cxnSpLocks/>
          </p:cNvCxnSpPr>
          <p:nvPr/>
        </p:nvCxnSpPr>
        <p:spPr>
          <a:xfrm flipV="1">
            <a:off x="2557024" y="2587094"/>
            <a:ext cx="2038337" cy="1645"/>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1C69A0A-1E30-794A-9F2F-1A0636C9525A}"/>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cxnSp>
        <p:nvCxnSpPr>
          <p:cNvPr id="25" name="Straight Connector 24">
            <a:extLst>
              <a:ext uri="{FF2B5EF4-FFF2-40B4-BE49-F238E27FC236}">
                <a16:creationId xmlns:a16="http://schemas.microsoft.com/office/drawing/2014/main" id="{D47DED13-55B4-D945-BC08-EA38BE3ECCD0}"/>
              </a:ext>
            </a:extLst>
          </p:cNvPr>
          <p:cNvCxnSpPr>
            <a:cxnSpLocks/>
          </p:cNvCxnSpPr>
          <p:nvPr/>
        </p:nvCxnSpPr>
        <p:spPr>
          <a:xfrm flipV="1">
            <a:off x="2895815" y="3852472"/>
            <a:ext cx="0" cy="85442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F49ECF0-2CF1-4444-A83E-AC5B5CA4679F}"/>
              </a:ext>
            </a:extLst>
          </p:cNvPr>
          <p:cNvCxnSpPr>
            <a:cxnSpLocks/>
          </p:cNvCxnSpPr>
          <p:nvPr/>
        </p:nvCxnSpPr>
        <p:spPr>
          <a:xfrm flipV="1">
            <a:off x="6337174" y="2083633"/>
            <a:ext cx="0" cy="2662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C838E15-EDCE-864D-9582-B127944F2795}"/>
              </a:ext>
            </a:extLst>
          </p:cNvPr>
          <p:cNvCxnSpPr>
            <a:cxnSpLocks/>
          </p:cNvCxnSpPr>
          <p:nvPr/>
        </p:nvCxnSpPr>
        <p:spPr>
          <a:xfrm>
            <a:off x="2565039" y="2073318"/>
            <a:ext cx="3802115" cy="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6436170-1925-C94D-9736-A9CBEB5328BB}"/>
              </a:ext>
            </a:extLst>
          </p:cNvPr>
          <p:cNvCxnSpPr>
            <a:cxnSpLocks/>
          </p:cNvCxnSpPr>
          <p:nvPr/>
        </p:nvCxnSpPr>
        <p:spPr>
          <a:xfrm>
            <a:off x="2565039" y="3852472"/>
            <a:ext cx="343052"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A9950BD-2D41-4D47-92AA-A6A61965C99A}"/>
              </a:ext>
            </a:extLst>
          </p:cNvPr>
          <p:cNvSpPr txBox="1"/>
          <p:nvPr/>
        </p:nvSpPr>
        <p:spPr>
          <a:xfrm>
            <a:off x="2831735" y="4844409"/>
            <a:ext cx="1756352"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venir Next" panose="020B0503020202020204" pitchFamily="34" charset="0"/>
              </a:rPr>
              <a:t>selection dominates</a:t>
            </a:r>
          </a:p>
        </p:txBody>
      </p:sp>
      <p:sp>
        <p:nvSpPr>
          <p:cNvPr id="20" name="TextBox 19">
            <a:extLst>
              <a:ext uri="{FF2B5EF4-FFF2-40B4-BE49-F238E27FC236}">
                <a16:creationId xmlns:a16="http://schemas.microsoft.com/office/drawing/2014/main" id="{A7213479-386E-764C-9A98-360C81C172D6}"/>
              </a:ext>
            </a:extLst>
          </p:cNvPr>
          <p:cNvSpPr txBox="1"/>
          <p:nvPr/>
        </p:nvSpPr>
        <p:spPr>
          <a:xfrm>
            <a:off x="4733577" y="4854596"/>
            <a:ext cx="6447768"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venir Next" panose="020B0503020202020204" pitchFamily="34" charset="0"/>
              </a:rPr>
              <a:t>selection less effective</a:t>
            </a:r>
          </a:p>
          <a:p>
            <a:pPr marL="285750" indent="-285750">
              <a:buFont typeface="Arial" panose="020B0604020202020204" pitchFamily="34" charset="0"/>
              <a:buChar char="•"/>
            </a:pPr>
            <a:r>
              <a:rPr lang="en-US" sz="1600" dirty="0">
                <a:latin typeface="Avenir Next" panose="020B0503020202020204" pitchFamily="34" charset="0"/>
              </a:rPr>
              <a:t>selection </a:t>
            </a:r>
            <a:r>
              <a:rPr lang="en-US" sz="1600" b="1" dirty="0">
                <a:latin typeface="Avenir Next" panose="020B0503020202020204" pitchFamily="34" charset="0"/>
              </a:rPr>
              <a:t>interacts</a:t>
            </a:r>
            <a:r>
              <a:rPr lang="en-US" sz="1600" dirty="0">
                <a:latin typeface="Avenir Next" panose="020B0503020202020204" pitchFamily="34" charset="0"/>
              </a:rPr>
              <a:t> with drift</a:t>
            </a:r>
          </a:p>
          <a:p>
            <a:pPr marL="285750" indent="-285750">
              <a:buFont typeface="Arial" panose="020B0604020202020204" pitchFamily="34" charset="0"/>
              <a:buChar char="•"/>
            </a:pPr>
            <a:r>
              <a:rPr lang="en-US" sz="1600" dirty="0">
                <a:latin typeface="Avenir Next" panose="020B0503020202020204" pitchFamily="34" charset="0"/>
              </a:rPr>
              <a:t>population size matters (drift stronger in smaller populations)</a:t>
            </a:r>
          </a:p>
        </p:txBody>
      </p:sp>
      <p:grpSp>
        <p:nvGrpSpPr>
          <p:cNvPr id="4" name="Group 3">
            <a:extLst>
              <a:ext uri="{FF2B5EF4-FFF2-40B4-BE49-F238E27FC236}">
                <a16:creationId xmlns:a16="http://schemas.microsoft.com/office/drawing/2014/main" id="{EA30442F-708E-E64E-846C-FE6E5B0DA940}"/>
              </a:ext>
            </a:extLst>
          </p:cNvPr>
          <p:cNvGrpSpPr/>
          <p:nvPr/>
        </p:nvGrpSpPr>
        <p:grpSpPr>
          <a:xfrm>
            <a:off x="7888278" y="2389900"/>
            <a:ext cx="3395414" cy="1256429"/>
            <a:chOff x="7888278" y="2389900"/>
            <a:chExt cx="3395414" cy="1256429"/>
          </a:xfrm>
        </p:grpSpPr>
        <p:sp>
          <p:nvSpPr>
            <p:cNvPr id="29" name="Rounded Rectangle 28">
              <a:extLst>
                <a:ext uri="{FF2B5EF4-FFF2-40B4-BE49-F238E27FC236}">
                  <a16:creationId xmlns:a16="http://schemas.microsoft.com/office/drawing/2014/main" id="{8B9B9A6D-F1DA-D44A-8CF2-AEA74DB344BB}"/>
                </a:ext>
              </a:extLst>
            </p:cNvPr>
            <p:cNvSpPr/>
            <p:nvPr/>
          </p:nvSpPr>
          <p:spPr>
            <a:xfrm>
              <a:off x="7888278" y="2389900"/>
              <a:ext cx="3395414" cy="1256429"/>
            </a:xfrm>
            <a:prstGeom prst="roundRect">
              <a:avLst>
                <a:gd name="adj" fmla="val 1891"/>
              </a:avLst>
            </a:prstGeom>
            <a:solidFill>
              <a:schemeClr val="bg1">
                <a:lumMod val="95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09D5145-613D-E140-B480-1A3EDC68E8FC}"/>
                </a:ext>
              </a:extLst>
            </p:cNvPr>
            <p:cNvSpPr txBox="1"/>
            <p:nvPr/>
          </p:nvSpPr>
          <p:spPr>
            <a:xfrm>
              <a:off x="7918410" y="2910010"/>
              <a:ext cx="3303198" cy="646331"/>
            </a:xfrm>
            <a:prstGeom prst="rect">
              <a:avLst/>
            </a:prstGeom>
            <a:noFill/>
          </p:spPr>
          <p:txBody>
            <a:bodyPr wrap="square" rtlCol="0">
              <a:spAutoFit/>
            </a:bodyPr>
            <a:lstStyle/>
            <a:p>
              <a:pPr algn="ctr"/>
              <a:r>
                <a:rPr lang="en-US" dirty="0">
                  <a:latin typeface="Avenir Next" panose="020B0503020202020204" pitchFamily="34" charset="0"/>
                </a:rPr>
                <a:t>Rate slows as population becomes adapted</a:t>
              </a:r>
            </a:p>
          </p:txBody>
        </p:sp>
        <p:sp>
          <p:nvSpPr>
            <p:cNvPr id="30" name="TextBox 29">
              <a:extLst>
                <a:ext uri="{FF2B5EF4-FFF2-40B4-BE49-F238E27FC236}">
                  <a16:creationId xmlns:a16="http://schemas.microsoft.com/office/drawing/2014/main" id="{7CD49E65-FD9B-F540-97C5-58FE63C26969}"/>
                </a:ext>
              </a:extLst>
            </p:cNvPr>
            <p:cNvSpPr txBox="1"/>
            <p:nvPr/>
          </p:nvSpPr>
          <p:spPr>
            <a:xfrm>
              <a:off x="7937641" y="2449235"/>
              <a:ext cx="3303198" cy="369332"/>
            </a:xfrm>
            <a:prstGeom prst="rect">
              <a:avLst/>
            </a:prstGeom>
            <a:noFill/>
          </p:spPr>
          <p:txBody>
            <a:bodyPr wrap="square" rtlCol="0">
              <a:spAutoFit/>
            </a:bodyPr>
            <a:lstStyle/>
            <a:p>
              <a:pPr algn="ctr"/>
              <a:r>
                <a:rPr lang="en-US" b="1" dirty="0">
                  <a:latin typeface="Avenir Next" panose="020B0503020202020204" pitchFamily="34" charset="0"/>
                </a:rPr>
                <a:t>Implication 1: </a:t>
              </a:r>
            </a:p>
          </p:txBody>
        </p:sp>
      </p:grpSp>
    </p:spTree>
    <p:extLst>
      <p:ext uri="{BB962C8B-B14F-4D97-AF65-F5344CB8AC3E}">
        <p14:creationId xmlns:p14="http://schemas.microsoft.com/office/powerpoint/2010/main" val="125332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5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xEl>
                                              <p:pRg st="1" end="1"/>
                                            </p:txEl>
                                          </p:spTgt>
                                        </p:tgtEl>
                                        <p:attrNameLst>
                                          <p:attrName>style.visibility</p:attrName>
                                        </p:attrNameLst>
                                      </p:cBhvr>
                                      <p:to>
                                        <p:strVal val="visible"/>
                                      </p:to>
                                    </p:set>
                                    <p:animEffect transition="in" filter="fade">
                                      <p:cBhvr>
                                        <p:cTn id="17" dur="500"/>
                                        <p:tgtEl>
                                          <p:spTgt spid="2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
                                            <p:txEl>
                                              <p:pRg st="2" end="2"/>
                                            </p:txEl>
                                          </p:spTgt>
                                        </p:tgtEl>
                                        <p:attrNameLst>
                                          <p:attrName>style.visibility</p:attrName>
                                        </p:attrNameLst>
                                      </p:cBhvr>
                                      <p:to>
                                        <p:strVal val="visible"/>
                                      </p:to>
                                    </p:set>
                                    <p:animEffect transition="in" filter="fade">
                                      <p:cBhvr>
                                        <p:cTn id="22" dur="500"/>
                                        <p:tgtEl>
                                          <p:spTgt spid="20">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16" name="Freeform 15">
            <a:extLst>
              <a:ext uri="{FF2B5EF4-FFF2-40B4-BE49-F238E27FC236}">
                <a16:creationId xmlns:a16="http://schemas.microsoft.com/office/drawing/2014/main" id="{89731092-695B-924E-81C0-625A8964C3A8}"/>
              </a:ext>
            </a:extLst>
          </p:cNvPr>
          <p:cNvSpPr/>
          <p:nvPr/>
        </p:nvSpPr>
        <p:spPr>
          <a:xfrm>
            <a:off x="4901525" y="4353417"/>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63F59E3-6781-A842-92BF-8EB390F60583}"/>
              </a:ext>
            </a:extLst>
          </p:cNvPr>
          <p:cNvCxnSpPr>
            <a:cxnSpLocks/>
          </p:cNvCxnSpPr>
          <p:nvPr/>
        </p:nvCxnSpPr>
        <p:spPr>
          <a:xfrm flipH="1" flipV="1">
            <a:off x="6604624" y="1992019"/>
            <a:ext cx="24347" cy="3098871"/>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09B582-01CB-CC48-A7E2-CA34EB187231}"/>
              </a:ext>
            </a:extLst>
          </p:cNvPr>
          <p:cNvCxnSpPr>
            <a:cxnSpLocks/>
          </p:cNvCxnSpPr>
          <p:nvPr/>
        </p:nvCxnSpPr>
        <p:spPr>
          <a:xfrm flipV="1">
            <a:off x="2571494" y="1988326"/>
            <a:ext cx="4057477" cy="22651"/>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1C69A0A-1E30-794A-9F2F-1A0636C9525A}"/>
              </a:ext>
            </a:extLst>
          </p:cNvPr>
          <p:cNvSpPr txBox="1"/>
          <p:nvPr/>
        </p:nvSpPr>
        <p:spPr>
          <a:xfrm rot="16200000">
            <a:off x="1623908" y="2852071"/>
            <a:ext cx="930063"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fitness</a:t>
            </a:r>
          </a:p>
        </p:txBody>
      </p:sp>
      <p:cxnSp>
        <p:nvCxnSpPr>
          <p:cNvPr id="26" name="Straight Connector 25">
            <a:extLst>
              <a:ext uri="{FF2B5EF4-FFF2-40B4-BE49-F238E27FC236}">
                <a16:creationId xmlns:a16="http://schemas.microsoft.com/office/drawing/2014/main" id="{5F49ECF0-2CF1-4444-A83E-AC5B5CA4679F}"/>
              </a:ext>
            </a:extLst>
          </p:cNvPr>
          <p:cNvCxnSpPr>
            <a:cxnSpLocks/>
          </p:cNvCxnSpPr>
          <p:nvPr/>
        </p:nvCxnSpPr>
        <p:spPr>
          <a:xfrm flipV="1">
            <a:off x="8117848" y="1814431"/>
            <a:ext cx="0" cy="2877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C838E15-EDCE-864D-9582-B127944F2795}"/>
              </a:ext>
            </a:extLst>
          </p:cNvPr>
          <p:cNvCxnSpPr>
            <a:cxnSpLocks/>
          </p:cNvCxnSpPr>
          <p:nvPr/>
        </p:nvCxnSpPr>
        <p:spPr>
          <a:xfrm>
            <a:off x="2565039" y="1786662"/>
            <a:ext cx="5552809" cy="12539"/>
          </a:xfrm>
          <a:prstGeom prst="line">
            <a:avLst/>
          </a:prstGeom>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BA183C41-AE88-9A4C-8E1D-3B5097E0A659}"/>
              </a:ext>
            </a:extLst>
          </p:cNvPr>
          <p:cNvGrpSpPr/>
          <p:nvPr/>
        </p:nvGrpSpPr>
        <p:grpSpPr>
          <a:xfrm>
            <a:off x="2532596" y="4905799"/>
            <a:ext cx="4199363" cy="844269"/>
            <a:chOff x="2432376" y="4887688"/>
            <a:chExt cx="4199363" cy="844269"/>
          </a:xfrm>
        </p:grpSpPr>
        <p:sp>
          <p:nvSpPr>
            <p:cNvPr id="32" name="TextBox 31">
              <a:extLst>
                <a:ext uri="{FF2B5EF4-FFF2-40B4-BE49-F238E27FC236}">
                  <a16:creationId xmlns:a16="http://schemas.microsoft.com/office/drawing/2014/main" id="{25CEDB2D-873C-D444-9A80-B56BADBD529B}"/>
                </a:ext>
              </a:extLst>
            </p:cNvPr>
            <p:cNvSpPr txBox="1"/>
            <p:nvPr/>
          </p:nvSpPr>
          <p:spPr>
            <a:xfrm>
              <a:off x="4561639" y="5208737"/>
              <a:ext cx="2070100" cy="523220"/>
            </a:xfrm>
            <a:prstGeom prst="rect">
              <a:avLst/>
            </a:prstGeom>
            <a:noFill/>
          </p:spPr>
          <p:txBody>
            <a:bodyPr wrap="square" rtlCol="0">
              <a:spAutoFit/>
            </a:bodyPr>
            <a:lstStyle/>
            <a:p>
              <a:pPr algn="ctr"/>
              <a:r>
                <a:rPr lang="en-US" sz="1400" dirty="0">
                  <a:latin typeface="Avenir Next" panose="020B0503020202020204" pitchFamily="34" charset="0"/>
                </a:rPr>
                <a:t>selection dominates</a:t>
              </a:r>
            </a:p>
            <a:p>
              <a:pPr algn="ctr"/>
              <a:r>
                <a:rPr lang="en-US" sz="1400" dirty="0">
                  <a:latin typeface="Avenir Next" panose="020B0503020202020204" pitchFamily="34" charset="0"/>
                </a:rPr>
                <a:t>(up to </a:t>
              </a:r>
              <a:r>
                <a:rPr lang="en-US" sz="1400" b="1" dirty="0">
                  <a:latin typeface="Avenir Next" panose="020B0503020202020204" pitchFamily="34" charset="0"/>
                </a:rPr>
                <a:t>this point</a:t>
              </a:r>
              <a:r>
                <a:rPr lang="en-US" sz="1400" dirty="0">
                  <a:latin typeface="Avenir Next" panose="020B0503020202020204" pitchFamily="34" charset="0"/>
                </a:rPr>
                <a:t>)</a:t>
              </a:r>
            </a:p>
          </p:txBody>
        </p:sp>
        <p:sp>
          <p:nvSpPr>
            <p:cNvPr id="33" name="Right Arrow 32">
              <a:extLst>
                <a:ext uri="{FF2B5EF4-FFF2-40B4-BE49-F238E27FC236}">
                  <a16:creationId xmlns:a16="http://schemas.microsoft.com/office/drawing/2014/main" id="{55A1571B-65A8-3340-B92D-9BC47DCC8BD5}"/>
                </a:ext>
              </a:extLst>
            </p:cNvPr>
            <p:cNvSpPr/>
            <p:nvPr/>
          </p:nvSpPr>
          <p:spPr>
            <a:xfrm>
              <a:off x="2432376" y="4887688"/>
              <a:ext cx="3797265" cy="2319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4D2B5903-27EA-0546-8CA0-FA8A1BB729FA}"/>
              </a:ext>
            </a:extLst>
          </p:cNvPr>
          <p:cNvGrpSpPr/>
          <p:nvPr/>
        </p:nvGrpSpPr>
        <p:grpSpPr>
          <a:xfrm>
            <a:off x="6799662" y="4921843"/>
            <a:ext cx="2486841" cy="1545075"/>
            <a:chOff x="6667790" y="4846488"/>
            <a:chExt cx="2486841" cy="1545075"/>
          </a:xfrm>
        </p:grpSpPr>
        <p:sp>
          <p:nvSpPr>
            <p:cNvPr id="31" name="TextBox 30">
              <a:extLst>
                <a:ext uri="{FF2B5EF4-FFF2-40B4-BE49-F238E27FC236}">
                  <a16:creationId xmlns:a16="http://schemas.microsoft.com/office/drawing/2014/main" id="{636DA138-D2A9-EC49-A3E8-9CB9AFCA8DC8}"/>
                </a:ext>
              </a:extLst>
            </p:cNvPr>
            <p:cNvSpPr txBox="1"/>
            <p:nvPr/>
          </p:nvSpPr>
          <p:spPr>
            <a:xfrm>
              <a:off x="6667790" y="5222012"/>
              <a:ext cx="2486841" cy="1169551"/>
            </a:xfrm>
            <a:prstGeom prst="rect">
              <a:avLst/>
            </a:prstGeom>
            <a:noFill/>
          </p:spPr>
          <p:txBody>
            <a:bodyPr wrap="square" rtlCol="0">
              <a:spAutoFit/>
            </a:bodyPr>
            <a:lstStyle/>
            <a:p>
              <a:pPr algn="ctr"/>
              <a:r>
                <a:rPr lang="en-US" sz="1400" dirty="0">
                  <a:latin typeface="Avenir Next" panose="020B0503020202020204" pitchFamily="34" charset="0"/>
                </a:rPr>
                <a:t>mut &amp; drift dominate</a:t>
              </a:r>
            </a:p>
            <a:p>
              <a:pPr algn="ctr"/>
              <a:endParaRPr lang="en-US" sz="1400" dirty="0">
                <a:latin typeface="Avenir Next" panose="020B0503020202020204" pitchFamily="34" charset="0"/>
              </a:endParaRPr>
            </a:p>
            <a:p>
              <a:pPr algn="ctr"/>
              <a:r>
                <a:rPr lang="en-US" sz="1400" b="1" dirty="0">
                  <a:latin typeface="Avenir Next" panose="020B0503020202020204" pitchFamily="34" charset="0"/>
                </a:rPr>
                <a:t>more ”ways” for mutation to decrease fitness</a:t>
              </a:r>
            </a:p>
            <a:p>
              <a:pPr algn="ctr"/>
              <a:r>
                <a:rPr lang="en-US" sz="1400" dirty="0">
                  <a:latin typeface="Avenir Next" panose="020B0503020202020204" pitchFamily="34" charset="0"/>
                </a:rPr>
                <a:t>(mutation pressure)</a:t>
              </a:r>
            </a:p>
          </p:txBody>
        </p:sp>
        <p:sp>
          <p:nvSpPr>
            <p:cNvPr id="34" name="Right Arrow 33">
              <a:extLst>
                <a:ext uri="{FF2B5EF4-FFF2-40B4-BE49-F238E27FC236}">
                  <a16:creationId xmlns:a16="http://schemas.microsoft.com/office/drawing/2014/main" id="{7BEC86FF-3E45-DF40-BF56-3C4E17DB1303}"/>
                </a:ext>
              </a:extLst>
            </p:cNvPr>
            <p:cNvSpPr/>
            <p:nvPr/>
          </p:nvSpPr>
          <p:spPr>
            <a:xfrm rot="10800000">
              <a:off x="6825938" y="4846488"/>
              <a:ext cx="831199" cy="2158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C5A8651C-4044-BF42-9911-AB57C0F09231}"/>
              </a:ext>
            </a:extLst>
          </p:cNvPr>
          <p:cNvGrpSpPr/>
          <p:nvPr/>
        </p:nvGrpSpPr>
        <p:grpSpPr>
          <a:xfrm>
            <a:off x="8649420" y="2469736"/>
            <a:ext cx="3395414" cy="1256429"/>
            <a:chOff x="8649420" y="2469736"/>
            <a:chExt cx="3395414" cy="1256429"/>
          </a:xfrm>
        </p:grpSpPr>
        <p:sp>
          <p:nvSpPr>
            <p:cNvPr id="37" name="Rounded Rectangle 36">
              <a:extLst>
                <a:ext uri="{FF2B5EF4-FFF2-40B4-BE49-F238E27FC236}">
                  <a16:creationId xmlns:a16="http://schemas.microsoft.com/office/drawing/2014/main" id="{BD6E3455-2E66-2E47-90C2-915E11342B32}"/>
                </a:ext>
              </a:extLst>
            </p:cNvPr>
            <p:cNvSpPr/>
            <p:nvPr/>
          </p:nvSpPr>
          <p:spPr>
            <a:xfrm>
              <a:off x="8649420" y="2469736"/>
              <a:ext cx="3395414" cy="1256429"/>
            </a:xfrm>
            <a:prstGeom prst="roundRect">
              <a:avLst>
                <a:gd name="adj" fmla="val 1891"/>
              </a:avLst>
            </a:prstGeom>
            <a:solidFill>
              <a:schemeClr val="bg1">
                <a:lumMod val="95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6F1E05AA-DD22-0548-B8DD-C34A1ADE55D7}"/>
                </a:ext>
              </a:extLst>
            </p:cNvPr>
            <p:cNvSpPr txBox="1"/>
            <p:nvPr/>
          </p:nvSpPr>
          <p:spPr>
            <a:xfrm>
              <a:off x="8679552" y="2989846"/>
              <a:ext cx="3303198" cy="646331"/>
            </a:xfrm>
            <a:prstGeom prst="rect">
              <a:avLst/>
            </a:prstGeom>
            <a:noFill/>
          </p:spPr>
          <p:txBody>
            <a:bodyPr wrap="square" rtlCol="0">
              <a:spAutoFit/>
            </a:bodyPr>
            <a:lstStyle/>
            <a:p>
              <a:pPr algn="ctr"/>
              <a:r>
                <a:rPr lang="en-US" dirty="0">
                  <a:latin typeface="Avenir Next" panose="020B0503020202020204" pitchFamily="34" charset="0"/>
                </a:rPr>
                <a:t>population approaches an equilibrium point </a:t>
              </a:r>
            </a:p>
          </p:txBody>
        </p:sp>
        <p:sp>
          <p:nvSpPr>
            <p:cNvPr id="39" name="TextBox 38">
              <a:extLst>
                <a:ext uri="{FF2B5EF4-FFF2-40B4-BE49-F238E27FC236}">
                  <a16:creationId xmlns:a16="http://schemas.microsoft.com/office/drawing/2014/main" id="{3E58985D-5086-7844-8030-BD4DAF0D10E5}"/>
                </a:ext>
              </a:extLst>
            </p:cNvPr>
            <p:cNvSpPr txBox="1"/>
            <p:nvPr/>
          </p:nvSpPr>
          <p:spPr>
            <a:xfrm>
              <a:off x="8698783" y="2576571"/>
              <a:ext cx="3303198" cy="369332"/>
            </a:xfrm>
            <a:prstGeom prst="rect">
              <a:avLst/>
            </a:prstGeom>
            <a:noFill/>
          </p:spPr>
          <p:txBody>
            <a:bodyPr wrap="square" rtlCol="0">
              <a:spAutoFit/>
            </a:bodyPr>
            <a:lstStyle/>
            <a:p>
              <a:pPr algn="ctr"/>
              <a:r>
                <a:rPr lang="en-US" b="1" dirty="0">
                  <a:latin typeface="Avenir Next" panose="020B0503020202020204" pitchFamily="34" charset="0"/>
                </a:rPr>
                <a:t>Implication 2: </a:t>
              </a:r>
            </a:p>
          </p:txBody>
        </p:sp>
      </p:grpSp>
      <p:sp>
        <p:nvSpPr>
          <p:cNvPr id="41" name="Rectangle 40">
            <a:extLst>
              <a:ext uri="{FF2B5EF4-FFF2-40B4-BE49-F238E27FC236}">
                <a16:creationId xmlns:a16="http://schemas.microsoft.com/office/drawing/2014/main" id="{58A18EEE-D5E6-8946-A6CC-69BC8A29DB68}"/>
              </a:ext>
            </a:extLst>
          </p:cNvPr>
          <p:cNvSpPr/>
          <p:nvPr/>
        </p:nvSpPr>
        <p:spPr>
          <a:xfrm>
            <a:off x="677281" y="246785"/>
            <a:ext cx="5050229" cy="461665"/>
          </a:xfrm>
          <a:prstGeom prst="rect">
            <a:avLst/>
          </a:prstGeom>
        </p:spPr>
        <p:txBody>
          <a:bodyPr wrap="none">
            <a:spAutoFit/>
          </a:bodyPr>
          <a:lstStyle/>
          <a:p>
            <a:r>
              <a:rPr lang="en-US" sz="2000" b="1" dirty="0">
                <a:latin typeface="Avenir Next" panose="020B0503020202020204" pitchFamily="34" charset="0"/>
              </a:rPr>
              <a:t>Implications</a:t>
            </a:r>
            <a:r>
              <a:rPr lang="en-US" sz="2400" dirty="0">
                <a:latin typeface="Avenir Next" panose="020B0503020202020204" pitchFamily="34" charset="0"/>
              </a:rPr>
              <a:t> of nearly neutral theory</a:t>
            </a:r>
          </a:p>
        </p:txBody>
      </p:sp>
      <p:grpSp>
        <p:nvGrpSpPr>
          <p:cNvPr id="25" name="Group 24">
            <a:extLst>
              <a:ext uri="{FF2B5EF4-FFF2-40B4-BE49-F238E27FC236}">
                <a16:creationId xmlns:a16="http://schemas.microsoft.com/office/drawing/2014/main" id="{812C3598-3A2F-9B44-A6DF-E0031FE501B3}"/>
              </a:ext>
            </a:extLst>
          </p:cNvPr>
          <p:cNvGrpSpPr/>
          <p:nvPr/>
        </p:nvGrpSpPr>
        <p:grpSpPr>
          <a:xfrm>
            <a:off x="6395958" y="1163781"/>
            <a:ext cx="3112894" cy="666730"/>
            <a:chOff x="-217627" y="2541531"/>
            <a:chExt cx="1760069" cy="666730"/>
          </a:xfrm>
        </p:grpSpPr>
        <p:sp>
          <p:nvSpPr>
            <p:cNvPr id="28" name="TextBox 27">
              <a:extLst>
                <a:ext uri="{FF2B5EF4-FFF2-40B4-BE49-F238E27FC236}">
                  <a16:creationId xmlns:a16="http://schemas.microsoft.com/office/drawing/2014/main" id="{A2ACD3F0-260C-1946-B539-0154655987E3}"/>
                </a:ext>
              </a:extLst>
            </p:cNvPr>
            <p:cNvSpPr txBox="1"/>
            <p:nvPr/>
          </p:nvSpPr>
          <p:spPr>
            <a:xfrm>
              <a:off x="-217627" y="2541531"/>
              <a:ext cx="1760069" cy="338554"/>
            </a:xfrm>
            <a:prstGeom prst="rect">
              <a:avLst/>
            </a:prstGeom>
            <a:noFill/>
          </p:spPr>
          <p:txBody>
            <a:bodyPr wrap="square" rtlCol="0">
              <a:spAutoFit/>
            </a:bodyPr>
            <a:lstStyle/>
            <a:p>
              <a:pPr algn="ctr"/>
              <a:r>
                <a:rPr lang="en-US" sz="1600" b="1" dirty="0">
                  <a:solidFill>
                    <a:schemeClr val="accent1">
                      <a:lumMod val="75000"/>
                    </a:schemeClr>
                  </a:solidFill>
                  <a:latin typeface="Avenir Next" panose="020B0503020202020204" pitchFamily="34" charset="0"/>
                </a:rPr>
                <a:t>phenotypic steady state</a:t>
              </a:r>
            </a:p>
          </p:txBody>
        </p:sp>
        <p:sp>
          <p:nvSpPr>
            <p:cNvPr id="29" name="Right Arrow 28">
              <a:extLst>
                <a:ext uri="{FF2B5EF4-FFF2-40B4-BE49-F238E27FC236}">
                  <a16:creationId xmlns:a16="http://schemas.microsoft.com/office/drawing/2014/main" id="{949660C9-EFC4-8846-A825-9B6F7104B95C}"/>
                </a:ext>
              </a:extLst>
            </p:cNvPr>
            <p:cNvSpPr/>
            <p:nvPr/>
          </p:nvSpPr>
          <p:spPr>
            <a:xfrm rot="6578958">
              <a:off x="-202445" y="2996974"/>
              <a:ext cx="326356" cy="962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21270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E84A635-A581-054F-A839-A8FBB2218DD5}"/>
              </a:ext>
            </a:extLst>
          </p:cNvPr>
          <p:cNvSpPr/>
          <p:nvPr/>
        </p:nvSpPr>
        <p:spPr>
          <a:xfrm>
            <a:off x="2464878" y="2967335"/>
            <a:ext cx="7417223" cy="461665"/>
          </a:xfrm>
          <a:prstGeom prst="rect">
            <a:avLst/>
          </a:prstGeom>
        </p:spPr>
        <p:txBody>
          <a:bodyPr wrap="none">
            <a:spAutoFit/>
          </a:bodyPr>
          <a:lstStyle/>
          <a:p>
            <a:r>
              <a:rPr lang="en-US" sz="2400" dirty="0">
                <a:latin typeface="Avenir Next" panose="020B0503020202020204" pitchFamily="34" charset="0"/>
              </a:rPr>
              <a:t>An now, an actual molecular evolutionary process…</a:t>
            </a:r>
            <a:endParaRPr lang="en-US" sz="2800" dirty="0">
              <a:latin typeface="Avenir Next" panose="020B0503020202020204" pitchFamily="34" charset="0"/>
            </a:endParaRPr>
          </a:p>
        </p:txBody>
      </p:sp>
    </p:spTree>
    <p:extLst>
      <p:ext uri="{BB962C8B-B14F-4D97-AF65-F5344CB8AC3E}">
        <p14:creationId xmlns:p14="http://schemas.microsoft.com/office/powerpoint/2010/main" val="35540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F4CE25-33D9-2B47-AAF1-B7FD8C4FB698}"/>
              </a:ext>
            </a:extLst>
          </p:cNvPr>
          <p:cNvPicPr>
            <a:picLocks noChangeAspect="1"/>
          </p:cNvPicPr>
          <p:nvPr/>
        </p:nvPicPr>
        <p:blipFill>
          <a:blip r:embed="rId3"/>
          <a:stretch>
            <a:fillRect/>
          </a:stretch>
        </p:blipFill>
        <p:spPr>
          <a:xfrm>
            <a:off x="2692972" y="1750376"/>
            <a:ext cx="6806055" cy="2603500"/>
          </a:xfrm>
          <a:prstGeom prst="rect">
            <a:avLst/>
          </a:prstGeom>
        </p:spPr>
      </p:pic>
      <p:cxnSp>
        <p:nvCxnSpPr>
          <p:cNvPr id="8" name="Straight Connector 7">
            <a:extLst>
              <a:ext uri="{FF2B5EF4-FFF2-40B4-BE49-F238E27FC236}">
                <a16:creationId xmlns:a16="http://schemas.microsoft.com/office/drawing/2014/main" id="{79A7A0CD-0A5A-2140-8EAE-38FAC655AE0E}"/>
              </a:ext>
            </a:extLst>
          </p:cNvPr>
          <p:cNvCxnSpPr>
            <a:cxnSpLocks/>
          </p:cNvCxnSpPr>
          <p:nvPr/>
        </p:nvCxnSpPr>
        <p:spPr>
          <a:xfrm>
            <a:off x="2557024" y="4706911"/>
            <a:ext cx="7081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6132AC-4E15-ED48-968A-AE116054585D}"/>
              </a:ext>
            </a:extLst>
          </p:cNvPr>
          <p:cNvCxnSpPr>
            <a:cxnSpLocks/>
          </p:cNvCxnSpPr>
          <p:nvPr/>
        </p:nvCxnSpPr>
        <p:spPr>
          <a:xfrm flipV="1">
            <a:off x="2557024" y="1214203"/>
            <a:ext cx="0" cy="3492709"/>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EFD70-E145-984D-AF8A-4B3A69E06072}"/>
              </a:ext>
            </a:extLst>
          </p:cNvPr>
          <p:cNvSpPr/>
          <p:nvPr/>
        </p:nvSpPr>
        <p:spPr>
          <a:xfrm>
            <a:off x="341955" y="176359"/>
            <a:ext cx="4989058" cy="400110"/>
          </a:xfrm>
          <a:prstGeom prst="rect">
            <a:avLst/>
          </a:prstGeom>
        </p:spPr>
        <p:txBody>
          <a:bodyPr wrap="none">
            <a:spAutoFit/>
          </a:bodyPr>
          <a:lstStyle/>
          <a:p>
            <a:r>
              <a:rPr lang="en-US" sz="2000" dirty="0">
                <a:latin typeface="Avenir Next" panose="020B0503020202020204" pitchFamily="34" charset="0"/>
              </a:rPr>
              <a:t>example: </a:t>
            </a:r>
            <a:r>
              <a:rPr lang="en-US" sz="2000" b="1" dirty="0">
                <a:latin typeface="Avenir Next" panose="020B0503020202020204" pitchFamily="34" charset="0"/>
              </a:rPr>
              <a:t>epistasis and protein stability</a:t>
            </a:r>
          </a:p>
        </p:txBody>
      </p:sp>
      <p:sp>
        <p:nvSpPr>
          <p:cNvPr id="16" name="Freeform 15">
            <a:extLst>
              <a:ext uri="{FF2B5EF4-FFF2-40B4-BE49-F238E27FC236}">
                <a16:creationId xmlns:a16="http://schemas.microsoft.com/office/drawing/2014/main" id="{89731092-695B-924E-81C0-625A8964C3A8}"/>
              </a:ext>
            </a:extLst>
          </p:cNvPr>
          <p:cNvSpPr/>
          <p:nvPr/>
        </p:nvSpPr>
        <p:spPr>
          <a:xfrm>
            <a:off x="4901525" y="4353417"/>
            <a:ext cx="3423645" cy="354502"/>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63F59E3-6781-A842-92BF-8EB390F60583}"/>
              </a:ext>
            </a:extLst>
          </p:cNvPr>
          <p:cNvCxnSpPr>
            <a:cxnSpLocks/>
          </p:cNvCxnSpPr>
          <p:nvPr/>
        </p:nvCxnSpPr>
        <p:spPr>
          <a:xfrm flipH="1" flipV="1">
            <a:off x="6604624" y="1992019"/>
            <a:ext cx="24347" cy="3098871"/>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09B582-01CB-CC48-A7E2-CA34EB187231}"/>
              </a:ext>
            </a:extLst>
          </p:cNvPr>
          <p:cNvCxnSpPr>
            <a:cxnSpLocks/>
          </p:cNvCxnSpPr>
          <p:nvPr/>
        </p:nvCxnSpPr>
        <p:spPr>
          <a:xfrm flipV="1">
            <a:off x="2571494" y="1988326"/>
            <a:ext cx="4057477" cy="22651"/>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1C69A0A-1E30-794A-9F2F-1A0636C9525A}"/>
              </a:ext>
            </a:extLst>
          </p:cNvPr>
          <p:cNvSpPr txBox="1"/>
          <p:nvPr/>
        </p:nvSpPr>
        <p:spPr>
          <a:xfrm rot="16200000">
            <a:off x="1167054" y="2852071"/>
            <a:ext cx="1843774" cy="400110"/>
          </a:xfrm>
          <a:prstGeom prst="rect">
            <a:avLst/>
          </a:prstGeom>
          <a:noFill/>
        </p:spPr>
        <p:txBody>
          <a:bodyPr wrap="none" rtlCol="0">
            <a:spAutoFit/>
          </a:bodyPr>
          <a:lstStyle/>
          <a:p>
            <a:r>
              <a:rPr lang="en-US" sz="2000" dirty="0">
                <a:solidFill>
                  <a:schemeClr val="accent1">
                    <a:lumMod val="75000"/>
                  </a:schemeClr>
                </a:solidFill>
                <a:latin typeface="Avenir Next" panose="020B0503020202020204" pitchFamily="34" charset="0"/>
              </a:rPr>
              <a:t>Global fitness </a:t>
            </a:r>
          </a:p>
        </p:txBody>
      </p:sp>
      <p:cxnSp>
        <p:nvCxnSpPr>
          <p:cNvPr id="26" name="Straight Connector 25">
            <a:extLst>
              <a:ext uri="{FF2B5EF4-FFF2-40B4-BE49-F238E27FC236}">
                <a16:creationId xmlns:a16="http://schemas.microsoft.com/office/drawing/2014/main" id="{5F49ECF0-2CF1-4444-A83E-AC5B5CA4679F}"/>
              </a:ext>
            </a:extLst>
          </p:cNvPr>
          <p:cNvCxnSpPr>
            <a:cxnSpLocks/>
          </p:cNvCxnSpPr>
          <p:nvPr/>
        </p:nvCxnSpPr>
        <p:spPr>
          <a:xfrm flipV="1">
            <a:off x="8117848" y="1814431"/>
            <a:ext cx="0" cy="2877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C838E15-EDCE-864D-9582-B127944F2795}"/>
              </a:ext>
            </a:extLst>
          </p:cNvPr>
          <p:cNvCxnSpPr>
            <a:cxnSpLocks/>
          </p:cNvCxnSpPr>
          <p:nvPr/>
        </p:nvCxnSpPr>
        <p:spPr>
          <a:xfrm>
            <a:off x="2565039" y="1786662"/>
            <a:ext cx="5552809" cy="12539"/>
          </a:xfrm>
          <a:prstGeom prst="line">
            <a:avLst/>
          </a:prstGeom>
        </p:spPr>
        <p:style>
          <a:lnRef idx="1">
            <a:schemeClr val="accent1"/>
          </a:lnRef>
          <a:fillRef idx="0">
            <a:schemeClr val="accent1"/>
          </a:fillRef>
          <a:effectRef idx="0">
            <a:schemeClr val="accent1"/>
          </a:effectRef>
          <a:fontRef idx="minor">
            <a:schemeClr val="tx1"/>
          </a:fontRef>
        </p:style>
      </p:cxnSp>
      <p:sp>
        <p:nvSpPr>
          <p:cNvPr id="33" name="Right Arrow 32">
            <a:extLst>
              <a:ext uri="{FF2B5EF4-FFF2-40B4-BE49-F238E27FC236}">
                <a16:creationId xmlns:a16="http://schemas.microsoft.com/office/drawing/2014/main" id="{55A1571B-65A8-3340-B92D-9BC47DCC8BD5}"/>
              </a:ext>
            </a:extLst>
          </p:cNvPr>
          <p:cNvSpPr/>
          <p:nvPr/>
        </p:nvSpPr>
        <p:spPr>
          <a:xfrm>
            <a:off x="2532596" y="4905799"/>
            <a:ext cx="3797265" cy="231913"/>
          </a:xfrm>
          <a:prstGeom prst="rightArrow">
            <a:avLst/>
          </a:prstGeom>
          <a:solidFill>
            <a:schemeClr val="accent6"/>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ight Arrow 33">
            <a:extLst>
              <a:ext uri="{FF2B5EF4-FFF2-40B4-BE49-F238E27FC236}">
                <a16:creationId xmlns:a16="http://schemas.microsoft.com/office/drawing/2014/main" id="{7BEC86FF-3E45-DF40-BF56-3C4E17DB1303}"/>
              </a:ext>
            </a:extLst>
          </p:cNvPr>
          <p:cNvSpPr/>
          <p:nvPr/>
        </p:nvSpPr>
        <p:spPr>
          <a:xfrm rot="10800000">
            <a:off x="6957810" y="4921843"/>
            <a:ext cx="831199" cy="215869"/>
          </a:xfrm>
          <a:prstGeom prst="rightArrow">
            <a:avLst/>
          </a:prstGeom>
          <a:solidFill>
            <a:schemeClr val="accent2">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6FD4C6D6-002C-BC4E-A697-CD543778F185}"/>
              </a:ext>
            </a:extLst>
          </p:cNvPr>
          <p:cNvGrpSpPr/>
          <p:nvPr/>
        </p:nvGrpSpPr>
        <p:grpSpPr>
          <a:xfrm>
            <a:off x="6395958" y="1163781"/>
            <a:ext cx="3112894" cy="666730"/>
            <a:chOff x="-217627" y="2541531"/>
            <a:chExt cx="1760069" cy="666730"/>
          </a:xfrm>
        </p:grpSpPr>
        <p:sp>
          <p:nvSpPr>
            <p:cNvPr id="35" name="TextBox 34">
              <a:extLst>
                <a:ext uri="{FF2B5EF4-FFF2-40B4-BE49-F238E27FC236}">
                  <a16:creationId xmlns:a16="http://schemas.microsoft.com/office/drawing/2014/main" id="{9C2DD285-2AE2-0E45-80EC-8CDDD8D60F0B}"/>
                </a:ext>
              </a:extLst>
            </p:cNvPr>
            <p:cNvSpPr txBox="1"/>
            <p:nvPr/>
          </p:nvSpPr>
          <p:spPr>
            <a:xfrm>
              <a:off x="-217627" y="2541531"/>
              <a:ext cx="1760069" cy="338554"/>
            </a:xfrm>
            <a:prstGeom prst="rect">
              <a:avLst/>
            </a:prstGeom>
            <a:noFill/>
          </p:spPr>
          <p:txBody>
            <a:bodyPr wrap="square" rtlCol="0">
              <a:spAutoFit/>
            </a:bodyPr>
            <a:lstStyle/>
            <a:p>
              <a:pPr algn="ctr"/>
              <a:r>
                <a:rPr lang="en-US" sz="1600" b="1" dirty="0">
                  <a:solidFill>
                    <a:schemeClr val="accent1">
                      <a:lumMod val="75000"/>
                    </a:schemeClr>
                  </a:solidFill>
                  <a:latin typeface="Avenir Next" panose="020B0503020202020204" pitchFamily="34" charset="0"/>
                </a:rPr>
                <a:t>phenotypic steady state</a:t>
              </a:r>
            </a:p>
          </p:txBody>
        </p:sp>
        <p:sp>
          <p:nvSpPr>
            <p:cNvPr id="36" name="Right Arrow 35">
              <a:extLst>
                <a:ext uri="{FF2B5EF4-FFF2-40B4-BE49-F238E27FC236}">
                  <a16:creationId xmlns:a16="http://schemas.microsoft.com/office/drawing/2014/main" id="{2049CEA2-0C91-D347-A65C-59915056BDC6}"/>
                </a:ext>
              </a:extLst>
            </p:cNvPr>
            <p:cNvSpPr/>
            <p:nvPr/>
          </p:nvSpPr>
          <p:spPr>
            <a:xfrm rot="6578958">
              <a:off x="-202445" y="2996974"/>
              <a:ext cx="326356" cy="962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8" name="Picture 27">
            <a:extLst>
              <a:ext uri="{FF2B5EF4-FFF2-40B4-BE49-F238E27FC236}">
                <a16:creationId xmlns:a16="http://schemas.microsoft.com/office/drawing/2014/main" id="{C6433822-B740-074C-9D42-07C267816908}"/>
              </a:ext>
            </a:extLst>
          </p:cNvPr>
          <p:cNvPicPr>
            <a:picLocks noChangeAspect="1"/>
          </p:cNvPicPr>
          <p:nvPr/>
        </p:nvPicPr>
        <p:blipFill rotWithShape="1">
          <a:blip r:embed="rId4"/>
          <a:srcRect l="9506" t="16338" r="74435" b="57401"/>
          <a:stretch/>
        </p:blipFill>
        <p:spPr>
          <a:xfrm>
            <a:off x="3982974" y="5581699"/>
            <a:ext cx="1156409" cy="783771"/>
          </a:xfrm>
          <a:prstGeom prst="rect">
            <a:avLst/>
          </a:prstGeom>
        </p:spPr>
      </p:pic>
      <p:pic>
        <p:nvPicPr>
          <p:cNvPr id="29" name="Picture 28">
            <a:extLst>
              <a:ext uri="{FF2B5EF4-FFF2-40B4-BE49-F238E27FC236}">
                <a16:creationId xmlns:a16="http://schemas.microsoft.com/office/drawing/2014/main" id="{8E049619-774B-DB49-96E1-8BA5A37A0E97}"/>
              </a:ext>
            </a:extLst>
          </p:cNvPr>
          <p:cNvPicPr>
            <a:picLocks noChangeAspect="1"/>
          </p:cNvPicPr>
          <p:nvPr/>
        </p:nvPicPr>
        <p:blipFill rotWithShape="1">
          <a:blip r:embed="rId5"/>
          <a:srcRect l="30853" t="16889" r="49478" b="58937"/>
          <a:stretch/>
        </p:blipFill>
        <p:spPr>
          <a:xfrm>
            <a:off x="5426539" y="5612858"/>
            <a:ext cx="1416288" cy="721455"/>
          </a:xfrm>
          <a:prstGeom prst="rect">
            <a:avLst/>
          </a:prstGeom>
        </p:spPr>
      </p:pic>
      <p:cxnSp>
        <p:nvCxnSpPr>
          <p:cNvPr id="5" name="Straight Arrow Connector 4">
            <a:extLst>
              <a:ext uri="{FF2B5EF4-FFF2-40B4-BE49-F238E27FC236}">
                <a16:creationId xmlns:a16="http://schemas.microsoft.com/office/drawing/2014/main" id="{806A4CD6-4D48-DD48-ABB3-B19C6217E661}"/>
              </a:ext>
            </a:extLst>
          </p:cNvPr>
          <p:cNvCxnSpPr/>
          <p:nvPr/>
        </p:nvCxnSpPr>
        <p:spPr>
          <a:xfrm>
            <a:off x="5078195" y="5994337"/>
            <a:ext cx="348344" cy="0"/>
          </a:xfrm>
          <a:prstGeom prst="straightConnector1">
            <a:avLst/>
          </a:prstGeom>
          <a:ln w="22225">
            <a:solidFill>
              <a:schemeClr val="accent6">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12082E63-584D-0649-80DF-DE54431080F4}"/>
              </a:ext>
            </a:extLst>
          </p:cNvPr>
          <p:cNvSpPr txBox="1"/>
          <p:nvPr/>
        </p:nvSpPr>
        <p:spPr>
          <a:xfrm>
            <a:off x="3747124" y="5274304"/>
            <a:ext cx="2857500" cy="338554"/>
          </a:xfrm>
          <a:prstGeom prst="rect">
            <a:avLst/>
          </a:prstGeom>
          <a:noFill/>
        </p:spPr>
        <p:txBody>
          <a:bodyPr wrap="square" rtlCol="0">
            <a:spAutoFit/>
          </a:bodyPr>
          <a:lstStyle/>
          <a:p>
            <a:pPr algn="ctr"/>
            <a:r>
              <a:rPr lang="en-US" sz="1600" b="1" dirty="0">
                <a:solidFill>
                  <a:schemeClr val="accent6">
                    <a:lumMod val="75000"/>
                  </a:schemeClr>
                </a:solidFill>
                <a:latin typeface="Avenir Next" panose="020B0503020202020204" pitchFamily="34" charset="0"/>
              </a:rPr>
              <a:t>Stabilizing substitution</a:t>
            </a:r>
          </a:p>
        </p:txBody>
      </p:sp>
      <p:sp>
        <p:nvSpPr>
          <p:cNvPr id="42" name="TextBox 41">
            <a:extLst>
              <a:ext uri="{FF2B5EF4-FFF2-40B4-BE49-F238E27FC236}">
                <a16:creationId xmlns:a16="http://schemas.microsoft.com/office/drawing/2014/main" id="{3C34C7D3-0C81-524C-8B12-2C0517F84466}"/>
              </a:ext>
            </a:extLst>
          </p:cNvPr>
          <p:cNvSpPr txBox="1"/>
          <p:nvPr/>
        </p:nvSpPr>
        <p:spPr>
          <a:xfrm>
            <a:off x="6853399" y="5268096"/>
            <a:ext cx="2857500" cy="338554"/>
          </a:xfrm>
          <a:prstGeom prst="rect">
            <a:avLst/>
          </a:prstGeom>
          <a:noFill/>
        </p:spPr>
        <p:txBody>
          <a:bodyPr wrap="square" rtlCol="0">
            <a:spAutoFit/>
          </a:bodyPr>
          <a:lstStyle/>
          <a:p>
            <a:pPr algn="ctr"/>
            <a:r>
              <a:rPr lang="en-US" sz="1600" b="1" dirty="0">
                <a:solidFill>
                  <a:schemeClr val="accent2">
                    <a:lumMod val="75000"/>
                  </a:schemeClr>
                </a:solidFill>
                <a:latin typeface="Avenir Next" panose="020B0503020202020204" pitchFamily="34" charset="0"/>
              </a:rPr>
              <a:t>De-stabilizing substitution</a:t>
            </a:r>
          </a:p>
        </p:txBody>
      </p:sp>
      <p:pic>
        <p:nvPicPr>
          <p:cNvPr id="43" name="Picture 42">
            <a:extLst>
              <a:ext uri="{FF2B5EF4-FFF2-40B4-BE49-F238E27FC236}">
                <a16:creationId xmlns:a16="http://schemas.microsoft.com/office/drawing/2014/main" id="{1CAA648D-B62C-5440-B79E-DEB5ACBC53CA}"/>
              </a:ext>
            </a:extLst>
          </p:cNvPr>
          <p:cNvPicPr>
            <a:picLocks noChangeAspect="1"/>
          </p:cNvPicPr>
          <p:nvPr/>
        </p:nvPicPr>
        <p:blipFill rotWithShape="1">
          <a:blip r:embed="rId6"/>
          <a:srcRect l="55541" t="15915" r="27751" b="58745"/>
          <a:stretch/>
        </p:blipFill>
        <p:spPr>
          <a:xfrm>
            <a:off x="8249813" y="5651889"/>
            <a:ext cx="1203157" cy="756271"/>
          </a:xfrm>
          <a:prstGeom prst="rect">
            <a:avLst/>
          </a:prstGeom>
        </p:spPr>
      </p:pic>
      <p:pic>
        <p:nvPicPr>
          <p:cNvPr id="44" name="Picture 43">
            <a:extLst>
              <a:ext uri="{FF2B5EF4-FFF2-40B4-BE49-F238E27FC236}">
                <a16:creationId xmlns:a16="http://schemas.microsoft.com/office/drawing/2014/main" id="{652CAE47-1338-AA46-9B95-CB2684078206}"/>
              </a:ext>
            </a:extLst>
          </p:cNvPr>
          <p:cNvPicPr>
            <a:picLocks noChangeAspect="1"/>
          </p:cNvPicPr>
          <p:nvPr/>
        </p:nvPicPr>
        <p:blipFill rotWithShape="1">
          <a:blip r:embed="rId7"/>
          <a:srcRect l="78199" t="14592" r="5072" b="59707"/>
          <a:stretch/>
        </p:blipFill>
        <p:spPr>
          <a:xfrm>
            <a:off x="6874544" y="5581054"/>
            <a:ext cx="1204651" cy="767023"/>
          </a:xfrm>
          <a:prstGeom prst="rect">
            <a:avLst/>
          </a:prstGeom>
        </p:spPr>
      </p:pic>
      <p:cxnSp>
        <p:nvCxnSpPr>
          <p:cNvPr id="45" name="Straight Arrow Connector 44">
            <a:extLst>
              <a:ext uri="{FF2B5EF4-FFF2-40B4-BE49-F238E27FC236}">
                <a16:creationId xmlns:a16="http://schemas.microsoft.com/office/drawing/2014/main" id="{5D547ED4-1389-F64D-9048-094A1E01D183}"/>
              </a:ext>
            </a:extLst>
          </p:cNvPr>
          <p:cNvCxnSpPr>
            <a:cxnSpLocks/>
          </p:cNvCxnSpPr>
          <p:nvPr/>
        </p:nvCxnSpPr>
        <p:spPr>
          <a:xfrm flipH="1">
            <a:off x="7908577" y="6030025"/>
            <a:ext cx="341236" cy="0"/>
          </a:xfrm>
          <a:prstGeom prst="straightConnector1">
            <a:avLst/>
          </a:prstGeom>
          <a:ln w="22225">
            <a:solidFill>
              <a:schemeClr val="accent2">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302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52B35EAB-CBB3-8B45-A198-B0A683E29F36}"/>
              </a:ext>
            </a:extLst>
          </p:cNvPr>
          <p:cNvSpPr txBox="1"/>
          <p:nvPr/>
        </p:nvSpPr>
        <p:spPr>
          <a:xfrm>
            <a:off x="8233266" y="1703780"/>
            <a:ext cx="3645354" cy="1557349"/>
          </a:xfrm>
          <a:prstGeom prst="rect">
            <a:avLst/>
          </a:prstGeom>
          <a:noFill/>
        </p:spPr>
        <p:txBody>
          <a:bodyPr wrap="square" rtlCol="0">
            <a:spAutoFit/>
          </a:bodyPr>
          <a:lstStyle/>
          <a:p>
            <a:pPr>
              <a:lnSpc>
                <a:spcPct val="120000"/>
              </a:lnSpc>
            </a:pPr>
            <a:r>
              <a:rPr lang="en-US" sz="1600" b="1" dirty="0">
                <a:latin typeface="Avenir Next" panose="020B0503020202020204" pitchFamily="34" charset="0"/>
              </a:rPr>
              <a:t>equilibrium point</a:t>
            </a:r>
            <a:r>
              <a:rPr lang="en-US" sz="1600" dirty="0">
                <a:latin typeface="Avenir Next" panose="020B0503020202020204" pitchFamily="34" charset="0"/>
              </a:rPr>
              <a:t>:  average affect on phenotype is </a:t>
            </a:r>
            <a:r>
              <a:rPr lang="en-US" sz="1600" b="1" dirty="0">
                <a:latin typeface="Avenir Next" panose="020B0503020202020204" pitchFamily="34" charset="0"/>
              </a:rPr>
              <a:t>balanced </a:t>
            </a:r>
            <a:r>
              <a:rPr lang="en-US" sz="1600" dirty="0">
                <a:latin typeface="Avenir Next" panose="020B0503020202020204" pitchFamily="34" charset="0"/>
              </a:rPr>
              <a:t>such that beneficial and deleterious substitutions of the same </a:t>
            </a:r>
            <a:r>
              <a:rPr lang="en-US" sz="1600" i="1" dirty="0">
                <a:latin typeface="Avenir Next" panose="020B0503020202020204" pitchFamily="34" charset="0"/>
              </a:rPr>
              <a:t>absolute effect</a:t>
            </a:r>
            <a:r>
              <a:rPr lang="en-US" sz="1600" dirty="0">
                <a:latin typeface="Avenir Next" panose="020B0503020202020204" pitchFamily="34" charset="0"/>
              </a:rPr>
              <a:t> have equal substitution rates </a:t>
            </a:r>
          </a:p>
        </p:txBody>
      </p:sp>
      <p:grpSp>
        <p:nvGrpSpPr>
          <p:cNvPr id="3" name="Group 2">
            <a:extLst>
              <a:ext uri="{FF2B5EF4-FFF2-40B4-BE49-F238E27FC236}">
                <a16:creationId xmlns:a16="http://schemas.microsoft.com/office/drawing/2014/main" id="{9FA99EC0-3568-7C4C-B2A5-4A91DA81B097}"/>
              </a:ext>
            </a:extLst>
          </p:cNvPr>
          <p:cNvGrpSpPr/>
          <p:nvPr/>
        </p:nvGrpSpPr>
        <p:grpSpPr>
          <a:xfrm>
            <a:off x="3105705" y="1783195"/>
            <a:ext cx="5102088" cy="3854018"/>
            <a:chOff x="636104" y="877606"/>
            <a:chExt cx="5102088" cy="3854018"/>
          </a:xfrm>
        </p:grpSpPr>
        <p:sp>
          <p:nvSpPr>
            <p:cNvPr id="17" name="Freeform 16">
              <a:extLst>
                <a:ext uri="{FF2B5EF4-FFF2-40B4-BE49-F238E27FC236}">
                  <a16:creationId xmlns:a16="http://schemas.microsoft.com/office/drawing/2014/main" id="{E9FBD756-08D9-1348-B4A2-9997E27A0906}"/>
                </a:ext>
              </a:extLst>
            </p:cNvPr>
            <p:cNvSpPr/>
            <p:nvPr/>
          </p:nvSpPr>
          <p:spPr>
            <a:xfrm>
              <a:off x="3982400" y="981076"/>
              <a:ext cx="1156414" cy="3250570"/>
            </a:xfrm>
            <a:custGeom>
              <a:avLst/>
              <a:gdLst>
                <a:gd name="connsiteX0" fmla="*/ 0 w 7704944"/>
                <a:gd name="connsiteY0" fmla="*/ 3252865 h 3282846"/>
                <a:gd name="connsiteX1" fmla="*/ 2398426 w 7704944"/>
                <a:gd name="connsiteY1" fmla="*/ 2473377 h 3282846"/>
                <a:gd name="connsiteX2" fmla="*/ 3807502 w 7704944"/>
                <a:gd name="connsiteY2" fmla="*/ 0 h 3282846"/>
                <a:gd name="connsiteX3" fmla="*/ 5246557 w 7704944"/>
                <a:gd name="connsiteY3" fmla="*/ 2473377 h 3282846"/>
                <a:gd name="connsiteX4" fmla="*/ 7704944 w 7704944"/>
                <a:gd name="connsiteY4" fmla="*/ 3282846 h 328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944" h="3282846">
                  <a:moveTo>
                    <a:pt x="0" y="3252865"/>
                  </a:moveTo>
                  <a:cubicBezTo>
                    <a:pt x="881921" y="3134193"/>
                    <a:pt x="1763842" y="3015521"/>
                    <a:pt x="2398426" y="2473377"/>
                  </a:cubicBezTo>
                  <a:cubicBezTo>
                    <a:pt x="3033010" y="1931233"/>
                    <a:pt x="3332814" y="0"/>
                    <a:pt x="3807502" y="0"/>
                  </a:cubicBezTo>
                  <a:cubicBezTo>
                    <a:pt x="4282190" y="0"/>
                    <a:pt x="4596983" y="1926236"/>
                    <a:pt x="5246557" y="2473377"/>
                  </a:cubicBezTo>
                  <a:cubicBezTo>
                    <a:pt x="5896131" y="3020518"/>
                    <a:pt x="6800537" y="3151682"/>
                    <a:pt x="7704944" y="3282846"/>
                  </a:cubicBezTo>
                </a:path>
              </a:pathLst>
            </a:cu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C860F1DB-9A27-844C-8DCA-8D78108B848D}"/>
                </a:ext>
              </a:extLst>
            </p:cNvPr>
            <p:cNvCxnSpPr>
              <a:cxnSpLocks/>
            </p:cNvCxnSpPr>
            <p:nvPr/>
          </p:nvCxnSpPr>
          <p:spPr>
            <a:xfrm flipV="1">
              <a:off x="4547291" y="975438"/>
              <a:ext cx="10265" cy="3239766"/>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E8FA2DF-F7A3-7B44-8135-2D198ACA5A4C}"/>
                </a:ext>
              </a:extLst>
            </p:cNvPr>
            <p:cNvSpPr txBox="1"/>
            <p:nvPr/>
          </p:nvSpPr>
          <p:spPr>
            <a:xfrm>
              <a:off x="636104" y="4362292"/>
              <a:ext cx="715616" cy="369332"/>
            </a:xfrm>
            <a:prstGeom prst="rect">
              <a:avLst/>
            </a:prstGeom>
            <a:noFill/>
          </p:spPr>
          <p:txBody>
            <a:bodyPr wrap="square" rtlCol="0">
              <a:spAutoFit/>
            </a:bodyPr>
            <a:lstStyle/>
            <a:p>
              <a:endParaRPr lang="en-US" dirty="0">
                <a:latin typeface="Avenir Next" panose="020B0503020202020204" pitchFamily="34" charset="0"/>
              </a:endParaRPr>
            </a:p>
          </p:txBody>
        </p:sp>
        <p:sp>
          <p:nvSpPr>
            <p:cNvPr id="30" name="TextBox 29">
              <a:extLst>
                <a:ext uri="{FF2B5EF4-FFF2-40B4-BE49-F238E27FC236}">
                  <a16:creationId xmlns:a16="http://schemas.microsoft.com/office/drawing/2014/main" id="{C2AC70BF-6BF2-1148-A96D-90921BFFE907}"/>
                </a:ext>
              </a:extLst>
            </p:cNvPr>
            <p:cNvSpPr txBox="1"/>
            <p:nvPr/>
          </p:nvSpPr>
          <p:spPr>
            <a:xfrm>
              <a:off x="4981533" y="4331872"/>
              <a:ext cx="756659" cy="369332"/>
            </a:xfrm>
            <a:prstGeom prst="rect">
              <a:avLst/>
            </a:prstGeom>
            <a:noFill/>
          </p:spPr>
          <p:txBody>
            <a:bodyPr wrap="square" rtlCol="0">
              <a:spAutoFit/>
            </a:bodyPr>
            <a:lstStyle/>
            <a:p>
              <a:pPr algn="ctr"/>
              <a:endParaRPr lang="en-US" dirty="0">
                <a:latin typeface="Avenir Next" panose="020B0503020202020204" pitchFamily="34" charset="0"/>
              </a:endParaRPr>
            </a:p>
          </p:txBody>
        </p:sp>
        <p:sp>
          <p:nvSpPr>
            <p:cNvPr id="31" name="TextBox 30">
              <a:extLst>
                <a:ext uri="{FF2B5EF4-FFF2-40B4-BE49-F238E27FC236}">
                  <a16:creationId xmlns:a16="http://schemas.microsoft.com/office/drawing/2014/main" id="{CF88054D-1480-E948-976D-DE341992A36A}"/>
                </a:ext>
              </a:extLst>
            </p:cNvPr>
            <p:cNvSpPr txBox="1"/>
            <p:nvPr/>
          </p:nvSpPr>
          <p:spPr>
            <a:xfrm>
              <a:off x="4277976" y="4341444"/>
              <a:ext cx="559161" cy="369332"/>
            </a:xfrm>
            <a:prstGeom prst="rect">
              <a:avLst/>
            </a:prstGeom>
            <a:noFill/>
          </p:spPr>
          <p:txBody>
            <a:bodyPr wrap="square" rtlCol="0">
              <a:spAutoFit/>
            </a:bodyPr>
            <a:lstStyle/>
            <a:p>
              <a:pPr algn="ctr"/>
              <a:r>
                <a:rPr lang="en-US" dirty="0">
                  <a:latin typeface="Avenir Next" panose="020B0503020202020204" pitchFamily="34" charset="0"/>
                </a:rPr>
                <a:t>0</a:t>
              </a:r>
            </a:p>
          </p:txBody>
        </p:sp>
        <p:sp>
          <p:nvSpPr>
            <p:cNvPr id="32" name="TextBox 31">
              <a:extLst>
                <a:ext uri="{FF2B5EF4-FFF2-40B4-BE49-F238E27FC236}">
                  <a16:creationId xmlns:a16="http://schemas.microsoft.com/office/drawing/2014/main" id="{3483DE40-BED3-7B48-A631-1A5AE5CF36D3}"/>
                </a:ext>
              </a:extLst>
            </p:cNvPr>
            <p:cNvSpPr txBox="1"/>
            <p:nvPr/>
          </p:nvSpPr>
          <p:spPr>
            <a:xfrm>
              <a:off x="2811063" y="877606"/>
              <a:ext cx="1521570" cy="369332"/>
            </a:xfrm>
            <a:prstGeom prst="rect">
              <a:avLst/>
            </a:prstGeom>
            <a:noFill/>
          </p:spPr>
          <p:txBody>
            <a:bodyPr wrap="none" rtlCol="0">
              <a:spAutoFit/>
            </a:bodyPr>
            <a:lstStyle/>
            <a:p>
              <a:r>
                <a:rPr lang="en-US" dirty="0">
                  <a:solidFill>
                    <a:schemeClr val="accent1">
                      <a:lumMod val="75000"/>
                    </a:schemeClr>
                  </a:solidFill>
                  <a:latin typeface="Avenir Next" panose="020B0503020202020204" pitchFamily="34" charset="0"/>
                </a:rPr>
                <a:t>substitutions</a:t>
              </a:r>
            </a:p>
          </p:txBody>
        </p:sp>
        <p:sp>
          <p:nvSpPr>
            <p:cNvPr id="35" name="TextBox 34">
              <a:extLst>
                <a:ext uri="{FF2B5EF4-FFF2-40B4-BE49-F238E27FC236}">
                  <a16:creationId xmlns:a16="http://schemas.microsoft.com/office/drawing/2014/main" id="{9B842C15-38B0-2D47-8C19-5624E9B1C30B}"/>
                </a:ext>
              </a:extLst>
            </p:cNvPr>
            <p:cNvSpPr txBox="1"/>
            <p:nvPr/>
          </p:nvSpPr>
          <p:spPr>
            <a:xfrm>
              <a:off x="2592113" y="3482389"/>
              <a:ext cx="1229824" cy="369332"/>
            </a:xfrm>
            <a:prstGeom prst="rect">
              <a:avLst/>
            </a:prstGeom>
            <a:noFill/>
          </p:spPr>
          <p:txBody>
            <a:bodyPr wrap="none" rtlCol="0">
              <a:spAutoFit/>
            </a:bodyPr>
            <a:lstStyle/>
            <a:p>
              <a:r>
                <a:rPr lang="en-US" dirty="0">
                  <a:solidFill>
                    <a:schemeClr val="accent4">
                      <a:lumMod val="75000"/>
                    </a:schemeClr>
                  </a:solidFill>
                  <a:latin typeface="Avenir Next" panose="020B0503020202020204" pitchFamily="34" charset="0"/>
                </a:rPr>
                <a:t>mutations</a:t>
              </a:r>
            </a:p>
          </p:txBody>
        </p:sp>
        <p:cxnSp>
          <p:nvCxnSpPr>
            <p:cNvPr id="22" name="Straight Connector 21">
              <a:extLst>
                <a:ext uri="{FF2B5EF4-FFF2-40B4-BE49-F238E27FC236}">
                  <a16:creationId xmlns:a16="http://schemas.microsoft.com/office/drawing/2014/main" id="{E844C3C7-8F94-C147-9FA8-A9E140704EE0}"/>
                </a:ext>
              </a:extLst>
            </p:cNvPr>
            <p:cNvCxnSpPr>
              <a:cxnSpLocks/>
            </p:cNvCxnSpPr>
            <p:nvPr/>
          </p:nvCxnSpPr>
          <p:spPr>
            <a:xfrm>
              <a:off x="993912" y="4215204"/>
              <a:ext cx="4426226"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2" name="Picture 41">
              <a:extLst>
                <a:ext uri="{FF2B5EF4-FFF2-40B4-BE49-F238E27FC236}">
                  <a16:creationId xmlns:a16="http://schemas.microsoft.com/office/drawing/2014/main" id="{EA5CE5CB-7622-8D41-A935-08DF54AF6193}"/>
                </a:ext>
              </a:extLst>
            </p:cNvPr>
            <p:cNvPicPr>
              <a:picLocks noChangeAspect="1"/>
            </p:cNvPicPr>
            <p:nvPr/>
          </p:nvPicPr>
          <p:blipFill>
            <a:blip r:embed="rId3"/>
            <a:stretch>
              <a:fillRect/>
            </a:stretch>
          </p:blipFill>
          <p:spPr>
            <a:xfrm>
              <a:off x="1878160" y="3404499"/>
              <a:ext cx="3404064" cy="816005"/>
            </a:xfrm>
            <a:prstGeom prst="rect">
              <a:avLst/>
            </a:prstGeom>
          </p:spPr>
        </p:pic>
      </p:grpSp>
      <p:grpSp>
        <p:nvGrpSpPr>
          <p:cNvPr id="18" name="Group 17">
            <a:extLst>
              <a:ext uri="{FF2B5EF4-FFF2-40B4-BE49-F238E27FC236}">
                <a16:creationId xmlns:a16="http://schemas.microsoft.com/office/drawing/2014/main" id="{DF72E590-E41B-2341-A4CB-B1F9740A93C3}"/>
              </a:ext>
            </a:extLst>
          </p:cNvPr>
          <p:cNvGrpSpPr/>
          <p:nvPr/>
        </p:nvGrpSpPr>
        <p:grpSpPr>
          <a:xfrm>
            <a:off x="8376676" y="3627413"/>
            <a:ext cx="3395414" cy="1256429"/>
            <a:chOff x="8649420" y="2469736"/>
            <a:chExt cx="3395414" cy="1256429"/>
          </a:xfrm>
        </p:grpSpPr>
        <p:sp>
          <p:nvSpPr>
            <p:cNvPr id="19" name="Rounded Rectangle 18">
              <a:extLst>
                <a:ext uri="{FF2B5EF4-FFF2-40B4-BE49-F238E27FC236}">
                  <a16:creationId xmlns:a16="http://schemas.microsoft.com/office/drawing/2014/main" id="{2DE83EEB-44B1-D946-85F5-1D8DDD18B647}"/>
                </a:ext>
              </a:extLst>
            </p:cNvPr>
            <p:cNvSpPr/>
            <p:nvPr/>
          </p:nvSpPr>
          <p:spPr>
            <a:xfrm>
              <a:off x="8649420" y="2469736"/>
              <a:ext cx="3395414" cy="1256429"/>
            </a:xfrm>
            <a:prstGeom prst="roundRect">
              <a:avLst>
                <a:gd name="adj" fmla="val 1891"/>
              </a:avLst>
            </a:prstGeom>
            <a:solidFill>
              <a:schemeClr val="bg1">
                <a:lumMod val="95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598202E-8D0A-9841-85DB-8461BFC1A56D}"/>
                </a:ext>
              </a:extLst>
            </p:cNvPr>
            <p:cNvSpPr txBox="1"/>
            <p:nvPr/>
          </p:nvSpPr>
          <p:spPr>
            <a:xfrm>
              <a:off x="8679552" y="2989846"/>
              <a:ext cx="3303198" cy="646331"/>
            </a:xfrm>
            <a:prstGeom prst="rect">
              <a:avLst/>
            </a:prstGeom>
            <a:noFill/>
          </p:spPr>
          <p:txBody>
            <a:bodyPr wrap="square" rtlCol="0">
              <a:spAutoFit/>
            </a:bodyPr>
            <a:lstStyle/>
            <a:p>
              <a:pPr algn="ctr"/>
              <a:r>
                <a:rPr lang="en-US" dirty="0">
                  <a:latin typeface="Avenir Next" panose="020B0503020202020204" pitchFamily="34" charset="0"/>
                </a:rPr>
                <a:t>evolutionary </a:t>
              </a:r>
              <a:r>
                <a:rPr lang="en-US" i="1" dirty="0">
                  <a:latin typeface="Avenir Next" panose="020B0503020202020204" pitchFamily="34" charset="0"/>
                </a:rPr>
                <a:t>proces</a:t>
              </a:r>
              <a:r>
                <a:rPr lang="en-US" dirty="0">
                  <a:latin typeface="Avenir Next" panose="020B0503020202020204" pitchFamily="34" charset="0"/>
                </a:rPr>
                <a:t>s reaches a state of “detailed balance”</a:t>
              </a:r>
            </a:p>
          </p:txBody>
        </p:sp>
        <p:sp>
          <p:nvSpPr>
            <p:cNvPr id="23" name="TextBox 22">
              <a:extLst>
                <a:ext uri="{FF2B5EF4-FFF2-40B4-BE49-F238E27FC236}">
                  <a16:creationId xmlns:a16="http://schemas.microsoft.com/office/drawing/2014/main" id="{7D26511E-892B-454F-BA83-13B4CB412A63}"/>
                </a:ext>
              </a:extLst>
            </p:cNvPr>
            <p:cNvSpPr txBox="1"/>
            <p:nvPr/>
          </p:nvSpPr>
          <p:spPr>
            <a:xfrm>
              <a:off x="8698783" y="2576571"/>
              <a:ext cx="3303198" cy="369332"/>
            </a:xfrm>
            <a:prstGeom prst="rect">
              <a:avLst/>
            </a:prstGeom>
            <a:noFill/>
          </p:spPr>
          <p:txBody>
            <a:bodyPr wrap="square" rtlCol="0">
              <a:spAutoFit/>
            </a:bodyPr>
            <a:lstStyle/>
            <a:p>
              <a:pPr algn="ctr"/>
              <a:r>
                <a:rPr lang="en-US" b="1" dirty="0">
                  <a:latin typeface="Avenir Next" panose="020B0503020202020204" pitchFamily="34" charset="0"/>
                </a:rPr>
                <a:t>Implication 3: </a:t>
              </a:r>
            </a:p>
          </p:txBody>
        </p:sp>
      </p:grpSp>
      <p:sp>
        <p:nvSpPr>
          <p:cNvPr id="24" name="TextBox 23">
            <a:extLst>
              <a:ext uri="{FF2B5EF4-FFF2-40B4-BE49-F238E27FC236}">
                <a16:creationId xmlns:a16="http://schemas.microsoft.com/office/drawing/2014/main" id="{AF4DC66C-75D6-D446-A997-43D82964DA05}"/>
              </a:ext>
            </a:extLst>
          </p:cNvPr>
          <p:cNvSpPr txBox="1"/>
          <p:nvPr/>
        </p:nvSpPr>
        <p:spPr>
          <a:xfrm>
            <a:off x="1134975" y="3531413"/>
            <a:ext cx="3212786" cy="1557349"/>
          </a:xfrm>
          <a:prstGeom prst="rect">
            <a:avLst/>
          </a:prstGeom>
          <a:noFill/>
        </p:spPr>
        <p:txBody>
          <a:bodyPr wrap="square" rtlCol="0">
            <a:spAutoFit/>
          </a:bodyPr>
          <a:lstStyle/>
          <a:p>
            <a:pPr>
              <a:lnSpc>
                <a:spcPct val="120000"/>
              </a:lnSpc>
            </a:pPr>
            <a:r>
              <a:rPr lang="en-US" sz="1600" b="1" dirty="0">
                <a:solidFill>
                  <a:schemeClr val="accent4">
                    <a:lumMod val="75000"/>
                  </a:schemeClr>
                </a:solidFill>
                <a:latin typeface="Avenir Next" panose="020B0503020202020204" pitchFamily="34" charset="0"/>
              </a:rPr>
              <a:t>DFEs:</a:t>
            </a:r>
          </a:p>
          <a:p>
            <a:pPr marL="285750" indent="-285750">
              <a:lnSpc>
                <a:spcPct val="120000"/>
              </a:lnSpc>
              <a:buFont typeface="Arial" panose="020B0604020202020204" pitchFamily="34" charset="0"/>
              <a:buChar char="•"/>
            </a:pPr>
            <a:r>
              <a:rPr lang="en-US" sz="1600" dirty="0">
                <a:solidFill>
                  <a:schemeClr val="accent4">
                    <a:lumMod val="75000"/>
                  </a:schemeClr>
                </a:solidFill>
                <a:latin typeface="Avenir Next" panose="020B0503020202020204" pitchFamily="34" charset="0"/>
              </a:rPr>
              <a:t>asymmetric around zero</a:t>
            </a:r>
          </a:p>
          <a:p>
            <a:pPr marL="285750" indent="-285750">
              <a:lnSpc>
                <a:spcPct val="120000"/>
              </a:lnSpc>
              <a:buFont typeface="Arial" panose="020B0604020202020204" pitchFamily="34" charset="0"/>
              <a:buChar char="•"/>
            </a:pPr>
            <a:r>
              <a:rPr lang="en-US" sz="1600" dirty="0">
                <a:solidFill>
                  <a:schemeClr val="accent4">
                    <a:lumMod val="75000"/>
                  </a:schemeClr>
                </a:solidFill>
                <a:latin typeface="Avenir Next" panose="020B0503020202020204" pitchFamily="34" charset="0"/>
              </a:rPr>
              <a:t>can change with evolution</a:t>
            </a:r>
          </a:p>
          <a:p>
            <a:pPr>
              <a:lnSpc>
                <a:spcPct val="120000"/>
              </a:lnSpc>
            </a:pPr>
            <a:endParaRPr lang="en-US" sz="1600" b="1" dirty="0">
              <a:latin typeface="Avenir Next" panose="020B0503020202020204" pitchFamily="34" charset="0"/>
            </a:endParaRPr>
          </a:p>
          <a:p>
            <a:pPr>
              <a:lnSpc>
                <a:spcPct val="120000"/>
              </a:lnSpc>
            </a:pPr>
            <a:endParaRPr lang="en-US" sz="1600" b="1" dirty="0">
              <a:latin typeface="Avenir Next" panose="020B0503020202020204" pitchFamily="34" charset="0"/>
            </a:endParaRPr>
          </a:p>
        </p:txBody>
      </p:sp>
      <p:sp>
        <p:nvSpPr>
          <p:cNvPr id="25" name="Rectangle 24">
            <a:extLst>
              <a:ext uri="{FF2B5EF4-FFF2-40B4-BE49-F238E27FC236}">
                <a16:creationId xmlns:a16="http://schemas.microsoft.com/office/drawing/2014/main" id="{F9C6A0B4-A265-474E-8A66-A434533037E2}"/>
              </a:ext>
            </a:extLst>
          </p:cNvPr>
          <p:cNvSpPr/>
          <p:nvPr/>
        </p:nvSpPr>
        <p:spPr>
          <a:xfrm>
            <a:off x="677281" y="246785"/>
            <a:ext cx="5050229" cy="461665"/>
          </a:xfrm>
          <a:prstGeom prst="rect">
            <a:avLst/>
          </a:prstGeom>
        </p:spPr>
        <p:txBody>
          <a:bodyPr wrap="none">
            <a:spAutoFit/>
          </a:bodyPr>
          <a:lstStyle/>
          <a:p>
            <a:r>
              <a:rPr lang="en-US" sz="2000" b="1" dirty="0">
                <a:latin typeface="Avenir Next" panose="020B0503020202020204" pitchFamily="34" charset="0"/>
              </a:rPr>
              <a:t>Implications</a:t>
            </a:r>
            <a:r>
              <a:rPr lang="en-US" sz="2400" dirty="0">
                <a:latin typeface="Avenir Next" panose="020B0503020202020204" pitchFamily="34" charset="0"/>
              </a:rPr>
              <a:t> of nearly neutral theory</a:t>
            </a:r>
          </a:p>
        </p:txBody>
      </p:sp>
    </p:spTree>
    <p:extLst>
      <p:ext uri="{BB962C8B-B14F-4D97-AF65-F5344CB8AC3E}">
        <p14:creationId xmlns:p14="http://schemas.microsoft.com/office/powerpoint/2010/main" val="999230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DD3C99-3C44-EF4D-81D4-AA8AE16BD61C}"/>
              </a:ext>
            </a:extLst>
          </p:cNvPr>
          <p:cNvPicPr>
            <a:picLocks noChangeAspect="1"/>
          </p:cNvPicPr>
          <p:nvPr/>
        </p:nvPicPr>
        <p:blipFill>
          <a:blip r:embed="rId3"/>
          <a:stretch>
            <a:fillRect/>
          </a:stretch>
        </p:blipFill>
        <p:spPr>
          <a:xfrm>
            <a:off x="2830219" y="1975457"/>
            <a:ext cx="5854388" cy="4142523"/>
          </a:xfrm>
          <a:prstGeom prst="rect">
            <a:avLst/>
          </a:prstGeom>
        </p:spPr>
      </p:pic>
      <p:grpSp>
        <p:nvGrpSpPr>
          <p:cNvPr id="7" name="Group 6">
            <a:extLst>
              <a:ext uri="{FF2B5EF4-FFF2-40B4-BE49-F238E27FC236}">
                <a16:creationId xmlns:a16="http://schemas.microsoft.com/office/drawing/2014/main" id="{410CDC7A-1FF4-024F-8E82-C24162DBB8EB}"/>
              </a:ext>
            </a:extLst>
          </p:cNvPr>
          <p:cNvGrpSpPr/>
          <p:nvPr/>
        </p:nvGrpSpPr>
        <p:grpSpPr>
          <a:xfrm>
            <a:off x="3295452" y="446048"/>
            <a:ext cx="5601095" cy="936703"/>
            <a:chOff x="3498300" y="880946"/>
            <a:chExt cx="5601095" cy="936703"/>
          </a:xfrm>
        </p:grpSpPr>
        <p:sp>
          <p:nvSpPr>
            <p:cNvPr id="6" name="Rounded Rectangle 5">
              <a:extLst>
                <a:ext uri="{FF2B5EF4-FFF2-40B4-BE49-F238E27FC236}">
                  <a16:creationId xmlns:a16="http://schemas.microsoft.com/office/drawing/2014/main" id="{4A67711B-7C65-0542-AB6F-09CCF56C7C0F}"/>
                </a:ext>
              </a:extLst>
            </p:cNvPr>
            <p:cNvSpPr/>
            <p:nvPr/>
          </p:nvSpPr>
          <p:spPr>
            <a:xfrm>
              <a:off x="3498300" y="880946"/>
              <a:ext cx="5601095" cy="936703"/>
            </a:xfrm>
            <a:prstGeom prst="roundRect">
              <a:avLst>
                <a:gd name="adj" fmla="val 1891"/>
              </a:avLst>
            </a:prstGeom>
            <a:solidFill>
              <a:schemeClr val="accent4">
                <a:lumMod val="20000"/>
                <a:lumOff val="80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469B09A-5E47-2343-BB9D-4C17A5801119}"/>
                </a:ext>
              </a:extLst>
            </p:cNvPr>
            <p:cNvSpPr txBox="1"/>
            <p:nvPr/>
          </p:nvSpPr>
          <p:spPr>
            <a:xfrm>
              <a:off x="3542905" y="996859"/>
              <a:ext cx="5433827" cy="706347"/>
            </a:xfrm>
            <a:prstGeom prst="rect">
              <a:avLst/>
            </a:prstGeom>
            <a:noFill/>
          </p:spPr>
          <p:txBody>
            <a:bodyPr wrap="square" rtlCol="0">
              <a:spAutoFit/>
            </a:bodyPr>
            <a:lstStyle/>
            <a:p>
              <a:pPr algn="ctr">
                <a:lnSpc>
                  <a:spcPct val="120000"/>
                </a:lnSpc>
              </a:pPr>
              <a:r>
                <a:rPr lang="en-US" sz="1600" dirty="0">
                  <a:latin typeface="Avenir Next" panose="020B0503020202020204" pitchFamily="34" charset="0"/>
                </a:rPr>
                <a:t>The equilibrium phenotype is NOT the most fit type. (</a:t>
              </a:r>
              <a:r>
                <a:rPr lang="en-US" sz="1600" b="1" dirty="0">
                  <a:latin typeface="Avenir Next" panose="020B0503020202020204" pitchFamily="34" charset="0"/>
                </a:rPr>
                <a:t>adaptation </a:t>
              </a:r>
              <a:r>
                <a:rPr lang="en-US" dirty="0">
                  <a:latin typeface="Avenir Next" panose="020B0503020202020204" pitchFamily="34" charset="0"/>
                </a:rPr>
                <a:t>≠</a:t>
              </a:r>
              <a:r>
                <a:rPr lang="en-US" sz="1600" dirty="0">
                  <a:latin typeface="Avenir Next" panose="020B0503020202020204" pitchFamily="34" charset="0"/>
                </a:rPr>
                <a:t>  optimal “engineering” state)</a:t>
              </a:r>
            </a:p>
          </p:txBody>
        </p:sp>
      </p:grpSp>
      <p:grpSp>
        <p:nvGrpSpPr>
          <p:cNvPr id="8" name="Group 7">
            <a:extLst>
              <a:ext uri="{FF2B5EF4-FFF2-40B4-BE49-F238E27FC236}">
                <a16:creationId xmlns:a16="http://schemas.microsoft.com/office/drawing/2014/main" id="{B591AD53-767A-2F4D-B0E6-B66FF6D95769}"/>
              </a:ext>
            </a:extLst>
          </p:cNvPr>
          <p:cNvGrpSpPr/>
          <p:nvPr/>
        </p:nvGrpSpPr>
        <p:grpSpPr>
          <a:xfrm>
            <a:off x="8065716" y="2192934"/>
            <a:ext cx="3866090" cy="936703"/>
            <a:chOff x="3498301" y="880946"/>
            <a:chExt cx="3866090" cy="936703"/>
          </a:xfrm>
        </p:grpSpPr>
        <p:sp>
          <p:nvSpPr>
            <p:cNvPr id="9" name="Rounded Rectangle 8">
              <a:extLst>
                <a:ext uri="{FF2B5EF4-FFF2-40B4-BE49-F238E27FC236}">
                  <a16:creationId xmlns:a16="http://schemas.microsoft.com/office/drawing/2014/main" id="{F0A5609A-77B9-9E43-B729-96942597E438}"/>
                </a:ext>
              </a:extLst>
            </p:cNvPr>
            <p:cNvSpPr/>
            <p:nvPr/>
          </p:nvSpPr>
          <p:spPr>
            <a:xfrm>
              <a:off x="3498301" y="880946"/>
              <a:ext cx="3866090" cy="936703"/>
            </a:xfrm>
            <a:prstGeom prst="roundRect">
              <a:avLst>
                <a:gd name="adj" fmla="val 1891"/>
              </a:avLst>
            </a:prstGeom>
            <a:solidFill>
              <a:schemeClr val="accent4">
                <a:lumMod val="20000"/>
                <a:lumOff val="80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EC83F4A-9EEE-E944-ACA6-4C8A5692FFA7}"/>
                </a:ext>
              </a:extLst>
            </p:cNvPr>
            <p:cNvSpPr txBox="1"/>
            <p:nvPr/>
          </p:nvSpPr>
          <p:spPr>
            <a:xfrm>
              <a:off x="3542906" y="996859"/>
              <a:ext cx="3821484" cy="670953"/>
            </a:xfrm>
            <a:prstGeom prst="rect">
              <a:avLst/>
            </a:prstGeom>
            <a:noFill/>
          </p:spPr>
          <p:txBody>
            <a:bodyPr wrap="square" rtlCol="0">
              <a:spAutoFit/>
            </a:bodyPr>
            <a:lstStyle/>
            <a:p>
              <a:pPr algn="ctr">
                <a:lnSpc>
                  <a:spcPct val="120000"/>
                </a:lnSpc>
              </a:pPr>
              <a:r>
                <a:rPr lang="en-US" sz="1600" dirty="0">
                  <a:latin typeface="Avenir Next" panose="020B0503020202020204" pitchFamily="34" charset="0"/>
                </a:rPr>
                <a:t>The “marginal stability” of natural proteins is </a:t>
              </a:r>
              <a:r>
                <a:rPr lang="en-US" sz="1600" b="1" dirty="0">
                  <a:latin typeface="Avenir Next" panose="020B0503020202020204" pitchFamily="34" charset="0"/>
                </a:rPr>
                <a:t>NOT an adaptive state</a:t>
              </a:r>
            </a:p>
          </p:txBody>
        </p:sp>
      </p:grpSp>
      <p:grpSp>
        <p:nvGrpSpPr>
          <p:cNvPr id="11" name="Group 10">
            <a:extLst>
              <a:ext uri="{FF2B5EF4-FFF2-40B4-BE49-F238E27FC236}">
                <a16:creationId xmlns:a16="http://schemas.microsoft.com/office/drawing/2014/main" id="{73290049-ABD2-FD45-BDED-0D94790F6D90}"/>
              </a:ext>
            </a:extLst>
          </p:cNvPr>
          <p:cNvGrpSpPr/>
          <p:nvPr/>
        </p:nvGrpSpPr>
        <p:grpSpPr>
          <a:xfrm>
            <a:off x="8065716" y="3836786"/>
            <a:ext cx="3866090" cy="936703"/>
            <a:chOff x="3498301" y="880946"/>
            <a:chExt cx="3866090" cy="936703"/>
          </a:xfrm>
        </p:grpSpPr>
        <p:sp>
          <p:nvSpPr>
            <p:cNvPr id="12" name="Rounded Rectangle 11">
              <a:extLst>
                <a:ext uri="{FF2B5EF4-FFF2-40B4-BE49-F238E27FC236}">
                  <a16:creationId xmlns:a16="http://schemas.microsoft.com/office/drawing/2014/main" id="{5808D5EB-5AFF-E04D-812C-5CA39C969A1C}"/>
                </a:ext>
              </a:extLst>
            </p:cNvPr>
            <p:cNvSpPr/>
            <p:nvPr/>
          </p:nvSpPr>
          <p:spPr>
            <a:xfrm>
              <a:off x="3498301" y="880946"/>
              <a:ext cx="3866090" cy="936703"/>
            </a:xfrm>
            <a:prstGeom prst="roundRect">
              <a:avLst>
                <a:gd name="adj" fmla="val 1891"/>
              </a:avLst>
            </a:prstGeom>
            <a:solidFill>
              <a:schemeClr val="accent4">
                <a:lumMod val="20000"/>
                <a:lumOff val="80000"/>
              </a:schemeClr>
            </a:solidFill>
            <a:ln>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0352E72B-F0B6-4846-868E-193C1351760A}"/>
                </a:ext>
              </a:extLst>
            </p:cNvPr>
            <p:cNvSpPr txBox="1"/>
            <p:nvPr/>
          </p:nvSpPr>
          <p:spPr>
            <a:xfrm>
              <a:off x="3542906" y="996859"/>
              <a:ext cx="3821484" cy="670953"/>
            </a:xfrm>
            <a:prstGeom prst="rect">
              <a:avLst/>
            </a:prstGeom>
            <a:noFill/>
          </p:spPr>
          <p:txBody>
            <a:bodyPr wrap="square" rtlCol="0">
              <a:spAutoFit/>
            </a:bodyPr>
            <a:lstStyle/>
            <a:p>
              <a:pPr algn="ctr">
                <a:lnSpc>
                  <a:spcPct val="120000"/>
                </a:lnSpc>
              </a:pPr>
              <a:r>
                <a:rPr lang="en-US" sz="1600" dirty="0">
                  <a:latin typeface="Avenir Next" panose="020B0503020202020204" pitchFamily="34" charset="0"/>
                </a:rPr>
                <a:t>Natural selection plays important role to prevent “mutational meltdown”.</a:t>
              </a:r>
              <a:endParaRPr lang="en-US" sz="1600" b="1" dirty="0">
                <a:latin typeface="Avenir Next" panose="020B0503020202020204" pitchFamily="34" charset="0"/>
              </a:endParaRPr>
            </a:p>
          </p:txBody>
        </p:sp>
      </p:grpSp>
    </p:spTree>
    <p:extLst>
      <p:ext uri="{BB962C8B-B14F-4D97-AF65-F5344CB8AC3E}">
        <p14:creationId xmlns:p14="http://schemas.microsoft.com/office/powerpoint/2010/main" val="253667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4667250" y="2831455"/>
            <a:ext cx="2857500" cy="461665"/>
          </a:xfrm>
          <a:prstGeom prst="rect">
            <a:avLst/>
          </a:prstGeom>
          <a:noFill/>
        </p:spPr>
        <p:txBody>
          <a:bodyPr wrap="square" rtlCol="0">
            <a:spAutoFit/>
          </a:bodyPr>
          <a:lstStyle/>
          <a:p>
            <a:pPr algn="ctr"/>
            <a:r>
              <a:rPr lang="en-US" sz="2400" dirty="0">
                <a:latin typeface="Avenir Next" panose="020B0503020202020204" pitchFamily="34" charset="0"/>
              </a:rPr>
              <a:t>Summary</a:t>
            </a:r>
          </a:p>
        </p:txBody>
      </p:sp>
    </p:spTree>
    <p:extLst>
      <p:ext uri="{BB962C8B-B14F-4D97-AF65-F5344CB8AC3E}">
        <p14:creationId xmlns:p14="http://schemas.microsoft.com/office/powerpoint/2010/main" val="1635085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515161" y="338605"/>
            <a:ext cx="2857500" cy="1508105"/>
          </a:xfrm>
          <a:prstGeom prst="rect">
            <a:avLst/>
          </a:prstGeom>
          <a:noFill/>
        </p:spPr>
        <p:txBody>
          <a:bodyPr wrap="square" rtlCol="0">
            <a:spAutoFit/>
          </a:bodyPr>
          <a:lstStyle/>
          <a:p>
            <a:r>
              <a:rPr lang="en-US" sz="2000" dirty="0">
                <a:latin typeface="Avenir Next" panose="020B0503020202020204" pitchFamily="34" charset="0"/>
              </a:rPr>
              <a:t>Key concepts:</a:t>
            </a:r>
          </a:p>
          <a:p>
            <a:endParaRPr lang="en-US" dirty="0">
              <a:latin typeface="Avenir Next" panose="020B0503020202020204" pitchFamily="34" charset="0"/>
            </a:endParaRPr>
          </a:p>
          <a:p>
            <a:pPr marL="342900" indent="-342900">
              <a:buAutoNum type="arabicPeriod"/>
            </a:pPr>
            <a:r>
              <a:rPr lang="en-US" dirty="0">
                <a:solidFill>
                  <a:schemeClr val="bg1">
                    <a:lumMod val="50000"/>
                  </a:schemeClr>
                </a:solidFill>
                <a:latin typeface="Avenir Next" panose="020B0503020202020204" pitchFamily="34" charset="0"/>
              </a:rPr>
              <a:t>mutation</a:t>
            </a:r>
          </a:p>
          <a:p>
            <a:pPr marL="342900" indent="-342900">
              <a:buAutoNum type="arabicPeriod"/>
            </a:pPr>
            <a:r>
              <a:rPr lang="en-US" dirty="0">
                <a:solidFill>
                  <a:schemeClr val="bg1">
                    <a:lumMod val="50000"/>
                  </a:schemeClr>
                </a:solidFill>
                <a:latin typeface="Avenir Next" panose="020B0503020202020204" pitchFamily="34" charset="0"/>
              </a:rPr>
              <a:t>fixation </a:t>
            </a:r>
          </a:p>
          <a:p>
            <a:pPr marL="342900" indent="-342900">
              <a:buAutoNum type="arabicPeriod"/>
            </a:pPr>
            <a:r>
              <a:rPr lang="en-US" b="1" dirty="0">
                <a:latin typeface="Avenir Next" panose="020B0503020202020204" pitchFamily="34" charset="0"/>
              </a:rPr>
              <a:t>substitution</a:t>
            </a:r>
          </a:p>
        </p:txBody>
      </p:sp>
      <p:pic>
        <p:nvPicPr>
          <p:cNvPr id="3" name="Picture 2">
            <a:extLst>
              <a:ext uri="{FF2B5EF4-FFF2-40B4-BE49-F238E27FC236}">
                <a16:creationId xmlns:a16="http://schemas.microsoft.com/office/drawing/2014/main" id="{BB5247B1-2A6D-7C44-99FF-C2A04C7F4F35}"/>
              </a:ext>
            </a:extLst>
          </p:cNvPr>
          <p:cNvPicPr>
            <a:picLocks noChangeAspect="1"/>
          </p:cNvPicPr>
          <p:nvPr/>
        </p:nvPicPr>
        <p:blipFill rotWithShape="1">
          <a:blip r:embed="rId3"/>
          <a:srcRect l="9334" t="4964" r="7535"/>
          <a:stretch/>
        </p:blipFill>
        <p:spPr>
          <a:xfrm>
            <a:off x="4283242" y="2422358"/>
            <a:ext cx="3705726" cy="2124242"/>
          </a:xfrm>
          <a:prstGeom prst="rect">
            <a:avLst/>
          </a:prstGeom>
        </p:spPr>
      </p:pic>
      <p:sp>
        <p:nvSpPr>
          <p:cNvPr id="5" name="Rectangle 4">
            <a:extLst>
              <a:ext uri="{FF2B5EF4-FFF2-40B4-BE49-F238E27FC236}">
                <a16:creationId xmlns:a16="http://schemas.microsoft.com/office/drawing/2014/main" id="{DDE49C44-ABEE-BE4E-9F6E-8A2A9B77A4DE}"/>
              </a:ext>
            </a:extLst>
          </p:cNvPr>
          <p:cNvSpPr/>
          <p:nvPr/>
        </p:nvSpPr>
        <p:spPr>
          <a:xfrm>
            <a:off x="4230988" y="2403566"/>
            <a:ext cx="3757980" cy="2055223"/>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84">
            <a:extLst>
              <a:ext uri="{FF2B5EF4-FFF2-40B4-BE49-F238E27FC236}">
                <a16:creationId xmlns:a16="http://schemas.microsoft.com/office/drawing/2014/main" id="{4D87C4BD-62BC-E745-BDDF-81C87B9D933D}"/>
              </a:ext>
            </a:extLst>
          </p:cNvPr>
          <p:cNvSpPr>
            <a:spLocks noChangeArrowheads="1"/>
          </p:cNvSpPr>
          <p:nvPr/>
        </p:nvSpPr>
        <p:spPr bwMode="auto">
          <a:xfrm>
            <a:off x="4230988" y="4398463"/>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12" name="TextBox 11">
            <a:extLst>
              <a:ext uri="{FF2B5EF4-FFF2-40B4-BE49-F238E27FC236}">
                <a16:creationId xmlns:a16="http://schemas.microsoft.com/office/drawing/2014/main" id="{BADF9876-E001-054B-9A81-E17B4BB7CA10}"/>
              </a:ext>
            </a:extLst>
          </p:cNvPr>
          <p:cNvSpPr txBox="1"/>
          <p:nvPr/>
        </p:nvSpPr>
        <p:spPr>
          <a:xfrm>
            <a:off x="3747678" y="4802524"/>
            <a:ext cx="1071126" cy="830997"/>
          </a:xfrm>
          <a:prstGeom prst="rect">
            <a:avLst/>
          </a:prstGeom>
          <a:noFill/>
        </p:spPr>
        <p:txBody>
          <a:bodyPr wrap="none" rtlCol="0">
            <a:spAutoFit/>
          </a:bodyPr>
          <a:lstStyle/>
          <a:p>
            <a:pPr algn="ctr"/>
            <a:r>
              <a:rPr lang="en-US" sz="1600" dirty="0">
                <a:latin typeface="Avenir Next" panose="020B0503020202020204" pitchFamily="34" charset="0"/>
              </a:rPr>
              <a:t>mutation </a:t>
            </a:r>
          </a:p>
          <a:p>
            <a:pPr algn="ctr"/>
            <a:r>
              <a:rPr lang="en-US" sz="1600" dirty="0">
                <a:latin typeface="Avenir Next" panose="020B0503020202020204" pitchFamily="34" charset="0"/>
              </a:rPr>
              <a:t>event</a:t>
            </a:r>
          </a:p>
          <a:p>
            <a:pPr algn="ctr"/>
            <a:r>
              <a:rPr lang="en-US" sz="1600" dirty="0">
                <a:latin typeface="Avenir Next" panose="020B0503020202020204" pitchFamily="34" charset="0"/>
              </a:rPr>
              <a:t>(A </a:t>
            </a:r>
            <a:r>
              <a:rPr lang="en-US" sz="1600" dirty="0">
                <a:latin typeface="Avenir Next" panose="020B0503020202020204" pitchFamily="34" charset="0"/>
                <a:sym typeface="Wingdings" pitchFamily="2" charset="2"/>
              </a:rPr>
              <a:t> C)</a:t>
            </a:r>
            <a:r>
              <a:rPr lang="en-US" sz="1600" dirty="0">
                <a:latin typeface="Avenir Next" panose="020B0503020202020204" pitchFamily="34" charset="0"/>
              </a:rPr>
              <a:t> </a:t>
            </a:r>
          </a:p>
        </p:txBody>
      </p:sp>
      <p:sp>
        <p:nvSpPr>
          <p:cNvPr id="13" name="TextBox 12">
            <a:extLst>
              <a:ext uri="{FF2B5EF4-FFF2-40B4-BE49-F238E27FC236}">
                <a16:creationId xmlns:a16="http://schemas.microsoft.com/office/drawing/2014/main" id="{7C20CFAF-704D-1947-B2C8-BD2FA5D08713}"/>
              </a:ext>
            </a:extLst>
          </p:cNvPr>
          <p:cNvSpPr txBox="1"/>
          <p:nvPr/>
        </p:nvSpPr>
        <p:spPr>
          <a:xfrm>
            <a:off x="4890380" y="1788132"/>
            <a:ext cx="1644489" cy="338554"/>
          </a:xfrm>
          <a:prstGeom prst="rect">
            <a:avLst/>
          </a:prstGeom>
          <a:noFill/>
        </p:spPr>
        <p:txBody>
          <a:bodyPr wrap="none" rtlCol="0">
            <a:spAutoFit/>
          </a:bodyPr>
          <a:lstStyle/>
          <a:p>
            <a:pPr algn="ctr"/>
            <a:r>
              <a:rPr lang="en-US" sz="1600" dirty="0">
                <a:latin typeface="Avenir Next" panose="020B0503020202020204" pitchFamily="34" charset="0"/>
              </a:rPr>
              <a:t>fixation process</a:t>
            </a:r>
          </a:p>
        </p:txBody>
      </p:sp>
      <p:cxnSp>
        <p:nvCxnSpPr>
          <p:cNvPr id="14" name="Straight Connector 13">
            <a:extLst>
              <a:ext uri="{FF2B5EF4-FFF2-40B4-BE49-F238E27FC236}">
                <a16:creationId xmlns:a16="http://schemas.microsoft.com/office/drawing/2014/main" id="{E86A1C68-24A9-4F40-8687-ABB350265DFE}"/>
              </a:ext>
            </a:extLst>
          </p:cNvPr>
          <p:cNvCxnSpPr>
            <a:cxnSpLocks/>
          </p:cNvCxnSpPr>
          <p:nvPr/>
        </p:nvCxnSpPr>
        <p:spPr>
          <a:xfrm flipH="1">
            <a:off x="4308641" y="1982147"/>
            <a:ext cx="11928" cy="2285053"/>
          </a:xfrm>
          <a:prstGeom prst="line">
            <a:avLst/>
          </a:prstGeom>
          <a:ln w="31750">
            <a:solidFill>
              <a:schemeClr val="bg1">
                <a:lumMod val="75000"/>
              </a:schemeClr>
            </a:solidFill>
            <a:prstDash val="sysDash"/>
            <a:headEnd type="none"/>
            <a:tailEnd type="none"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4FD97A3-B1A3-D642-9C3F-E2A538204159}"/>
              </a:ext>
            </a:extLst>
          </p:cNvPr>
          <p:cNvCxnSpPr>
            <a:cxnSpLocks/>
          </p:cNvCxnSpPr>
          <p:nvPr/>
        </p:nvCxnSpPr>
        <p:spPr>
          <a:xfrm>
            <a:off x="4504316" y="2157077"/>
            <a:ext cx="2594984" cy="0"/>
          </a:xfrm>
          <a:prstGeom prst="line">
            <a:avLst/>
          </a:prstGeom>
          <a:ln w="31750">
            <a:solidFill>
              <a:schemeClr val="tx1"/>
            </a:solidFill>
            <a:prstDash val="solid"/>
            <a:headEnd type="none"/>
            <a:tailEnd type="arrow"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E8B2D38-D44B-B34F-A8BB-E6B713B53CE2}"/>
              </a:ext>
            </a:extLst>
          </p:cNvPr>
          <p:cNvCxnSpPr>
            <a:cxnSpLocks/>
          </p:cNvCxnSpPr>
          <p:nvPr/>
        </p:nvCxnSpPr>
        <p:spPr>
          <a:xfrm>
            <a:off x="7262077" y="1957409"/>
            <a:ext cx="0" cy="385832"/>
          </a:xfrm>
          <a:prstGeom prst="line">
            <a:avLst/>
          </a:prstGeom>
          <a:ln w="31750">
            <a:solidFill>
              <a:schemeClr val="bg1">
                <a:lumMod val="75000"/>
              </a:schemeClr>
            </a:solidFill>
            <a:prstDash val="sysDash"/>
            <a:headEnd type="none"/>
            <a:tailEnd type="none" w="lg" len="lg"/>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8A0580B-F729-BD44-9051-62BEA94D7645}"/>
              </a:ext>
            </a:extLst>
          </p:cNvPr>
          <p:cNvSpPr txBox="1"/>
          <p:nvPr/>
        </p:nvSpPr>
        <p:spPr>
          <a:xfrm>
            <a:off x="7087931" y="1477379"/>
            <a:ext cx="1043876" cy="338554"/>
          </a:xfrm>
          <a:prstGeom prst="rect">
            <a:avLst/>
          </a:prstGeom>
          <a:noFill/>
        </p:spPr>
        <p:txBody>
          <a:bodyPr wrap="none" rtlCol="0">
            <a:spAutoFit/>
          </a:bodyPr>
          <a:lstStyle/>
          <a:p>
            <a:pPr algn="ctr"/>
            <a:r>
              <a:rPr lang="en-US" sz="1600" dirty="0">
                <a:latin typeface="Avenir Next" panose="020B0503020202020204" pitchFamily="34" charset="0"/>
              </a:rPr>
              <a:t>f(C) = 1.0</a:t>
            </a:r>
          </a:p>
        </p:txBody>
      </p:sp>
      <p:grpSp>
        <p:nvGrpSpPr>
          <p:cNvPr id="15" name="Group 14">
            <a:extLst>
              <a:ext uri="{FF2B5EF4-FFF2-40B4-BE49-F238E27FC236}">
                <a16:creationId xmlns:a16="http://schemas.microsoft.com/office/drawing/2014/main" id="{2C69671F-3836-C142-9859-C585A52BFF08}"/>
              </a:ext>
            </a:extLst>
          </p:cNvPr>
          <p:cNvGrpSpPr/>
          <p:nvPr/>
        </p:nvGrpSpPr>
        <p:grpSpPr>
          <a:xfrm>
            <a:off x="1609670" y="2416266"/>
            <a:ext cx="2129160" cy="1037895"/>
            <a:chOff x="330779" y="5147906"/>
            <a:chExt cx="2129160" cy="1037895"/>
          </a:xfrm>
        </p:grpSpPr>
        <p:sp>
          <p:nvSpPr>
            <p:cNvPr id="17" name="Rounded Rectangle 16">
              <a:extLst>
                <a:ext uri="{FF2B5EF4-FFF2-40B4-BE49-F238E27FC236}">
                  <a16:creationId xmlns:a16="http://schemas.microsoft.com/office/drawing/2014/main" id="{822D063E-E2F1-854C-917E-93AB0D37CFC1}"/>
                </a:ext>
              </a:extLst>
            </p:cNvPr>
            <p:cNvSpPr/>
            <p:nvPr/>
          </p:nvSpPr>
          <p:spPr>
            <a:xfrm>
              <a:off x="330779" y="5157521"/>
              <a:ext cx="2129160" cy="1028280"/>
            </a:xfrm>
            <a:prstGeom prst="roundRect">
              <a:avLst>
                <a:gd name="adj" fmla="val 10029"/>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3BFE0AD-8300-E841-A881-B2A907B01BBE}"/>
                </a:ext>
              </a:extLst>
            </p:cNvPr>
            <p:cNvSpPr txBox="1"/>
            <p:nvPr/>
          </p:nvSpPr>
          <p:spPr>
            <a:xfrm>
              <a:off x="405060" y="5147906"/>
              <a:ext cx="1978680" cy="1000274"/>
            </a:xfrm>
            <a:prstGeom prst="rect">
              <a:avLst/>
            </a:prstGeom>
            <a:noFill/>
          </p:spPr>
          <p:txBody>
            <a:bodyPr wrap="square" rtlCol="0">
              <a:spAutoFit/>
            </a:bodyPr>
            <a:lstStyle/>
            <a:p>
              <a:pPr algn="ctr">
                <a:lnSpc>
                  <a:spcPct val="125000"/>
                </a:lnSpc>
              </a:pPr>
              <a:r>
                <a:rPr lang="en-US" sz="1600" b="1" dirty="0">
                  <a:latin typeface="Avenir Next" panose="020B0503020202020204" pitchFamily="34" charset="0"/>
                </a:rPr>
                <a:t>substitution</a:t>
              </a:r>
              <a:r>
                <a:rPr lang="en-US" sz="1600" dirty="0">
                  <a:latin typeface="Avenir Next" panose="020B0503020202020204" pitchFamily="34" charset="0"/>
                </a:rPr>
                <a:t>:</a:t>
              </a:r>
            </a:p>
            <a:p>
              <a:pPr algn="ctr">
                <a:lnSpc>
                  <a:spcPct val="125000"/>
                </a:lnSpc>
              </a:pPr>
              <a:r>
                <a:rPr lang="en-US" sz="1600" dirty="0">
                  <a:latin typeface="Avenir Next" panose="020B0503020202020204" pitchFamily="34" charset="0"/>
                </a:rPr>
                <a:t>the outcome of fixation process</a:t>
              </a:r>
            </a:p>
          </p:txBody>
        </p:sp>
      </p:grpSp>
      <p:grpSp>
        <p:nvGrpSpPr>
          <p:cNvPr id="19" name="Group 18">
            <a:extLst>
              <a:ext uri="{FF2B5EF4-FFF2-40B4-BE49-F238E27FC236}">
                <a16:creationId xmlns:a16="http://schemas.microsoft.com/office/drawing/2014/main" id="{A3A8AB68-1282-2A42-97A6-DFC5EF5E576B}"/>
              </a:ext>
            </a:extLst>
          </p:cNvPr>
          <p:cNvGrpSpPr/>
          <p:nvPr/>
        </p:nvGrpSpPr>
        <p:grpSpPr>
          <a:xfrm>
            <a:off x="8395142" y="2385205"/>
            <a:ext cx="2129160" cy="1636806"/>
            <a:chOff x="330779" y="5157522"/>
            <a:chExt cx="2129160" cy="1636806"/>
          </a:xfrm>
        </p:grpSpPr>
        <p:sp>
          <p:nvSpPr>
            <p:cNvPr id="21" name="Rounded Rectangle 20">
              <a:extLst>
                <a:ext uri="{FF2B5EF4-FFF2-40B4-BE49-F238E27FC236}">
                  <a16:creationId xmlns:a16="http://schemas.microsoft.com/office/drawing/2014/main" id="{66AEB3DF-A3E3-F246-B646-D6470D02472F}"/>
                </a:ext>
              </a:extLst>
            </p:cNvPr>
            <p:cNvSpPr/>
            <p:nvPr/>
          </p:nvSpPr>
          <p:spPr>
            <a:xfrm>
              <a:off x="330779" y="5157522"/>
              <a:ext cx="2129160" cy="1416246"/>
            </a:xfrm>
            <a:prstGeom prst="roundRect">
              <a:avLst>
                <a:gd name="adj" fmla="val 10029"/>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E0E9098F-7317-DF44-B296-D54572BA3EB3}"/>
                </a:ext>
              </a:extLst>
            </p:cNvPr>
            <p:cNvSpPr txBox="1"/>
            <p:nvPr/>
          </p:nvSpPr>
          <p:spPr>
            <a:xfrm>
              <a:off x="492645" y="5178501"/>
              <a:ext cx="1805431" cy="1615827"/>
            </a:xfrm>
            <a:prstGeom prst="rect">
              <a:avLst/>
            </a:prstGeom>
            <a:noFill/>
          </p:spPr>
          <p:txBody>
            <a:bodyPr wrap="none" rtlCol="0">
              <a:spAutoFit/>
            </a:bodyPr>
            <a:lstStyle/>
            <a:p>
              <a:pPr algn="ctr">
                <a:lnSpc>
                  <a:spcPct val="125000"/>
                </a:lnSpc>
              </a:pPr>
              <a:r>
                <a:rPr lang="en-US" sz="1600" b="1" dirty="0">
                  <a:latin typeface="Avenir Next" panose="020B0503020202020204" pitchFamily="34" charset="0"/>
                </a:rPr>
                <a:t>substitution</a:t>
              </a:r>
              <a:r>
                <a:rPr lang="en-US" sz="1600" dirty="0">
                  <a:latin typeface="Avenir Next" panose="020B0503020202020204" pitchFamily="34" charset="0"/>
                </a:rPr>
                <a:t>:</a:t>
              </a:r>
            </a:p>
            <a:p>
              <a:pPr algn="ctr">
                <a:lnSpc>
                  <a:spcPct val="125000"/>
                </a:lnSpc>
              </a:pPr>
              <a:r>
                <a:rPr lang="en-US" sz="1600" dirty="0">
                  <a:latin typeface="Avenir Next" panose="020B0503020202020204" pitchFamily="34" charset="0"/>
                </a:rPr>
                <a:t>change in “state”</a:t>
              </a:r>
            </a:p>
            <a:p>
              <a:pPr algn="ctr">
                <a:lnSpc>
                  <a:spcPct val="125000"/>
                </a:lnSpc>
              </a:pPr>
              <a:r>
                <a:rPr lang="en-US" sz="1600" dirty="0">
                  <a:latin typeface="Avenir Next" panose="020B0503020202020204" pitchFamily="34" charset="0"/>
                </a:rPr>
                <a:t>of the population</a:t>
              </a:r>
            </a:p>
            <a:p>
              <a:pPr algn="ctr">
                <a:lnSpc>
                  <a:spcPct val="125000"/>
                </a:lnSpc>
              </a:pPr>
              <a:r>
                <a:rPr lang="en-US" sz="1600" dirty="0">
                  <a:latin typeface="Avenir Next" panose="020B0503020202020204" pitchFamily="34" charset="0"/>
                </a:rPr>
                <a:t>(A </a:t>
              </a:r>
              <a:r>
                <a:rPr lang="en-US" sz="1600" dirty="0">
                  <a:latin typeface="Avenir Next" panose="020B0503020202020204" pitchFamily="34" charset="0"/>
                  <a:sym typeface="Wingdings" pitchFamily="2" charset="2"/>
                </a:rPr>
                <a:t> C)</a:t>
              </a:r>
            </a:p>
            <a:p>
              <a:pPr algn="ctr">
                <a:lnSpc>
                  <a:spcPct val="125000"/>
                </a:lnSpc>
              </a:pPr>
              <a:endParaRPr lang="en-US" sz="1600" dirty="0">
                <a:latin typeface="Avenir Next" panose="020B0503020202020204" pitchFamily="34" charset="0"/>
                <a:sym typeface="Wingdings" pitchFamily="2" charset="2"/>
              </a:endParaRPr>
            </a:p>
          </p:txBody>
        </p:sp>
      </p:grpSp>
      <p:grpSp>
        <p:nvGrpSpPr>
          <p:cNvPr id="25" name="Group 24">
            <a:extLst>
              <a:ext uri="{FF2B5EF4-FFF2-40B4-BE49-F238E27FC236}">
                <a16:creationId xmlns:a16="http://schemas.microsoft.com/office/drawing/2014/main" id="{435AABC8-CA1A-A04B-9E89-2F1FEEE74545}"/>
              </a:ext>
            </a:extLst>
          </p:cNvPr>
          <p:cNvGrpSpPr/>
          <p:nvPr/>
        </p:nvGrpSpPr>
        <p:grpSpPr>
          <a:xfrm>
            <a:off x="5457917" y="4519114"/>
            <a:ext cx="1027422" cy="558800"/>
            <a:chOff x="5596267" y="5153823"/>
            <a:chExt cx="1027422" cy="558800"/>
          </a:xfrm>
        </p:grpSpPr>
        <p:sp>
          <p:nvSpPr>
            <p:cNvPr id="26" name="Right Arrow 25">
              <a:extLst>
                <a:ext uri="{FF2B5EF4-FFF2-40B4-BE49-F238E27FC236}">
                  <a16:creationId xmlns:a16="http://schemas.microsoft.com/office/drawing/2014/main" id="{4DD0C543-BB64-0448-BF95-C10968D684FC}"/>
                </a:ext>
              </a:extLst>
            </p:cNvPr>
            <p:cNvSpPr/>
            <p:nvPr/>
          </p:nvSpPr>
          <p:spPr>
            <a:xfrm>
              <a:off x="5596267" y="5153823"/>
              <a:ext cx="1027422" cy="558800"/>
            </a:xfrm>
            <a:prstGeom prst="rightArrow">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D416486B-DE82-AE4A-B427-01CF1146418F}"/>
                </a:ext>
              </a:extLst>
            </p:cNvPr>
            <p:cNvSpPr txBox="1"/>
            <p:nvPr/>
          </p:nvSpPr>
          <p:spPr>
            <a:xfrm>
              <a:off x="5796078" y="5263946"/>
              <a:ext cx="599843" cy="338554"/>
            </a:xfrm>
            <a:prstGeom prst="rect">
              <a:avLst/>
            </a:prstGeom>
            <a:noFill/>
          </p:spPr>
          <p:txBody>
            <a:bodyPr wrap="none" rtlCol="0">
              <a:spAutoFit/>
            </a:bodyPr>
            <a:lstStyle/>
            <a:p>
              <a:pPr algn="ctr"/>
              <a:r>
                <a:rPr lang="en-US" sz="1600" dirty="0">
                  <a:latin typeface="Avenir Next" panose="020B0503020202020204" pitchFamily="34" charset="0"/>
                </a:rPr>
                <a:t>time</a:t>
              </a:r>
            </a:p>
          </p:txBody>
        </p:sp>
      </p:grpSp>
    </p:spTree>
    <p:extLst>
      <p:ext uri="{BB962C8B-B14F-4D97-AF65-F5344CB8AC3E}">
        <p14:creationId xmlns:p14="http://schemas.microsoft.com/office/powerpoint/2010/main" val="194142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2401136" y="527177"/>
            <a:ext cx="9162680" cy="1740476"/>
          </a:xfrm>
          <a:prstGeom prst="rect">
            <a:avLst/>
          </a:prstGeom>
          <a:noFill/>
        </p:spPr>
        <p:txBody>
          <a:bodyPr wrap="square" rtlCol="0">
            <a:spAutoFit/>
          </a:bodyPr>
          <a:lstStyle/>
          <a:p>
            <a:pPr marL="342900" indent="-342900">
              <a:lnSpc>
                <a:spcPct val="120000"/>
              </a:lnSpc>
              <a:buAutoNum type="arabicPeriod"/>
            </a:pPr>
            <a:r>
              <a:rPr lang="en-US" dirty="0">
                <a:latin typeface="Avenir Next" panose="020B0503020202020204" pitchFamily="34" charset="0"/>
              </a:rPr>
              <a:t>Neo-Darwinism: </a:t>
            </a:r>
          </a:p>
          <a:p>
            <a:pPr marL="800100" lvl="1" indent="-342900">
              <a:lnSpc>
                <a:spcPct val="120000"/>
              </a:lnSpc>
              <a:buFont typeface="Arial" panose="020B0604020202020204" pitchFamily="34" charset="0"/>
              <a:buChar char="•"/>
            </a:pPr>
            <a:r>
              <a:rPr lang="en-US" dirty="0">
                <a:latin typeface="Avenir Next" panose="020B0503020202020204" pitchFamily="34" charset="0"/>
              </a:rPr>
              <a:t>almost everything is adaptive (</a:t>
            </a:r>
            <a:r>
              <a:rPr lang="en-US" i="1" dirty="0">
                <a:latin typeface="Avenir Next" panose="020B0503020202020204" pitchFamily="34" charset="0"/>
              </a:rPr>
              <a:t>too strong</a:t>
            </a:r>
            <a:r>
              <a:rPr lang="en-US" dirty="0">
                <a:latin typeface="Avenir Next" panose="020B0503020202020204" pitchFamily="34" charset="0"/>
              </a:rPr>
              <a:t>)</a:t>
            </a:r>
          </a:p>
          <a:p>
            <a:pPr marL="800100" lvl="1" indent="-342900">
              <a:lnSpc>
                <a:spcPct val="120000"/>
              </a:lnSpc>
              <a:buFont typeface="Arial" panose="020B0604020202020204" pitchFamily="34" charset="0"/>
              <a:buChar char="•"/>
            </a:pPr>
            <a:r>
              <a:rPr lang="en-US" dirty="0">
                <a:latin typeface="Avenir Next" panose="020B0503020202020204" pitchFamily="34" charset="0"/>
              </a:rPr>
              <a:t>evolution “seeks optimality” (promotes an engineering perspective)</a:t>
            </a:r>
          </a:p>
          <a:p>
            <a:pPr marL="800100" lvl="1" indent="-342900">
              <a:lnSpc>
                <a:spcPct val="120000"/>
              </a:lnSpc>
              <a:buFont typeface="Arial" panose="020B0604020202020204" pitchFamily="34" charset="0"/>
              <a:buChar char="•"/>
            </a:pPr>
            <a:r>
              <a:rPr lang="en-US" dirty="0">
                <a:latin typeface="Avenir Next" panose="020B0503020202020204" pitchFamily="34" charset="0"/>
              </a:rPr>
              <a:t>remains THE evolutionary mechanism for </a:t>
            </a:r>
            <a:r>
              <a:rPr lang="en-US" i="1" u="sng" dirty="0">
                <a:latin typeface="Avenir Next" panose="020B0503020202020204" pitchFamily="34" charset="0"/>
              </a:rPr>
              <a:t>origin</a:t>
            </a:r>
            <a:r>
              <a:rPr lang="en-US" u="sng" dirty="0">
                <a:latin typeface="Avenir Next" panose="020B0503020202020204" pitchFamily="34" charset="0"/>
              </a:rPr>
              <a:t> </a:t>
            </a:r>
            <a:r>
              <a:rPr lang="en-US" i="1" u="sng" dirty="0">
                <a:latin typeface="Avenir Next" panose="020B0503020202020204" pitchFamily="34" charset="0"/>
              </a:rPr>
              <a:t>of adaptations</a:t>
            </a:r>
          </a:p>
          <a:p>
            <a:pPr marL="800100" lvl="1" indent="-342900">
              <a:lnSpc>
                <a:spcPct val="120000"/>
              </a:lnSpc>
              <a:buFont typeface="Arial" panose="020B0604020202020204" pitchFamily="34" charset="0"/>
              <a:buChar char="•"/>
            </a:pPr>
            <a:endParaRPr lang="en-US" dirty="0">
              <a:latin typeface="Avenir Next" panose="020B0503020202020204" pitchFamily="34" charset="0"/>
            </a:endParaRPr>
          </a:p>
        </p:txBody>
      </p:sp>
      <p:pic>
        <p:nvPicPr>
          <p:cNvPr id="6" name="Picture 2" descr="Charles Darwin - Theory, Book &amp;amp; Quotes - Biography">
            <a:extLst>
              <a:ext uri="{FF2B5EF4-FFF2-40B4-BE49-F238E27FC236}">
                <a16:creationId xmlns:a16="http://schemas.microsoft.com/office/drawing/2014/main" id="{896B84DB-B81A-6643-806E-16ABB90B30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013" r="6822"/>
          <a:stretch/>
        </p:blipFill>
        <p:spPr bwMode="auto">
          <a:xfrm>
            <a:off x="929654" y="727893"/>
            <a:ext cx="899453" cy="1081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4895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2401136" y="527177"/>
            <a:ext cx="9162680" cy="3734869"/>
          </a:xfrm>
          <a:prstGeom prst="rect">
            <a:avLst/>
          </a:prstGeom>
          <a:noFill/>
        </p:spPr>
        <p:txBody>
          <a:bodyPr wrap="square" rtlCol="0">
            <a:spAutoFit/>
          </a:bodyPr>
          <a:lstStyle/>
          <a:p>
            <a:pPr marL="342900" indent="-342900">
              <a:lnSpc>
                <a:spcPct val="120000"/>
              </a:lnSpc>
              <a:buAutoNum type="arabicPeriod"/>
            </a:pPr>
            <a:r>
              <a:rPr lang="en-US" dirty="0">
                <a:latin typeface="Avenir Next" panose="020B0503020202020204" pitchFamily="34" charset="0"/>
              </a:rPr>
              <a:t>Neo-Darwinism: </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almost everything is adaptive (</a:t>
            </a:r>
            <a:r>
              <a:rPr lang="en-US" i="1" dirty="0">
                <a:solidFill>
                  <a:schemeClr val="bg1">
                    <a:lumMod val="75000"/>
                  </a:schemeClr>
                </a:solidFill>
                <a:latin typeface="Avenir Next" panose="020B0503020202020204" pitchFamily="34" charset="0"/>
              </a:rPr>
              <a:t>too strong</a:t>
            </a:r>
            <a:r>
              <a:rPr lang="en-US" dirty="0">
                <a:solidFill>
                  <a:schemeClr val="bg1">
                    <a:lumMod val="75000"/>
                  </a:schemeClr>
                </a:solidFill>
                <a:latin typeface="Avenir Next" panose="020B0503020202020204" pitchFamily="34" charset="0"/>
              </a:rPr>
              <a:t>)</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evolution “seeks optimality” (promotes an engineering perspective)</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remains THE evolutionary mechanism for </a:t>
            </a:r>
            <a:r>
              <a:rPr lang="en-US" i="1" u="sng" dirty="0">
                <a:solidFill>
                  <a:schemeClr val="bg1">
                    <a:lumMod val="75000"/>
                  </a:schemeClr>
                </a:solidFill>
                <a:latin typeface="Avenir Next" panose="020B0503020202020204" pitchFamily="34" charset="0"/>
              </a:rPr>
              <a:t>origin of adaptations</a:t>
            </a:r>
          </a:p>
          <a:p>
            <a:pPr marL="800100" lvl="1" indent="-342900">
              <a:lnSpc>
                <a:spcPct val="120000"/>
              </a:lnSpc>
              <a:buFont typeface="Arial" panose="020B0604020202020204" pitchFamily="34" charset="0"/>
              <a:buChar char="•"/>
            </a:pPr>
            <a:endParaRPr lang="en-US" dirty="0">
              <a:latin typeface="Avenir Next" panose="020B0503020202020204" pitchFamily="34" charset="0"/>
            </a:endParaRPr>
          </a:p>
          <a:p>
            <a:pPr marL="354013" lvl="1" indent="-342900">
              <a:lnSpc>
                <a:spcPct val="120000"/>
              </a:lnSpc>
              <a:buAutoNum type="arabicPeriod" startAt="2"/>
            </a:pPr>
            <a:r>
              <a:rPr lang="en-US" dirty="0">
                <a:latin typeface="Avenir Next" panose="020B0503020202020204" pitchFamily="34" charset="0"/>
              </a:rPr>
              <a:t>Neutral theory:</a:t>
            </a:r>
          </a:p>
          <a:p>
            <a:pPr marL="811213" lvl="2" indent="-342900">
              <a:lnSpc>
                <a:spcPct val="120000"/>
              </a:lnSpc>
              <a:buFont typeface="Arial" panose="020B0604020202020204" pitchFamily="34" charset="0"/>
              <a:buChar char="•"/>
            </a:pPr>
            <a:r>
              <a:rPr lang="en-US" dirty="0">
                <a:latin typeface="Avenir Next" panose="020B0503020202020204" pitchFamily="34" charset="0"/>
              </a:rPr>
              <a:t>elegant simplicity</a:t>
            </a:r>
          </a:p>
          <a:p>
            <a:pPr marL="811213" lvl="2" indent="-342900">
              <a:lnSpc>
                <a:spcPct val="120000"/>
              </a:lnSpc>
              <a:buFont typeface="Arial" panose="020B0604020202020204" pitchFamily="34" charset="0"/>
              <a:buChar char="•"/>
            </a:pPr>
            <a:r>
              <a:rPr lang="en-US" dirty="0">
                <a:latin typeface="Avenir Next" panose="020B0503020202020204" pitchFamily="34" charset="0"/>
              </a:rPr>
              <a:t>assumes simplistic DFE</a:t>
            </a:r>
          </a:p>
          <a:p>
            <a:pPr marL="811213" lvl="2" indent="-342900">
              <a:lnSpc>
                <a:spcPct val="120000"/>
              </a:lnSpc>
              <a:buFont typeface="Arial" panose="020B0604020202020204" pitchFamily="34" charset="0"/>
              <a:buChar char="•"/>
            </a:pPr>
            <a:r>
              <a:rPr lang="en-US" dirty="0">
                <a:latin typeface="Avenir Next" panose="020B0503020202020204" pitchFamily="34" charset="0"/>
              </a:rPr>
              <a:t>predictions are correct for effectively neutral mutations</a:t>
            </a:r>
          </a:p>
          <a:p>
            <a:pPr marL="811213" lvl="2" indent="-342900">
              <a:lnSpc>
                <a:spcPct val="120000"/>
              </a:lnSpc>
              <a:buFont typeface="Arial" panose="020B0604020202020204" pitchFamily="34" charset="0"/>
              <a:buChar char="•"/>
            </a:pPr>
            <a:r>
              <a:rPr lang="en-US" dirty="0">
                <a:latin typeface="Avenir Next" panose="020B0503020202020204" pitchFamily="34" charset="0"/>
              </a:rPr>
              <a:t>many predictions serve as “principles of evolution” (despite simplistic DFE)</a:t>
            </a:r>
          </a:p>
          <a:p>
            <a:pPr marL="342900" indent="-342900">
              <a:lnSpc>
                <a:spcPct val="120000"/>
              </a:lnSpc>
              <a:buAutoNum type="arabicPeriod"/>
            </a:pPr>
            <a:endParaRPr lang="en-US" dirty="0">
              <a:latin typeface="Avenir Next" panose="020B0503020202020204" pitchFamily="34" charset="0"/>
            </a:endParaRPr>
          </a:p>
        </p:txBody>
      </p:sp>
      <p:pic>
        <p:nvPicPr>
          <p:cNvPr id="5" name="Picture 4" descr="Motoo Kimura - Wikipedia">
            <a:extLst>
              <a:ext uri="{FF2B5EF4-FFF2-40B4-BE49-F238E27FC236}">
                <a16:creationId xmlns:a16="http://schemas.microsoft.com/office/drawing/2014/main" id="{6433BC7B-CF0E-864B-B74A-AC2524CB11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486"/>
          <a:stretch/>
        </p:blipFill>
        <p:spPr bwMode="auto">
          <a:xfrm>
            <a:off x="957921" y="2659418"/>
            <a:ext cx="885319" cy="108154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harles Darwin - Theory, Book &amp;amp; Quotes - Biography">
            <a:extLst>
              <a:ext uri="{FF2B5EF4-FFF2-40B4-BE49-F238E27FC236}">
                <a16:creationId xmlns:a16="http://schemas.microsoft.com/office/drawing/2014/main" id="{896B84DB-B81A-6643-806E-16ABB90B309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013" r="6822"/>
          <a:stretch/>
        </p:blipFill>
        <p:spPr bwMode="auto">
          <a:xfrm>
            <a:off x="929654" y="727893"/>
            <a:ext cx="899453" cy="1081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077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fade">
                                      <p:cBhvr>
                                        <p:cTn id="7" dur="500"/>
                                        <p:tgtEl>
                                          <p:spTgt spid="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7" end="7"/>
                                            </p:txEl>
                                          </p:spTgt>
                                        </p:tgtEl>
                                        <p:attrNameLst>
                                          <p:attrName>style.visibility</p:attrName>
                                        </p:attrNameLst>
                                      </p:cBhvr>
                                      <p:to>
                                        <p:strVal val="visible"/>
                                      </p:to>
                                    </p:set>
                                    <p:animEffect transition="in" filter="fade">
                                      <p:cBhvr>
                                        <p:cTn id="12" dur="500"/>
                                        <p:tgtEl>
                                          <p:spTgt spid="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8" end="8"/>
                                            </p:txEl>
                                          </p:spTgt>
                                        </p:tgtEl>
                                        <p:attrNameLst>
                                          <p:attrName>style.visibility</p:attrName>
                                        </p:attrNameLst>
                                      </p:cBhvr>
                                      <p:to>
                                        <p:strVal val="visible"/>
                                      </p:to>
                                    </p:set>
                                    <p:animEffect transition="in" filter="fade">
                                      <p:cBhvr>
                                        <p:cTn id="17" dur="500"/>
                                        <p:tgtEl>
                                          <p:spTgt spid="4">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9" end="9"/>
                                            </p:txEl>
                                          </p:spTgt>
                                        </p:tgtEl>
                                        <p:attrNameLst>
                                          <p:attrName>style.visibility</p:attrName>
                                        </p:attrNameLst>
                                      </p:cBhvr>
                                      <p:to>
                                        <p:strVal val="visible"/>
                                      </p:to>
                                    </p:set>
                                    <p:animEffect transition="in" filter="fade">
                                      <p:cBhvr>
                                        <p:cTn id="2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2401136" y="527177"/>
            <a:ext cx="9162680" cy="6061659"/>
          </a:xfrm>
          <a:prstGeom prst="rect">
            <a:avLst/>
          </a:prstGeom>
          <a:noFill/>
        </p:spPr>
        <p:txBody>
          <a:bodyPr wrap="square" rtlCol="0">
            <a:spAutoFit/>
          </a:bodyPr>
          <a:lstStyle/>
          <a:p>
            <a:pPr marL="342900" indent="-342900">
              <a:lnSpc>
                <a:spcPct val="120000"/>
              </a:lnSpc>
              <a:buAutoNum type="arabicPeriod"/>
            </a:pPr>
            <a:r>
              <a:rPr lang="en-US" dirty="0">
                <a:latin typeface="Avenir Next" panose="020B0503020202020204" pitchFamily="34" charset="0"/>
              </a:rPr>
              <a:t>Neo-Darwinism: </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almost everything is adaptive (</a:t>
            </a:r>
            <a:r>
              <a:rPr lang="en-US" i="1" dirty="0">
                <a:solidFill>
                  <a:schemeClr val="bg1">
                    <a:lumMod val="75000"/>
                  </a:schemeClr>
                </a:solidFill>
                <a:latin typeface="Avenir Next" panose="020B0503020202020204" pitchFamily="34" charset="0"/>
              </a:rPr>
              <a:t>too strong</a:t>
            </a:r>
            <a:r>
              <a:rPr lang="en-US" dirty="0">
                <a:solidFill>
                  <a:schemeClr val="bg1">
                    <a:lumMod val="75000"/>
                  </a:schemeClr>
                </a:solidFill>
                <a:latin typeface="Avenir Next" panose="020B0503020202020204" pitchFamily="34" charset="0"/>
              </a:rPr>
              <a:t>)</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evolution “seeks optimality” (promotes an engineering perspective)</a:t>
            </a:r>
          </a:p>
          <a:p>
            <a:pPr marL="800100" lvl="1"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remains THE evolutionary mechanism for </a:t>
            </a:r>
            <a:r>
              <a:rPr lang="en-US" i="1" u="sng" dirty="0">
                <a:solidFill>
                  <a:schemeClr val="bg1">
                    <a:lumMod val="75000"/>
                  </a:schemeClr>
                </a:solidFill>
                <a:latin typeface="Avenir Next" panose="020B0503020202020204" pitchFamily="34" charset="0"/>
              </a:rPr>
              <a:t>origin of adaptations</a:t>
            </a:r>
          </a:p>
          <a:p>
            <a:pPr marL="800100" lvl="1" indent="-342900">
              <a:lnSpc>
                <a:spcPct val="120000"/>
              </a:lnSpc>
              <a:buFont typeface="Arial" panose="020B0604020202020204" pitchFamily="34" charset="0"/>
              <a:buChar char="•"/>
            </a:pPr>
            <a:endParaRPr lang="en-US" dirty="0">
              <a:latin typeface="Avenir Next" panose="020B0503020202020204" pitchFamily="34" charset="0"/>
            </a:endParaRPr>
          </a:p>
          <a:p>
            <a:pPr marL="354013" lvl="1" indent="-342900">
              <a:lnSpc>
                <a:spcPct val="120000"/>
              </a:lnSpc>
              <a:buAutoNum type="arabicPeriod" startAt="2"/>
            </a:pPr>
            <a:r>
              <a:rPr lang="en-US" dirty="0">
                <a:latin typeface="Avenir Next" panose="020B0503020202020204" pitchFamily="34" charset="0"/>
              </a:rPr>
              <a:t>Neutral theory:</a:t>
            </a:r>
          </a:p>
          <a:p>
            <a:pPr marL="811213" lvl="2"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elegant simplicity</a:t>
            </a:r>
          </a:p>
          <a:p>
            <a:pPr marL="811213" lvl="2"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assumes simplistic DFE</a:t>
            </a:r>
          </a:p>
          <a:p>
            <a:pPr marL="811213" lvl="2"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predictions are correct for effectively neutral mutations</a:t>
            </a:r>
          </a:p>
          <a:p>
            <a:pPr marL="811213" lvl="2" indent="-342900">
              <a:lnSpc>
                <a:spcPct val="120000"/>
              </a:lnSpc>
              <a:buFont typeface="Arial" panose="020B0604020202020204" pitchFamily="34" charset="0"/>
              <a:buChar char="•"/>
            </a:pPr>
            <a:r>
              <a:rPr lang="en-US" dirty="0">
                <a:solidFill>
                  <a:schemeClr val="bg1">
                    <a:lumMod val="75000"/>
                  </a:schemeClr>
                </a:solidFill>
                <a:latin typeface="Avenir Next" panose="020B0503020202020204" pitchFamily="34" charset="0"/>
              </a:rPr>
              <a:t>many predictions serve as “principles of evolution”</a:t>
            </a:r>
          </a:p>
          <a:p>
            <a:pPr marL="354013" lvl="1" indent="-342900">
              <a:lnSpc>
                <a:spcPct val="120000"/>
              </a:lnSpc>
              <a:buAutoNum type="arabicPeriod" startAt="2"/>
            </a:pPr>
            <a:endParaRPr lang="en-US" dirty="0">
              <a:latin typeface="Avenir Next" panose="020B0503020202020204" pitchFamily="34" charset="0"/>
            </a:endParaRPr>
          </a:p>
          <a:p>
            <a:pPr marL="354013" lvl="1" indent="-342900">
              <a:lnSpc>
                <a:spcPct val="120000"/>
              </a:lnSpc>
              <a:buAutoNum type="arabicPeriod" startAt="2"/>
            </a:pPr>
            <a:r>
              <a:rPr lang="en-US" dirty="0">
                <a:latin typeface="Avenir Next" panose="020B0503020202020204" pitchFamily="34" charset="0"/>
              </a:rPr>
              <a:t>Nearly-neutral theory:</a:t>
            </a:r>
          </a:p>
          <a:p>
            <a:pPr marL="811213" lvl="2" indent="-342900">
              <a:lnSpc>
                <a:spcPct val="120000"/>
              </a:lnSpc>
              <a:buFont typeface="Arial" panose="020B0604020202020204" pitchFamily="34" charset="0"/>
              <a:buChar char="•"/>
            </a:pPr>
            <a:r>
              <a:rPr lang="en-US" dirty="0">
                <a:latin typeface="Avenir Next" panose="020B0503020202020204" pitchFamily="34" charset="0"/>
              </a:rPr>
              <a:t>predicts more complex evolutionary dynamics</a:t>
            </a:r>
          </a:p>
          <a:p>
            <a:pPr marL="811213" lvl="2" indent="-342900">
              <a:lnSpc>
                <a:spcPct val="120000"/>
              </a:lnSpc>
              <a:buFont typeface="Arial" panose="020B0604020202020204" pitchFamily="34" charset="0"/>
              <a:buChar char="•"/>
            </a:pPr>
            <a:r>
              <a:rPr lang="en-US" dirty="0">
                <a:latin typeface="Avenir Next" panose="020B0503020202020204" pitchFamily="34" charset="0"/>
              </a:rPr>
              <a:t>depends on populations size (unlike neutral theory)</a:t>
            </a:r>
          </a:p>
          <a:p>
            <a:pPr marL="811213" lvl="2" indent="-342900">
              <a:lnSpc>
                <a:spcPct val="120000"/>
              </a:lnSpc>
              <a:buFont typeface="Arial" panose="020B0604020202020204" pitchFamily="34" charset="0"/>
              <a:buChar char="•"/>
            </a:pPr>
            <a:r>
              <a:rPr lang="en-US" dirty="0">
                <a:latin typeface="Avenir Next" panose="020B0503020202020204" pitchFamily="34" charset="0"/>
              </a:rPr>
              <a:t>some predictions closer to natural populations that neutral theory</a:t>
            </a:r>
          </a:p>
          <a:p>
            <a:pPr marL="811213" lvl="2" indent="-342900">
              <a:lnSpc>
                <a:spcPct val="120000"/>
              </a:lnSpc>
              <a:buFont typeface="Arial" panose="020B0604020202020204" pitchFamily="34" charset="0"/>
              <a:buChar char="•"/>
            </a:pPr>
            <a:r>
              <a:rPr lang="en-US" dirty="0">
                <a:latin typeface="Avenir Next" panose="020B0503020202020204" pitchFamily="34" charset="0"/>
              </a:rPr>
              <a:t>predicts equilibrium where phenotype is not necessarily optimal</a:t>
            </a:r>
          </a:p>
          <a:p>
            <a:pPr marL="811213" lvl="2" indent="-342900">
              <a:lnSpc>
                <a:spcPct val="120000"/>
              </a:lnSpc>
              <a:buFont typeface="Arial" panose="020B0604020202020204" pitchFamily="34" charset="0"/>
              <a:buChar char="•"/>
            </a:pPr>
            <a:r>
              <a:rPr lang="en-US" dirty="0">
                <a:latin typeface="Avenir Next" panose="020B0503020202020204" pitchFamily="34" charset="0"/>
              </a:rPr>
              <a:t>natural selection acts to balance “mutational load” on fitness (</a:t>
            </a:r>
            <a:r>
              <a:rPr lang="en-US" i="1" dirty="0">
                <a:latin typeface="Avenir Next" panose="020B0503020202020204" pitchFamily="34" charset="0"/>
              </a:rPr>
              <a:t>maintenance</a:t>
            </a:r>
            <a:r>
              <a:rPr lang="en-US" dirty="0">
                <a:latin typeface="Avenir Next" panose="020B0503020202020204" pitchFamily="34" charset="0"/>
              </a:rPr>
              <a:t>)</a:t>
            </a:r>
          </a:p>
          <a:p>
            <a:pPr marL="342900" indent="-342900">
              <a:lnSpc>
                <a:spcPct val="120000"/>
              </a:lnSpc>
              <a:buAutoNum type="arabicPeriod"/>
            </a:pPr>
            <a:endParaRPr lang="en-US" dirty="0">
              <a:latin typeface="Avenir Next" panose="020B0503020202020204" pitchFamily="34" charset="0"/>
            </a:endParaRPr>
          </a:p>
        </p:txBody>
      </p:sp>
      <p:pic>
        <p:nvPicPr>
          <p:cNvPr id="3" name="Picture 8" descr="Tomoko Ohta">
            <a:extLst>
              <a:ext uri="{FF2B5EF4-FFF2-40B4-BE49-F238E27FC236}">
                <a16:creationId xmlns:a16="http://schemas.microsoft.com/office/drawing/2014/main" id="{B46F9214-38A7-9C47-A998-BFAA1373C59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943787" y="4825545"/>
            <a:ext cx="885320" cy="108154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Motoo Kimura - Wikipedia">
            <a:extLst>
              <a:ext uri="{FF2B5EF4-FFF2-40B4-BE49-F238E27FC236}">
                <a16:creationId xmlns:a16="http://schemas.microsoft.com/office/drawing/2014/main" id="{6433BC7B-CF0E-864B-B74A-AC2524CB11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4486"/>
          <a:stretch/>
        </p:blipFill>
        <p:spPr bwMode="auto">
          <a:xfrm>
            <a:off x="957921" y="2659418"/>
            <a:ext cx="885319" cy="108154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harles Darwin - Theory, Book &amp;amp; Quotes - Biography">
            <a:extLst>
              <a:ext uri="{FF2B5EF4-FFF2-40B4-BE49-F238E27FC236}">
                <a16:creationId xmlns:a16="http://schemas.microsoft.com/office/drawing/2014/main" id="{896B84DB-B81A-6643-806E-16ABB90B309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0013" r="6822"/>
          <a:stretch/>
        </p:blipFill>
        <p:spPr bwMode="auto">
          <a:xfrm>
            <a:off x="929654" y="727893"/>
            <a:ext cx="899453" cy="1081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895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2" end="12"/>
                                            </p:txEl>
                                          </p:spTgt>
                                        </p:tgtEl>
                                        <p:attrNameLst>
                                          <p:attrName>style.visibility</p:attrName>
                                        </p:attrNameLst>
                                      </p:cBhvr>
                                      <p:to>
                                        <p:strVal val="visible"/>
                                      </p:to>
                                    </p:set>
                                    <p:animEffect transition="in" filter="fade">
                                      <p:cBhvr>
                                        <p:cTn id="7" dur="500"/>
                                        <p:tgtEl>
                                          <p:spTgt spid="4">
                                            <p:txEl>
                                              <p:pRg st="12" end="1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3" end="13"/>
                                            </p:txEl>
                                          </p:spTgt>
                                        </p:tgtEl>
                                        <p:attrNameLst>
                                          <p:attrName>style.visibility</p:attrName>
                                        </p:attrNameLst>
                                      </p:cBhvr>
                                      <p:to>
                                        <p:strVal val="visible"/>
                                      </p:to>
                                    </p:set>
                                    <p:animEffect transition="in" filter="fade">
                                      <p:cBhvr>
                                        <p:cTn id="12" dur="500"/>
                                        <p:tgtEl>
                                          <p:spTgt spid="4">
                                            <p:txEl>
                                              <p:pRg st="13" end="1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4" end="14"/>
                                            </p:txEl>
                                          </p:spTgt>
                                        </p:tgtEl>
                                        <p:attrNameLst>
                                          <p:attrName>style.visibility</p:attrName>
                                        </p:attrNameLst>
                                      </p:cBhvr>
                                      <p:to>
                                        <p:strVal val="visible"/>
                                      </p:to>
                                    </p:set>
                                    <p:animEffect transition="in" filter="fade">
                                      <p:cBhvr>
                                        <p:cTn id="17" dur="500"/>
                                        <p:tgtEl>
                                          <p:spTgt spid="4">
                                            <p:txEl>
                                              <p:pRg st="14" end="1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15" end="15"/>
                                            </p:txEl>
                                          </p:spTgt>
                                        </p:tgtEl>
                                        <p:attrNameLst>
                                          <p:attrName>style.visibility</p:attrName>
                                        </p:attrNameLst>
                                      </p:cBhvr>
                                      <p:to>
                                        <p:strVal val="visible"/>
                                      </p:to>
                                    </p:set>
                                    <p:animEffect transition="in" filter="fade">
                                      <p:cBhvr>
                                        <p:cTn id="22" dur="500"/>
                                        <p:tgtEl>
                                          <p:spTgt spid="4">
                                            <p:txEl>
                                              <p:pRg st="15" end="1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16" end="16"/>
                                            </p:txEl>
                                          </p:spTgt>
                                        </p:tgtEl>
                                        <p:attrNameLst>
                                          <p:attrName>style.visibility</p:attrName>
                                        </p:attrNameLst>
                                      </p:cBhvr>
                                      <p:to>
                                        <p:strVal val="visible"/>
                                      </p:to>
                                    </p:set>
                                    <p:animEffect transition="in" filter="fade">
                                      <p:cBhvr>
                                        <p:cTn id="27" dur="500"/>
                                        <p:tgtEl>
                                          <p:spTgt spid="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6">
            <a:extLst>
              <a:ext uri="{FF2B5EF4-FFF2-40B4-BE49-F238E27FC236}">
                <a16:creationId xmlns:a16="http://schemas.microsoft.com/office/drawing/2014/main" id="{39C8776B-CB6C-4A42-9EDE-F9E46535CA44}"/>
              </a:ext>
            </a:extLst>
          </p:cNvPr>
          <p:cNvPicPr>
            <a:picLocks noChangeAspect="1" noChangeArrowheads="1"/>
          </p:cNvPicPr>
          <p:nvPr/>
        </p:nvPicPr>
        <p:blipFill rotWithShape="1">
          <a:blip r:embed="rId3">
            <a:duotone>
              <a:schemeClr val="accent1">
                <a:shade val="45000"/>
                <a:satMod val="135000"/>
              </a:schemeClr>
              <a:prstClr val="white"/>
            </a:duotone>
            <a:alphaModFix amt="11000"/>
            <a:extLst>
              <a:ext uri="{28A0092B-C50C-407E-A947-70E740481C1C}">
                <a14:useLocalDpi xmlns:a14="http://schemas.microsoft.com/office/drawing/2010/main" val="0"/>
              </a:ext>
            </a:extLst>
          </a:blip>
          <a:srcRect l="25949" t="7579" r="26431" b="12436"/>
          <a:stretch/>
        </p:blipFill>
        <p:spPr bwMode="auto">
          <a:xfrm>
            <a:off x="9965409" y="92600"/>
            <a:ext cx="2067892" cy="3336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8610378C-F088-8B42-A5A1-7FB7BFE8A9BB}"/>
              </a:ext>
            </a:extLst>
          </p:cNvPr>
          <p:cNvPicPr>
            <a:picLocks noChangeAspect="1"/>
          </p:cNvPicPr>
          <p:nvPr/>
        </p:nvPicPr>
        <p:blipFill rotWithShape="1">
          <a:blip r:embed="rId4">
            <a:alphaModFix amt="42000"/>
          </a:blip>
          <a:srcRect l="32309" t="13053" b="12312"/>
          <a:stretch/>
        </p:blipFill>
        <p:spPr>
          <a:xfrm>
            <a:off x="0" y="-178231"/>
            <a:ext cx="6219986" cy="6858000"/>
          </a:xfrm>
          <a:prstGeom prst="rect">
            <a:avLst/>
          </a:prstGeom>
        </p:spPr>
      </p:pic>
      <p:sp>
        <p:nvSpPr>
          <p:cNvPr id="4" name="TextBox 3">
            <a:extLst>
              <a:ext uri="{FF2B5EF4-FFF2-40B4-BE49-F238E27FC236}">
                <a16:creationId xmlns:a16="http://schemas.microsoft.com/office/drawing/2014/main" id="{D32AB242-F135-9740-82C1-AE238C0CFCA2}"/>
              </a:ext>
            </a:extLst>
          </p:cNvPr>
          <p:cNvSpPr txBox="1"/>
          <p:nvPr/>
        </p:nvSpPr>
        <p:spPr>
          <a:xfrm>
            <a:off x="1484647" y="2589049"/>
            <a:ext cx="9514708" cy="1323439"/>
          </a:xfrm>
          <a:prstGeom prst="rect">
            <a:avLst/>
          </a:prstGeom>
          <a:noFill/>
        </p:spPr>
        <p:txBody>
          <a:bodyPr wrap="square" rtlCol="0">
            <a:spAutoFit/>
          </a:bodyPr>
          <a:lstStyle/>
          <a:p>
            <a:pPr algn="ctr"/>
            <a:r>
              <a:rPr lang="en-US" sz="4000" b="1" dirty="0">
                <a:latin typeface="Avenir Next" panose="020B0503020202020204" pitchFamily="34" charset="0"/>
              </a:rPr>
              <a:t>An index of the intensity of natural selection for proteins </a:t>
            </a:r>
          </a:p>
        </p:txBody>
      </p:sp>
    </p:spTree>
    <p:extLst>
      <p:ext uri="{BB962C8B-B14F-4D97-AF65-F5344CB8AC3E}">
        <p14:creationId xmlns:p14="http://schemas.microsoft.com/office/powerpoint/2010/main" val="419635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82F64F1-E86A-EE4A-8717-EEB16DD1E89E}"/>
              </a:ext>
            </a:extLst>
          </p:cNvPr>
          <p:cNvSpPr/>
          <p:nvPr/>
        </p:nvSpPr>
        <p:spPr>
          <a:xfrm>
            <a:off x="915927" y="467520"/>
            <a:ext cx="10360146" cy="1692771"/>
          </a:xfrm>
          <a:prstGeom prst="rect">
            <a:avLst/>
          </a:prstGeom>
        </p:spPr>
        <p:txBody>
          <a:bodyPr wrap="square">
            <a:spAutoFit/>
          </a:bodyPr>
          <a:lstStyle/>
          <a:p>
            <a:pPr algn="ctr"/>
            <a:r>
              <a:rPr lang="en-US" sz="2400" dirty="0">
                <a:solidFill>
                  <a:schemeClr val="tx1">
                    <a:lumMod val="75000"/>
                    <a:lumOff val="25000"/>
                  </a:schemeClr>
                </a:solidFill>
                <a:latin typeface="Avenir Next" panose="020B0503020202020204" pitchFamily="34" charset="0"/>
                <a:ea typeface="Wingdings"/>
                <a:cs typeface="Century Gothic"/>
              </a:rPr>
              <a:t>Neutral and Nearly-neutral theory </a:t>
            </a:r>
          </a:p>
          <a:p>
            <a:pPr algn="ctr"/>
            <a:endParaRPr lang="en-US" sz="2400" dirty="0">
              <a:solidFill>
                <a:schemeClr val="tx1">
                  <a:lumMod val="75000"/>
                  <a:lumOff val="25000"/>
                </a:schemeClr>
              </a:solidFill>
              <a:latin typeface="Avenir Next" panose="020B0503020202020204" pitchFamily="34" charset="0"/>
              <a:ea typeface="Wingdings"/>
              <a:cs typeface="Century Gothic"/>
            </a:endParaRPr>
          </a:p>
          <a:p>
            <a:pPr algn="ctr"/>
            <a:endParaRPr lang="en-US" sz="2400" dirty="0">
              <a:solidFill>
                <a:schemeClr val="tx1">
                  <a:lumMod val="75000"/>
                  <a:lumOff val="25000"/>
                </a:schemeClr>
              </a:solidFill>
              <a:latin typeface="Avenir Next" panose="020B0503020202020204" pitchFamily="34" charset="0"/>
              <a:ea typeface="Wingdings"/>
              <a:cs typeface="Century Gothic"/>
            </a:endParaRPr>
          </a:p>
          <a:p>
            <a:pPr algn="ctr"/>
            <a:r>
              <a:rPr lang="en-US" sz="3200" b="1" dirty="0">
                <a:solidFill>
                  <a:schemeClr val="tx1">
                    <a:lumMod val="75000"/>
                    <a:lumOff val="25000"/>
                  </a:schemeClr>
                </a:solidFill>
                <a:latin typeface="Avenir Next" panose="020B0503020202020204" pitchFamily="34" charset="0"/>
                <a:ea typeface="Wingdings"/>
                <a:cs typeface="Century Gothic"/>
              </a:rPr>
              <a:t>Evolutionary rate depends on intensity of selection</a:t>
            </a:r>
            <a:r>
              <a:rPr lang="en-US" sz="3200" b="1" dirty="0">
                <a:solidFill>
                  <a:schemeClr val="tx1">
                    <a:lumMod val="75000"/>
                    <a:lumOff val="25000"/>
                  </a:schemeClr>
                </a:solidFill>
                <a:latin typeface="Avenir Next" panose="020B0503020202020204" pitchFamily="34" charset="0"/>
                <a:cs typeface="Century Gothic"/>
              </a:rPr>
              <a:t> </a:t>
            </a:r>
          </a:p>
        </p:txBody>
      </p:sp>
      <p:sp>
        <p:nvSpPr>
          <p:cNvPr id="8" name="TextBox 7">
            <a:extLst>
              <a:ext uri="{FF2B5EF4-FFF2-40B4-BE49-F238E27FC236}">
                <a16:creationId xmlns:a16="http://schemas.microsoft.com/office/drawing/2014/main" id="{D216F010-97F0-574A-B2BC-53C8A4E221C2}"/>
              </a:ext>
            </a:extLst>
          </p:cNvPr>
          <p:cNvSpPr txBox="1"/>
          <p:nvPr/>
        </p:nvSpPr>
        <p:spPr>
          <a:xfrm>
            <a:off x="1112420" y="3246010"/>
            <a:ext cx="3459996" cy="707886"/>
          </a:xfrm>
          <a:prstGeom prst="rect">
            <a:avLst/>
          </a:prstGeom>
          <a:noFill/>
        </p:spPr>
        <p:txBody>
          <a:bodyPr wrap="square">
            <a:spAutoFit/>
          </a:bodyPr>
          <a:lstStyle/>
          <a:p>
            <a:pPr algn="ctr"/>
            <a:r>
              <a:rPr lang="en-US" sz="2000" dirty="0">
                <a:solidFill>
                  <a:schemeClr val="tx1">
                    <a:lumMod val="75000"/>
                    <a:lumOff val="25000"/>
                  </a:schemeClr>
                </a:solidFill>
                <a:latin typeface="Avenir Next" panose="020B0503020202020204" pitchFamily="34" charset="0"/>
                <a:cs typeface="Century Gothic"/>
              </a:rPr>
              <a:t>Neutral theory:</a:t>
            </a:r>
          </a:p>
          <a:p>
            <a:pPr algn="ctr"/>
            <a:r>
              <a:rPr lang="en-US" sz="2000" b="1" dirty="0">
                <a:solidFill>
                  <a:schemeClr val="tx1">
                    <a:lumMod val="75000"/>
                    <a:lumOff val="25000"/>
                  </a:schemeClr>
                </a:solidFill>
                <a:latin typeface="Avenir Next" panose="020B0503020202020204" pitchFamily="34" charset="0"/>
                <a:cs typeface="Century Gothic"/>
              </a:rPr>
              <a:t>independent of N</a:t>
            </a:r>
          </a:p>
        </p:txBody>
      </p:sp>
      <p:cxnSp>
        <p:nvCxnSpPr>
          <p:cNvPr id="10" name="Straight Arrow Connector 9">
            <a:extLst>
              <a:ext uri="{FF2B5EF4-FFF2-40B4-BE49-F238E27FC236}">
                <a16:creationId xmlns:a16="http://schemas.microsoft.com/office/drawing/2014/main" id="{86EAFC1B-5AC1-724A-9627-8DFC258F4ACC}"/>
              </a:ext>
            </a:extLst>
          </p:cNvPr>
          <p:cNvCxnSpPr>
            <a:cxnSpLocks/>
          </p:cNvCxnSpPr>
          <p:nvPr/>
        </p:nvCxnSpPr>
        <p:spPr>
          <a:xfrm>
            <a:off x="6096000" y="1021228"/>
            <a:ext cx="0" cy="333439"/>
          </a:xfrm>
          <a:prstGeom prst="straightConnector1">
            <a:avLst/>
          </a:prstGeom>
          <a:ln w="793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9644440-1C13-3949-9236-41E932CD9181}"/>
              </a:ext>
            </a:extLst>
          </p:cNvPr>
          <p:cNvSpPr txBox="1"/>
          <p:nvPr/>
        </p:nvSpPr>
        <p:spPr>
          <a:xfrm>
            <a:off x="7551850" y="3227982"/>
            <a:ext cx="3459996" cy="707886"/>
          </a:xfrm>
          <a:prstGeom prst="rect">
            <a:avLst/>
          </a:prstGeom>
          <a:noFill/>
        </p:spPr>
        <p:txBody>
          <a:bodyPr wrap="square">
            <a:spAutoFit/>
          </a:bodyPr>
          <a:lstStyle/>
          <a:p>
            <a:pPr algn="ctr"/>
            <a:r>
              <a:rPr lang="en-US" sz="2000" dirty="0">
                <a:solidFill>
                  <a:schemeClr val="tx1">
                    <a:lumMod val="75000"/>
                    <a:lumOff val="25000"/>
                  </a:schemeClr>
                </a:solidFill>
                <a:latin typeface="Avenir Next" panose="020B0503020202020204" pitchFamily="34" charset="0"/>
                <a:cs typeface="Century Gothic"/>
              </a:rPr>
              <a:t>Nearly-neutral theory:</a:t>
            </a:r>
          </a:p>
          <a:p>
            <a:pPr algn="ctr"/>
            <a:r>
              <a:rPr lang="en-US" sz="2000" b="1" dirty="0">
                <a:solidFill>
                  <a:schemeClr val="tx1">
                    <a:lumMod val="75000"/>
                    <a:lumOff val="25000"/>
                  </a:schemeClr>
                </a:solidFill>
                <a:latin typeface="Avenir Next" panose="020B0503020202020204" pitchFamily="34" charset="0"/>
                <a:cs typeface="Century Gothic"/>
              </a:rPr>
              <a:t>depends on N</a:t>
            </a:r>
          </a:p>
        </p:txBody>
      </p:sp>
      <p:pic>
        <p:nvPicPr>
          <p:cNvPr id="12" name="Picture 11">
            <a:extLst>
              <a:ext uri="{FF2B5EF4-FFF2-40B4-BE49-F238E27FC236}">
                <a16:creationId xmlns:a16="http://schemas.microsoft.com/office/drawing/2014/main" id="{00FE6B13-D33B-8D41-8C88-B55111AC9B2B}"/>
              </a:ext>
            </a:extLst>
          </p:cNvPr>
          <p:cNvPicPr>
            <a:picLocks noChangeAspect="1"/>
          </p:cNvPicPr>
          <p:nvPr/>
        </p:nvPicPr>
        <p:blipFill>
          <a:blip r:embed="rId2"/>
          <a:stretch>
            <a:fillRect/>
          </a:stretch>
        </p:blipFill>
        <p:spPr>
          <a:xfrm>
            <a:off x="1435967" y="3980205"/>
            <a:ext cx="2794000" cy="1701800"/>
          </a:xfrm>
          <a:prstGeom prst="rect">
            <a:avLst/>
          </a:prstGeom>
        </p:spPr>
      </p:pic>
      <p:pic>
        <p:nvPicPr>
          <p:cNvPr id="13" name="Graphic 12">
            <a:extLst>
              <a:ext uri="{FF2B5EF4-FFF2-40B4-BE49-F238E27FC236}">
                <a16:creationId xmlns:a16="http://schemas.microsoft.com/office/drawing/2014/main" id="{4003E468-8216-3146-9D66-187FA6946A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12326" y="3935868"/>
            <a:ext cx="3106333" cy="1898315"/>
          </a:xfrm>
          <a:prstGeom prst="rect">
            <a:avLst/>
          </a:prstGeom>
        </p:spPr>
      </p:pic>
      <p:cxnSp>
        <p:nvCxnSpPr>
          <p:cNvPr id="14" name="Straight Arrow Connector 13">
            <a:extLst>
              <a:ext uri="{FF2B5EF4-FFF2-40B4-BE49-F238E27FC236}">
                <a16:creationId xmlns:a16="http://schemas.microsoft.com/office/drawing/2014/main" id="{8C003D2B-E3E4-904F-8EE9-0845A5209AFD}"/>
              </a:ext>
            </a:extLst>
          </p:cNvPr>
          <p:cNvCxnSpPr>
            <a:cxnSpLocks/>
          </p:cNvCxnSpPr>
          <p:nvPr/>
        </p:nvCxnSpPr>
        <p:spPr>
          <a:xfrm flipH="1">
            <a:off x="3137652" y="2331770"/>
            <a:ext cx="393091" cy="805733"/>
          </a:xfrm>
          <a:prstGeom prst="straightConnector1">
            <a:avLst/>
          </a:prstGeom>
          <a:ln w="793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B20955E-5F09-C14B-982B-2E1533BE3330}"/>
              </a:ext>
            </a:extLst>
          </p:cNvPr>
          <p:cNvCxnSpPr>
            <a:cxnSpLocks/>
          </p:cNvCxnSpPr>
          <p:nvPr/>
        </p:nvCxnSpPr>
        <p:spPr>
          <a:xfrm>
            <a:off x="8924153" y="2331770"/>
            <a:ext cx="413466" cy="764458"/>
          </a:xfrm>
          <a:prstGeom prst="straightConnector1">
            <a:avLst/>
          </a:prstGeom>
          <a:ln w="793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543B1F8-A72C-A847-8B29-15B22ADF5472}"/>
              </a:ext>
            </a:extLst>
          </p:cNvPr>
          <p:cNvSpPr txBox="1"/>
          <p:nvPr/>
        </p:nvSpPr>
        <p:spPr>
          <a:xfrm>
            <a:off x="2842418" y="6018849"/>
            <a:ext cx="7149008" cy="523220"/>
          </a:xfrm>
          <a:prstGeom prst="rect">
            <a:avLst/>
          </a:prstGeom>
          <a:noFill/>
        </p:spPr>
        <p:txBody>
          <a:bodyPr wrap="none" rtlCol="0">
            <a:spAutoFit/>
          </a:bodyPr>
          <a:lstStyle/>
          <a:p>
            <a:r>
              <a:rPr lang="en-US" sz="2800" dirty="0">
                <a:latin typeface="Avenir Next" panose="020B0503020202020204" pitchFamily="34" charset="0"/>
              </a:rPr>
              <a:t>Let’s apply these ideas to individual sites…</a:t>
            </a:r>
          </a:p>
        </p:txBody>
      </p:sp>
    </p:spTree>
    <p:extLst>
      <p:ext uri="{BB962C8B-B14F-4D97-AF65-F5344CB8AC3E}">
        <p14:creationId xmlns:p14="http://schemas.microsoft.com/office/powerpoint/2010/main" val="111936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D1ED2F-02EA-5141-9E51-CD3CAF87E8FB}"/>
              </a:ext>
            </a:extLst>
          </p:cNvPr>
          <p:cNvPicPr>
            <a:picLocks noChangeAspect="1"/>
          </p:cNvPicPr>
          <p:nvPr/>
        </p:nvPicPr>
        <p:blipFill rotWithShape="1">
          <a:blip r:embed="rId2"/>
          <a:srcRect r="18057"/>
          <a:stretch/>
        </p:blipFill>
        <p:spPr>
          <a:xfrm>
            <a:off x="2948001" y="3769767"/>
            <a:ext cx="6193154" cy="1146211"/>
          </a:xfrm>
          <a:prstGeom prst="rect">
            <a:avLst/>
          </a:prstGeom>
        </p:spPr>
      </p:pic>
      <p:sp>
        <p:nvSpPr>
          <p:cNvPr id="8" name="TextBox 7">
            <a:extLst>
              <a:ext uri="{FF2B5EF4-FFF2-40B4-BE49-F238E27FC236}">
                <a16:creationId xmlns:a16="http://schemas.microsoft.com/office/drawing/2014/main" id="{4E695C76-5E2A-1640-B87F-FC3D6C808959}"/>
              </a:ext>
            </a:extLst>
          </p:cNvPr>
          <p:cNvSpPr txBox="1"/>
          <p:nvPr/>
        </p:nvSpPr>
        <p:spPr>
          <a:xfrm>
            <a:off x="126883" y="344898"/>
            <a:ext cx="3506079" cy="923330"/>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1.)  selectively constrained:</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neutral space &lt; 100%</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rate &lt; strictly neutral</a:t>
            </a:r>
          </a:p>
        </p:txBody>
      </p:sp>
      <p:sp>
        <p:nvSpPr>
          <p:cNvPr id="10" name="TextBox 9">
            <a:extLst>
              <a:ext uri="{FF2B5EF4-FFF2-40B4-BE49-F238E27FC236}">
                <a16:creationId xmlns:a16="http://schemas.microsoft.com/office/drawing/2014/main" id="{830523B5-9167-ED4D-A80B-8B80C3277B5B}"/>
              </a:ext>
            </a:extLst>
          </p:cNvPr>
          <p:cNvSpPr txBox="1"/>
          <p:nvPr/>
        </p:nvSpPr>
        <p:spPr>
          <a:xfrm>
            <a:off x="8680055" y="2270285"/>
            <a:ext cx="3417243" cy="646331"/>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Question: </a:t>
            </a:r>
          </a:p>
          <a:p>
            <a:pPr algn="ctr"/>
            <a:r>
              <a:rPr lang="en-US" i="1" dirty="0">
                <a:solidFill>
                  <a:schemeClr val="tx1">
                    <a:lumMod val="65000"/>
                    <a:lumOff val="35000"/>
                  </a:schemeClr>
                </a:solidFill>
                <a:latin typeface="Avenir Next" panose="020B0503020202020204" pitchFamily="34" charset="0"/>
                <a:cs typeface="Century Gothic"/>
              </a:rPr>
              <a:t>What is the neutral rate?</a:t>
            </a:r>
          </a:p>
        </p:txBody>
      </p:sp>
      <p:grpSp>
        <p:nvGrpSpPr>
          <p:cNvPr id="24" name="Group 23">
            <a:extLst>
              <a:ext uri="{FF2B5EF4-FFF2-40B4-BE49-F238E27FC236}">
                <a16:creationId xmlns:a16="http://schemas.microsoft.com/office/drawing/2014/main" id="{D1D823AA-BB00-B040-84FE-4C830185DFFB}"/>
              </a:ext>
            </a:extLst>
          </p:cNvPr>
          <p:cNvGrpSpPr/>
          <p:nvPr/>
        </p:nvGrpSpPr>
        <p:grpSpPr>
          <a:xfrm>
            <a:off x="3050845" y="2392526"/>
            <a:ext cx="6090310" cy="1247578"/>
            <a:chOff x="3238607" y="2268540"/>
            <a:chExt cx="6090310" cy="1247578"/>
          </a:xfrm>
        </p:grpSpPr>
        <p:sp>
          <p:nvSpPr>
            <p:cNvPr id="2" name="Rounded Rectangle 1">
              <a:extLst>
                <a:ext uri="{FF2B5EF4-FFF2-40B4-BE49-F238E27FC236}">
                  <a16:creationId xmlns:a16="http://schemas.microsoft.com/office/drawing/2014/main" id="{732B8F0D-56DB-A84C-9F66-70370831C624}"/>
                </a:ext>
              </a:extLst>
            </p:cNvPr>
            <p:cNvSpPr/>
            <p:nvPr/>
          </p:nvSpPr>
          <p:spPr>
            <a:xfrm>
              <a:off x="3994516" y="2268540"/>
              <a:ext cx="4415140" cy="591452"/>
            </a:xfrm>
            <a:prstGeom prst="roundRect">
              <a:avLst>
                <a:gd name="adj" fmla="val 6843"/>
              </a:avLst>
            </a:prstGeom>
            <a:solidFill>
              <a:schemeClr val="bg1">
                <a:lumMod val="95000"/>
              </a:schemeClr>
            </a:solidFill>
            <a:ln>
              <a:solidFill>
                <a:schemeClr val="tx1">
                  <a:lumMod val="50000"/>
                  <a:lumOff val="50000"/>
                </a:schemeClr>
              </a:solidFill>
            </a:ln>
            <a:effectLst>
              <a:outerShdw blurRad="50800" dist="508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Left Brace 3">
              <a:extLst>
                <a:ext uri="{FF2B5EF4-FFF2-40B4-BE49-F238E27FC236}">
                  <a16:creationId xmlns:a16="http://schemas.microsoft.com/office/drawing/2014/main" id="{D6690813-0088-394E-BBC3-901C73B7423E}"/>
                </a:ext>
              </a:extLst>
            </p:cNvPr>
            <p:cNvSpPr/>
            <p:nvPr/>
          </p:nvSpPr>
          <p:spPr>
            <a:xfrm rot="5400000">
              <a:off x="3676460" y="2917146"/>
              <a:ext cx="161116" cy="1036822"/>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Left Brace 4">
              <a:extLst>
                <a:ext uri="{FF2B5EF4-FFF2-40B4-BE49-F238E27FC236}">
                  <a16:creationId xmlns:a16="http://schemas.microsoft.com/office/drawing/2014/main" id="{73142295-90B5-1C4C-B56C-8C981107961F}"/>
                </a:ext>
              </a:extLst>
            </p:cNvPr>
            <p:cNvSpPr/>
            <p:nvPr/>
          </p:nvSpPr>
          <p:spPr>
            <a:xfrm rot="5400000">
              <a:off x="5941906" y="1993374"/>
              <a:ext cx="160354" cy="2885133"/>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Left Brace 5">
              <a:extLst>
                <a:ext uri="{FF2B5EF4-FFF2-40B4-BE49-F238E27FC236}">
                  <a16:creationId xmlns:a16="http://schemas.microsoft.com/office/drawing/2014/main" id="{A85320C2-2F2F-D742-A590-0CD0FB04DF23}"/>
                </a:ext>
              </a:extLst>
            </p:cNvPr>
            <p:cNvSpPr/>
            <p:nvPr/>
          </p:nvSpPr>
          <p:spPr>
            <a:xfrm rot="5400000">
              <a:off x="8574379" y="2761578"/>
              <a:ext cx="147570" cy="1361506"/>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BE11F752-26C0-BA4C-9440-6CA8021EAFB9}"/>
                </a:ext>
              </a:extLst>
            </p:cNvPr>
            <p:cNvSpPr txBox="1"/>
            <p:nvPr/>
          </p:nvSpPr>
          <p:spPr>
            <a:xfrm>
              <a:off x="3238607" y="2363661"/>
              <a:ext cx="5912004" cy="369332"/>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conserved sites: </a:t>
              </a:r>
              <a:r>
                <a:rPr lang="en-US" i="1" dirty="0">
                  <a:solidFill>
                    <a:schemeClr val="tx1">
                      <a:lumMod val="65000"/>
                      <a:lumOff val="35000"/>
                    </a:schemeClr>
                  </a:solidFill>
                  <a:latin typeface="Avenir Next" panose="020B0503020202020204" pitchFamily="34" charset="0"/>
                  <a:cs typeface="Century Gothic"/>
                </a:rPr>
                <a:t>slower than neutral</a:t>
              </a:r>
              <a:r>
                <a:rPr lang="en-US" dirty="0">
                  <a:solidFill>
                    <a:schemeClr val="tx1">
                      <a:lumMod val="65000"/>
                      <a:lumOff val="35000"/>
                    </a:schemeClr>
                  </a:solidFill>
                  <a:latin typeface="Avenir Next" panose="020B0503020202020204" pitchFamily="34" charset="0"/>
                  <a:cs typeface="Century Gothic"/>
                </a:rPr>
                <a:t>?</a:t>
              </a:r>
            </a:p>
          </p:txBody>
        </p:sp>
        <p:cxnSp>
          <p:nvCxnSpPr>
            <p:cNvPr id="13" name="Straight Arrow Connector 12">
              <a:extLst>
                <a:ext uri="{FF2B5EF4-FFF2-40B4-BE49-F238E27FC236}">
                  <a16:creationId xmlns:a16="http://schemas.microsoft.com/office/drawing/2014/main" id="{1840D9C2-6DA9-3145-9DB5-5CF4E32F4116}"/>
                </a:ext>
              </a:extLst>
            </p:cNvPr>
            <p:cNvCxnSpPr/>
            <p:nvPr/>
          </p:nvCxnSpPr>
          <p:spPr>
            <a:xfrm flipV="1">
              <a:off x="3820724" y="2955927"/>
              <a:ext cx="242728" cy="279060"/>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C93C2F87-5C6D-4342-A093-FAA7F7DE15BB}"/>
                </a:ext>
              </a:extLst>
            </p:cNvPr>
            <p:cNvCxnSpPr/>
            <p:nvPr/>
          </p:nvCxnSpPr>
          <p:spPr>
            <a:xfrm flipV="1">
              <a:off x="6020023" y="2972464"/>
              <a:ext cx="0" cy="279060"/>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5675FFB7-AE6C-6A49-BE6D-E0D1B8E7F6F1}"/>
                </a:ext>
              </a:extLst>
            </p:cNvPr>
            <p:cNvCxnSpPr/>
            <p:nvPr/>
          </p:nvCxnSpPr>
          <p:spPr>
            <a:xfrm flipH="1" flipV="1">
              <a:off x="8362355" y="2923092"/>
              <a:ext cx="241795" cy="346234"/>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grpSp>
      <p:grpSp>
        <p:nvGrpSpPr>
          <p:cNvPr id="16" name="Group 15">
            <a:extLst>
              <a:ext uri="{FF2B5EF4-FFF2-40B4-BE49-F238E27FC236}">
                <a16:creationId xmlns:a16="http://schemas.microsoft.com/office/drawing/2014/main" id="{EB4A5AAE-3C89-D148-8AF6-38C9D3B97F82}"/>
              </a:ext>
            </a:extLst>
          </p:cNvPr>
          <p:cNvGrpSpPr/>
          <p:nvPr/>
        </p:nvGrpSpPr>
        <p:grpSpPr>
          <a:xfrm>
            <a:off x="3050845" y="4905589"/>
            <a:ext cx="5912004" cy="934676"/>
            <a:chOff x="1898618" y="4628592"/>
            <a:chExt cx="5912004" cy="934676"/>
          </a:xfrm>
        </p:grpSpPr>
        <p:sp>
          <p:nvSpPr>
            <p:cNvPr id="17" name="Rounded Rectangle 16">
              <a:extLst>
                <a:ext uri="{FF2B5EF4-FFF2-40B4-BE49-F238E27FC236}">
                  <a16:creationId xmlns:a16="http://schemas.microsoft.com/office/drawing/2014/main" id="{315E6D29-FA17-CA4C-A67C-E7B3ADE4EA00}"/>
                </a:ext>
              </a:extLst>
            </p:cNvPr>
            <p:cNvSpPr/>
            <p:nvPr/>
          </p:nvSpPr>
          <p:spPr>
            <a:xfrm>
              <a:off x="2383592" y="4971816"/>
              <a:ext cx="4922901" cy="591452"/>
            </a:xfrm>
            <a:prstGeom prst="roundRect">
              <a:avLst>
                <a:gd name="adj" fmla="val 6843"/>
              </a:avLst>
            </a:prstGeom>
            <a:solidFill>
              <a:schemeClr val="bg1">
                <a:lumMod val="95000"/>
              </a:schemeClr>
            </a:solidFill>
            <a:ln>
              <a:solidFill>
                <a:schemeClr val="tx1">
                  <a:lumMod val="50000"/>
                  <a:lumOff val="50000"/>
                </a:schemeClr>
              </a:solidFill>
            </a:ln>
            <a:effectLst>
              <a:outerShdw blurRad="50800" dist="508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D7D603E-F9D4-CC4F-A064-B69328DC1EF5}"/>
                </a:ext>
              </a:extLst>
            </p:cNvPr>
            <p:cNvSpPr txBox="1"/>
            <p:nvPr/>
          </p:nvSpPr>
          <p:spPr>
            <a:xfrm>
              <a:off x="1898618" y="5070593"/>
              <a:ext cx="5912004" cy="369332"/>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cs typeface="Century Gothic"/>
                </a:rPr>
                <a:t>fast sites:  </a:t>
              </a:r>
              <a:r>
                <a:rPr lang="en-US" i="1" dirty="0">
                  <a:solidFill>
                    <a:schemeClr val="tx1">
                      <a:lumMod val="65000"/>
                      <a:lumOff val="35000"/>
                    </a:schemeClr>
                  </a:solidFill>
                  <a:latin typeface="Avenir Next" panose="020B0503020202020204" pitchFamily="34" charset="0"/>
                  <a:cs typeface="Century Gothic"/>
                </a:rPr>
                <a:t>neutral</a:t>
              </a:r>
              <a:r>
                <a:rPr lang="en-US" dirty="0">
                  <a:solidFill>
                    <a:schemeClr val="tx1">
                      <a:lumMod val="65000"/>
                      <a:lumOff val="35000"/>
                    </a:schemeClr>
                  </a:solidFill>
                  <a:latin typeface="Avenir Next" panose="020B0503020202020204" pitchFamily="34" charset="0"/>
                  <a:cs typeface="Century Gothic"/>
                </a:rPr>
                <a:t>?  or  </a:t>
              </a:r>
              <a:r>
                <a:rPr lang="en-US" i="1" dirty="0">
                  <a:solidFill>
                    <a:schemeClr val="tx1">
                      <a:lumMod val="65000"/>
                      <a:lumOff val="35000"/>
                    </a:schemeClr>
                  </a:solidFill>
                  <a:latin typeface="Avenir Next" panose="020B0503020202020204" pitchFamily="34" charset="0"/>
                  <a:cs typeface="Century Gothic"/>
                </a:rPr>
                <a:t>faster than neutral</a:t>
              </a:r>
              <a:r>
                <a:rPr lang="en-US" dirty="0">
                  <a:solidFill>
                    <a:schemeClr val="tx1">
                      <a:lumMod val="65000"/>
                      <a:lumOff val="35000"/>
                    </a:schemeClr>
                  </a:solidFill>
                  <a:latin typeface="Avenir Next" panose="020B0503020202020204" pitchFamily="34" charset="0"/>
                  <a:cs typeface="Century Gothic"/>
                </a:rPr>
                <a:t>?</a:t>
              </a:r>
            </a:p>
          </p:txBody>
        </p:sp>
        <p:cxnSp>
          <p:nvCxnSpPr>
            <p:cNvPr id="19" name="Straight Arrow Connector 18">
              <a:extLst>
                <a:ext uri="{FF2B5EF4-FFF2-40B4-BE49-F238E27FC236}">
                  <a16:creationId xmlns:a16="http://schemas.microsoft.com/office/drawing/2014/main" id="{06F76B86-3F90-5740-B45E-6691FB46218E}"/>
                </a:ext>
              </a:extLst>
            </p:cNvPr>
            <p:cNvCxnSpPr/>
            <p:nvPr/>
          </p:nvCxnSpPr>
          <p:spPr>
            <a:xfrm flipV="1">
              <a:off x="3140750" y="4658640"/>
              <a:ext cx="0" cy="279060"/>
            </a:xfrm>
            <a:prstGeom prst="straightConnector1">
              <a:avLst/>
            </a:prstGeom>
            <a:ln>
              <a:solidFill>
                <a:schemeClr val="accent2"/>
              </a:solidFill>
              <a:headEnd type="non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514D84DA-8A2E-1549-AC59-124DD343CFB8}"/>
                </a:ext>
              </a:extLst>
            </p:cNvPr>
            <p:cNvCxnSpPr/>
            <p:nvPr/>
          </p:nvCxnSpPr>
          <p:spPr>
            <a:xfrm flipV="1">
              <a:off x="6355261" y="4628592"/>
              <a:ext cx="0" cy="279060"/>
            </a:xfrm>
            <a:prstGeom prst="straightConnector1">
              <a:avLst/>
            </a:prstGeom>
            <a:ln>
              <a:solidFill>
                <a:schemeClr val="accent2"/>
              </a:solidFill>
              <a:headEnd type="none" w="lg" len="lg"/>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21" name="TextBox 20">
            <a:extLst>
              <a:ext uri="{FF2B5EF4-FFF2-40B4-BE49-F238E27FC236}">
                <a16:creationId xmlns:a16="http://schemas.microsoft.com/office/drawing/2014/main" id="{E9D3F9CF-2524-A849-BD7F-4EE9BF40BD8E}"/>
              </a:ext>
            </a:extLst>
          </p:cNvPr>
          <p:cNvSpPr txBox="1"/>
          <p:nvPr/>
        </p:nvSpPr>
        <p:spPr>
          <a:xfrm>
            <a:off x="4489771" y="372626"/>
            <a:ext cx="3195396" cy="923330"/>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2.)  strictly neutral:</a:t>
            </a:r>
            <a:r>
              <a:rPr lang="en-US" dirty="0">
                <a:solidFill>
                  <a:schemeClr val="tx1">
                    <a:lumMod val="65000"/>
                    <a:lumOff val="35000"/>
                  </a:schemeClr>
                </a:solidFill>
                <a:latin typeface="Avenir Next" panose="020B0503020202020204" pitchFamily="34" charset="0"/>
                <a:cs typeface="Century Gothic"/>
              </a:rPr>
              <a:t> </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100% neutral space</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rate = neutral rate</a:t>
            </a:r>
          </a:p>
        </p:txBody>
      </p:sp>
      <p:sp>
        <p:nvSpPr>
          <p:cNvPr id="22" name="TextBox 21">
            <a:extLst>
              <a:ext uri="{FF2B5EF4-FFF2-40B4-BE49-F238E27FC236}">
                <a16:creationId xmlns:a16="http://schemas.microsoft.com/office/drawing/2014/main" id="{A881BCE2-2663-1241-96A9-B66270B13E11}"/>
              </a:ext>
            </a:extLst>
          </p:cNvPr>
          <p:cNvSpPr txBox="1"/>
          <p:nvPr/>
        </p:nvSpPr>
        <p:spPr>
          <a:xfrm>
            <a:off x="8295490" y="372626"/>
            <a:ext cx="3648729" cy="923330"/>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3.)  adaptive evolution:</a:t>
            </a:r>
            <a:r>
              <a:rPr lang="en-US" dirty="0">
                <a:solidFill>
                  <a:schemeClr val="tx1">
                    <a:lumMod val="65000"/>
                    <a:lumOff val="35000"/>
                  </a:schemeClr>
                </a:solidFill>
                <a:latin typeface="Avenir Next" panose="020B0503020202020204" pitchFamily="34" charset="0"/>
                <a:cs typeface="Century Gothic"/>
              </a:rPr>
              <a:t> </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large adaptive space</a:t>
            </a:r>
          </a:p>
          <a:p>
            <a:pPr marL="742950" lvl="1" indent="-285750">
              <a:buFont typeface="Arial" panose="020B0604020202020204" pitchFamily="34" charset="0"/>
              <a:buChar char="•"/>
            </a:pPr>
            <a:r>
              <a:rPr lang="en-US" dirty="0">
                <a:solidFill>
                  <a:schemeClr val="tx1">
                    <a:lumMod val="65000"/>
                    <a:lumOff val="35000"/>
                  </a:schemeClr>
                </a:solidFill>
                <a:latin typeface="Avenir Next" panose="020B0503020202020204" pitchFamily="34" charset="0"/>
                <a:cs typeface="Century Gothic"/>
              </a:rPr>
              <a:t>rate &gt; neutral rate (?)</a:t>
            </a:r>
          </a:p>
        </p:txBody>
      </p:sp>
      <p:cxnSp>
        <p:nvCxnSpPr>
          <p:cNvPr id="23" name="Straight Connector 22">
            <a:extLst>
              <a:ext uri="{FF2B5EF4-FFF2-40B4-BE49-F238E27FC236}">
                <a16:creationId xmlns:a16="http://schemas.microsoft.com/office/drawing/2014/main" id="{31156EC1-13B7-DB41-8233-53B82A3D66DF}"/>
              </a:ext>
            </a:extLst>
          </p:cNvPr>
          <p:cNvCxnSpPr>
            <a:cxnSpLocks/>
          </p:cNvCxnSpPr>
          <p:nvPr/>
        </p:nvCxnSpPr>
        <p:spPr>
          <a:xfrm>
            <a:off x="94702" y="1587607"/>
            <a:ext cx="1200259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9124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1" grpId="0"/>
      <p:bldP spid="2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021255-B09B-1C48-BC93-7574FCC2AEDB}"/>
              </a:ext>
            </a:extLst>
          </p:cNvPr>
          <p:cNvSpPr txBox="1"/>
          <p:nvPr/>
        </p:nvSpPr>
        <p:spPr>
          <a:xfrm>
            <a:off x="1139143" y="1766235"/>
            <a:ext cx="9913714" cy="1249573"/>
          </a:xfrm>
          <a:prstGeom prst="rect">
            <a:avLst/>
          </a:prstGeom>
          <a:noFill/>
        </p:spPr>
        <p:txBody>
          <a:bodyPr wrap="square" rtlCol="0">
            <a:spAutoFit/>
          </a:bodyPr>
          <a:lstStyle/>
          <a:p>
            <a:pPr algn="ctr">
              <a:lnSpc>
                <a:spcPct val="120000"/>
              </a:lnSpc>
            </a:pPr>
            <a:r>
              <a:rPr lang="en-US" sz="3200" dirty="0">
                <a:latin typeface="Avenir Next" panose="020B0503020202020204" pitchFamily="34" charset="0"/>
              </a:rPr>
              <a:t>Proteins have a “</a:t>
            </a:r>
            <a:r>
              <a:rPr lang="en-US" sz="3200" i="1" dirty="0">
                <a:latin typeface="Avenir Next" panose="020B0503020202020204" pitchFamily="34" charset="0"/>
              </a:rPr>
              <a:t>built in ruler</a:t>
            </a:r>
            <a:r>
              <a:rPr lang="en-US" sz="3200" dirty="0">
                <a:latin typeface="Avenir Next" panose="020B0503020202020204" pitchFamily="34" charset="0"/>
              </a:rPr>
              <a:t>” for their own neutral rate of molecular evolution! </a:t>
            </a:r>
          </a:p>
        </p:txBody>
      </p:sp>
      <p:pic>
        <p:nvPicPr>
          <p:cNvPr id="4" name="Picture 3">
            <a:extLst>
              <a:ext uri="{FF2B5EF4-FFF2-40B4-BE49-F238E27FC236}">
                <a16:creationId xmlns:a16="http://schemas.microsoft.com/office/drawing/2014/main" id="{110DBD0E-56F0-F844-BA31-486CBB4533A5}"/>
              </a:ext>
            </a:extLst>
          </p:cNvPr>
          <p:cNvPicPr>
            <a:picLocks noChangeAspect="1"/>
          </p:cNvPicPr>
          <p:nvPr/>
        </p:nvPicPr>
        <p:blipFill rotWithShape="1">
          <a:blip r:embed="rId2"/>
          <a:srcRect l="26562" t="78394" r="36456" b="7490"/>
          <a:stretch/>
        </p:blipFill>
        <p:spPr>
          <a:xfrm>
            <a:off x="4245217" y="4235198"/>
            <a:ext cx="4402838" cy="1189208"/>
          </a:xfrm>
          <a:prstGeom prst="rect">
            <a:avLst/>
          </a:prstGeom>
        </p:spPr>
      </p:pic>
      <p:sp>
        <p:nvSpPr>
          <p:cNvPr id="5" name="Right Arrow 4">
            <a:extLst>
              <a:ext uri="{FF2B5EF4-FFF2-40B4-BE49-F238E27FC236}">
                <a16:creationId xmlns:a16="http://schemas.microsoft.com/office/drawing/2014/main" id="{51CF39AB-11D0-304A-AFE5-86BB479718BA}"/>
              </a:ext>
            </a:extLst>
          </p:cNvPr>
          <p:cNvSpPr/>
          <p:nvPr/>
        </p:nvSpPr>
        <p:spPr>
          <a:xfrm>
            <a:off x="4631410" y="5424406"/>
            <a:ext cx="3425126" cy="247974"/>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1635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46DE798-EFDE-094F-91C1-A241525A7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869" y="1426532"/>
            <a:ext cx="4577556" cy="392243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5D60C56-0EB1-AC4D-9D70-84556CF87310}"/>
              </a:ext>
            </a:extLst>
          </p:cNvPr>
          <p:cNvSpPr txBox="1"/>
          <p:nvPr/>
        </p:nvSpPr>
        <p:spPr>
          <a:xfrm>
            <a:off x="2258334" y="790135"/>
            <a:ext cx="1444626" cy="338554"/>
          </a:xfrm>
          <a:prstGeom prst="rect">
            <a:avLst/>
          </a:prstGeom>
          <a:noFill/>
        </p:spPr>
        <p:txBody>
          <a:bodyPr wrap="none" rtlCol="0">
            <a:spAutoFit/>
          </a:bodyPr>
          <a:lstStyle/>
          <a:p>
            <a:r>
              <a:rPr lang="en-US" sz="1600" dirty="0">
                <a:latin typeface="Avenir Next" panose="020B0503020202020204" pitchFamily="34" charset="0"/>
              </a:rPr>
              <a:t>Genetic code</a:t>
            </a:r>
          </a:p>
        </p:txBody>
      </p:sp>
      <p:sp>
        <p:nvSpPr>
          <p:cNvPr id="5" name="Rectangle 4">
            <a:extLst>
              <a:ext uri="{FF2B5EF4-FFF2-40B4-BE49-F238E27FC236}">
                <a16:creationId xmlns:a16="http://schemas.microsoft.com/office/drawing/2014/main" id="{8E6F310B-9304-EC43-B0F4-3C012E878045}"/>
              </a:ext>
            </a:extLst>
          </p:cNvPr>
          <p:cNvSpPr>
            <a:spLocks noChangeArrowheads="1"/>
          </p:cNvSpPr>
          <p:nvPr/>
        </p:nvSpPr>
        <p:spPr bwMode="auto">
          <a:xfrm>
            <a:off x="6185850" y="1426532"/>
            <a:ext cx="4249678" cy="1047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125000"/>
              </a:lnSpc>
            </a:pPr>
            <a:r>
              <a:rPr lang="en-US" altLang="en-US" sz="1800" b="1" dirty="0">
                <a:latin typeface="Avenir Next" panose="020B0503020202020204" pitchFamily="34" charset="0"/>
              </a:rPr>
              <a:t>synonymous</a:t>
            </a:r>
            <a:r>
              <a:rPr lang="en-US" altLang="en-US" sz="1800" dirty="0">
                <a:latin typeface="Avenir Next" panose="020B0503020202020204" pitchFamily="34" charset="0"/>
              </a:rPr>
              <a:t> (</a:t>
            </a:r>
            <a:r>
              <a:rPr lang="en-US" altLang="en-US" sz="1800" b="1" dirty="0">
                <a:latin typeface="Avenir Next" panose="020B0503020202020204" pitchFamily="34" charset="0"/>
              </a:rPr>
              <a:t>S</a:t>
            </a:r>
            <a:r>
              <a:rPr lang="en-US" altLang="en-US" sz="1800" dirty="0">
                <a:latin typeface="Avenir Next" panose="020B0503020202020204" pitchFamily="34" charset="0"/>
              </a:rPr>
              <a:t>): no change to protein</a:t>
            </a:r>
          </a:p>
          <a:p>
            <a:pPr eaLnBrk="1" hangingPunct="1">
              <a:lnSpc>
                <a:spcPct val="125000"/>
              </a:lnSpc>
            </a:pPr>
            <a:endParaRPr lang="en-US" altLang="en-US" sz="1800" dirty="0">
              <a:latin typeface="Avenir Next" panose="020B0503020202020204" pitchFamily="34" charset="0"/>
            </a:endParaRPr>
          </a:p>
          <a:p>
            <a:pPr eaLnBrk="1" hangingPunct="1">
              <a:lnSpc>
                <a:spcPct val="125000"/>
              </a:lnSpc>
            </a:pPr>
            <a:endParaRPr lang="en-US" altLang="en-US" sz="1800" dirty="0">
              <a:latin typeface="Avenir Next" panose="020B0503020202020204" pitchFamily="34" charset="0"/>
            </a:endParaRPr>
          </a:p>
        </p:txBody>
      </p:sp>
      <p:sp>
        <p:nvSpPr>
          <p:cNvPr id="14" name="TextBox 13">
            <a:extLst>
              <a:ext uri="{FF2B5EF4-FFF2-40B4-BE49-F238E27FC236}">
                <a16:creationId xmlns:a16="http://schemas.microsoft.com/office/drawing/2014/main" id="{D78B0C5E-E20F-B94F-A2F8-0B97BE5436E3}"/>
              </a:ext>
            </a:extLst>
          </p:cNvPr>
          <p:cNvSpPr txBox="1"/>
          <p:nvPr/>
        </p:nvSpPr>
        <p:spPr>
          <a:xfrm>
            <a:off x="6185850" y="3696625"/>
            <a:ext cx="6098582" cy="767518"/>
          </a:xfrm>
          <a:prstGeom prst="rect">
            <a:avLst/>
          </a:prstGeom>
          <a:noFill/>
        </p:spPr>
        <p:txBody>
          <a:bodyPr wrap="square">
            <a:spAutoFit/>
          </a:bodyPr>
          <a:lstStyle/>
          <a:p>
            <a:pPr eaLnBrk="1" hangingPunct="1">
              <a:lnSpc>
                <a:spcPct val="125000"/>
              </a:lnSpc>
            </a:pPr>
            <a:r>
              <a:rPr lang="en-US" altLang="en-US" sz="1800" b="1" dirty="0">
                <a:latin typeface="Avenir Next" panose="020B0503020202020204" pitchFamily="34" charset="0"/>
              </a:rPr>
              <a:t>non-synonymous</a:t>
            </a:r>
            <a:r>
              <a:rPr lang="en-US" altLang="en-US" sz="1800" dirty="0">
                <a:latin typeface="Avenir Next" panose="020B0503020202020204" pitchFamily="34" charset="0"/>
              </a:rPr>
              <a:t> (</a:t>
            </a:r>
            <a:r>
              <a:rPr lang="en-US" altLang="en-US" sz="1800" b="1" dirty="0">
                <a:latin typeface="Avenir Next" panose="020B0503020202020204" pitchFamily="34" charset="0"/>
              </a:rPr>
              <a:t>N</a:t>
            </a:r>
            <a:r>
              <a:rPr lang="en-US" altLang="en-US" sz="1800" dirty="0">
                <a:latin typeface="Avenir Next" panose="020B0503020202020204" pitchFamily="34" charset="0"/>
              </a:rPr>
              <a:t>): changes the amino acid composition of protein</a:t>
            </a:r>
          </a:p>
        </p:txBody>
      </p:sp>
      <p:sp>
        <p:nvSpPr>
          <p:cNvPr id="15" name="TextBox 14">
            <a:extLst>
              <a:ext uri="{FF2B5EF4-FFF2-40B4-BE49-F238E27FC236}">
                <a16:creationId xmlns:a16="http://schemas.microsoft.com/office/drawing/2014/main" id="{F42A72DA-7241-7C4D-9A0C-40473849554B}"/>
              </a:ext>
            </a:extLst>
          </p:cNvPr>
          <p:cNvSpPr txBox="1"/>
          <p:nvPr/>
        </p:nvSpPr>
        <p:spPr>
          <a:xfrm>
            <a:off x="1230809" y="5560034"/>
            <a:ext cx="3499676" cy="338554"/>
          </a:xfrm>
          <a:prstGeom prst="rect">
            <a:avLst/>
          </a:prstGeom>
          <a:noFill/>
        </p:spPr>
        <p:txBody>
          <a:bodyPr wrap="none" rtlCol="0">
            <a:spAutoFit/>
          </a:bodyPr>
          <a:lstStyle/>
          <a:p>
            <a:r>
              <a:rPr lang="en-US" sz="1600" dirty="0">
                <a:latin typeface="Avenir Next" panose="020B0503020202020204" pitchFamily="34" charset="0"/>
              </a:rPr>
              <a:t>all possible mutations </a:t>
            </a:r>
            <a:r>
              <a:rPr lang="en-US" sz="1600" dirty="0">
                <a:latin typeface="Avenir Next" panose="020B0503020202020204" pitchFamily="34" charset="0"/>
                <a:sym typeface="Wingdings" pitchFamily="2" charset="2"/>
              </a:rPr>
              <a:t></a:t>
            </a:r>
            <a:r>
              <a:rPr lang="en-US" sz="1600" dirty="0">
                <a:latin typeface="Avenir Next" panose="020B0503020202020204" pitchFamily="34" charset="0"/>
              </a:rPr>
              <a:t> </a:t>
            </a:r>
            <a:r>
              <a:rPr lang="en-US" sz="1600" b="1" dirty="0">
                <a:latin typeface="Avenir Next" panose="020B0503020202020204" pitchFamily="34" charset="0"/>
              </a:rPr>
              <a:t>two types</a:t>
            </a:r>
          </a:p>
        </p:txBody>
      </p:sp>
      <p:sp>
        <p:nvSpPr>
          <p:cNvPr id="16" name="TextBox 15">
            <a:extLst>
              <a:ext uri="{FF2B5EF4-FFF2-40B4-BE49-F238E27FC236}">
                <a16:creationId xmlns:a16="http://schemas.microsoft.com/office/drawing/2014/main" id="{1383A3E7-CEB7-7E4E-B76A-CFB7C2719ACA}"/>
              </a:ext>
            </a:extLst>
          </p:cNvPr>
          <p:cNvSpPr txBox="1"/>
          <p:nvPr/>
        </p:nvSpPr>
        <p:spPr>
          <a:xfrm>
            <a:off x="6695282" y="2023771"/>
            <a:ext cx="4864280" cy="1075679"/>
          </a:xfrm>
          <a:prstGeom prst="rect">
            <a:avLst/>
          </a:prstGeom>
          <a:noFill/>
        </p:spPr>
        <p:txBody>
          <a:bodyPr wrap="none" rtlCol="0">
            <a:spAutoFit/>
          </a:bodyPr>
          <a:lstStyle/>
          <a:p>
            <a:pPr marL="285750" indent="-285750">
              <a:lnSpc>
                <a:spcPct val="120000"/>
              </a:lnSpc>
              <a:buFont typeface="Arial" panose="020B0604020202020204" pitchFamily="34" charset="0"/>
              <a:buChar char="•"/>
            </a:pPr>
            <a:r>
              <a:rPr lang="en-US" dirty="0">
                <a:latin typeface="Avenir Next" panose="020B0503020202020204" pitchFamily="34" charset="0"/>
              </a:rPr>
              <a:t>no effect on protein</a:t>
            </a:r>
          </a:p>
          <a:p>
            <a:pPr marL="285750" indent="-285750">
              <a:lnSpc>
                <a:spcPct val="120000"/>
              </a:lnSpc>
              <a:buFont typeface="Arial" panose="020B0604020202020204" pitchFamily="34" charset="0"/>
              <a:buChar char="•"/>
            </a:pPr>
            <a:r>
              <a:rPr lang="en-US" dirty="0">
                <a:latin typeface="Avenir Next" panose="020B0503020202020204" pitchFamily="34" charset="0"/>
              </a:rPr>
              <a:t>selectively neutral </a:t>
            </a:r>
          </a:p>
          <a:p>
            <a:pPr marL="285750" indent="-285750">
              <a:lnSpc>
                <a:spcPct val="120000"/>
              </a:lnSpc>
              <a:buFont typeface="Arial" panose="020B0604020202020204" pitchFamily="34" charset="0"/>
              <a:buChar char="•"/>
            </a:pPr>
            <a:r>
              <a:rPr lang="en-US" dirty="0">
                <a:latin typeface="Avenir Next" panose="020B0503020202020204" pitchFamily="34" charset="0"/>
              </a:rPr>
              <a:t>rate = neutral rate (</a:t>
            </a:r>
            <a:r>
              <a:rPr lang="en-US" i="1" dirty="0" err="1">
                <a:latin typeface="Avenir Next" panose="020B0503020202020204" pitchFamily="34" charset="0"/>
              </a:rPr>
              <a:t>w.r.t.</a:t>
            </a:r>
            <a:r>
              <a:rPr lang="en-US" i="1" dirty="0">
                <a:latin typeface="Avenir Next" panose="020B0503020202020204" pitchFamily="34" charset="0"/>
              </a:rPr>
              <a:t> protein evolution</a:t>
            </a:r>
            <a:r>
              <a:rPr lang="en-US" dirty="0">
                <a:latin typeface="Avenir Next" panose="020B0503020202020204" pitchFamily="34" charset="0"/>
              </a:rPr>
              <a:t>)</a:t>
            </a:r>
          </a:p>
        </p:txBody>
      </p:sp>
      <p:sp>
        <p:nvSpPr>
          <p:cNvPr id="17" name="TextBox 16">
            <a:extLst>
              <a:ext uri="{FF2B5EF4-FFF2-40B4-BE49-F238E27FC236}">
                <a16:creationId xmlns:a16="http://schemas.microsoft.com/office/drawing/2014/main" id="{6D3F68E5-46D2-0247-9E5A-1CBA264A250B}"/>
              </a:ext>
            </a:extLst>
          </p:cNvPr>
          <p:cNvSpPr txBox="1"/>
          <p:nvPr/>
        </p:nvSpPr>
        <p:spPr>
          <a:xfrm>
            <a:off x="6695282" y="4673028"/>
            <a:ext cx="4425763" cy="1075679"/>
          </a:xfrm>
          <a:prstGeom prst="rect">
            <a:avLst/>
          </a:prstGeom>
          <a:noFill/>
        </p:spPr>
        <p:txBody>
          <a:bodyPr wrap="none" rtlCol="0">
            <a:spAutoFit/>
          </a:bodyPr>
          <a:lstStyle/>
          <a:p>
            <a:pPr marL="285750" indent="-285750">
              <a:lnSpc>
                <a:spcPct val="120000"/>
              </a:lnSpc>
              <a:buFont typeface="Arial" panose="020B0604020202020204" pitchFamily="34" charset="0"/>
              <a:buChar char="•"/>
            </a:pPr>
            <a:r>
              <a:rPr lang="en-US" dirty="0">
                <a:latin typeface="Avenir Next" panose="020B0503020202020204" pitchFamily="34" charset="0"/>
              </a:rPr>
              <a:t>changes AA of protein</a:t>
            </a:r>
          </a:p>
          <a:p>
            <a:pPr marL="285750" indent="-285750">
              <a:lnSpc>
                <a:spcPct val="120000"/>
              </a:lnSpc>
              <a:buFont typeface="Arial" panose="020B0604020202020204" pitchFamily="34" charset="0"/>
              <a:buChar char="•"/>
            </a:pPr>
            <a:r>
              <a:rPr lang="en-US" b="1" dirty="0">
                <a:solidFill>
                  <a:srgbClr val="C00000"/>
                </a:solidFill>
                <a:latin typeface="Avenir Next" panose="020B0503020202020204" pitchFamily="34" charset="0"/>
              </a:rPr>
              <a:t>deleterious</a:t>
            </a:r>
            <a:r>
              <a:rPr lang="en-US" dirty="0">
                <a:latin typeface="Avenir Next" panose="020B0503020202020204" pitchFamily="34" charset="0"/>
              </a:rPr>
              <a:t>, or neutral, or </a:t>
            </a:r>
            <a:r>
              <a:rPr lang="en-US" b="1" dirty="0">
                <a:solidFill>
                  <a:schemeClr val="accent5">
                    <a:lumMod val="75000"/>
                  </a:schemeClr>
                </a:solidFill>
                <a:latin typeface="Avenir Next" panose="020B0503020202020204" pitchFamily="34" charset="0"/>
              </a:rPr>
              <a:t>positive</a:t>
            </a:r>
          </a:p>
          <a:p>
            <a:pPr marL="285750" indent="-285750">
              <a:lnSpc>
                <a:spcPct val="120000"/>
              </a:lnSpc>
              <a:buFont typeface="Arial" panose="020B0604020202020204" pitchFamily="34" charset="0"/>
              <a:buChar char="•"/>
            </a:pPr>
            <a:r>
              <a:rPr lang="en-US" dirty="0">
                <a:latin typeface="Avenir Next" panose="020B0503020202020204" pitchFamily="34" charset="0"/>
              </a:rPr>
              <a:t>rate depends on intensity of selection</a:t>
            </a:r>
          </a:p>
        </p:txBody>
      </p:sp>
    </p:spTree>
    <p:extLst>
      <p:ext uri="{BB962C8B-B14F-4D97-AF65-F5344CB8AC3E}">
        <p14:creationId xmlns:p14="http://schemas.microsoft.com/office/powerpoint/2010/main" val="2811525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P spid="15" grpId="0"/>
      <p:bldP spid="16" grpId="0"/>
      <p:bldP spid="1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F47A63-E5BD-E744-9F47-0FCA19C16F6B}"/>
              </a:ext>
            </a:extLst>
          </p:cNvPr>
          <p:cNvSpPr/>
          <p:nvPr/>
        </p:nvSpPr>
        <p:spPr>
          <a:xfrm>
            <a:off x="2349284" y="824358"/>
            <a:ext cx="8039856" cy="1698927"/>
          </a:xfrm>
          <a:prstGeom prst="rect">
            <a:avLst/>
          </a:prstGeom>
        </p:spPr>
        <p:txBody>
          <a:bodyPr wrap="square">
            <a:spAutoFit/>
          </a:bodyPr>
          <a:lstStyle/>
          <a:p>
            <a:pPr algn="ctr"/>
            <a:r>
              <a:rPr lang="en-US" sz="2400" dirty="0">
                <a:latin typeface="Avenir Next" panose="020B0503020202020204" pitchFamily="34" charset="0"/>
              </a:rPr>
              <a:t>“</a:t>
            </a:r>
            <a:r>
              <a:rPr lang="en-US" sz="2400" i="1" dirty="0">
                <a:latin typeface="Avenir Next" panose="020B0503020202020204" pitchFamily="34" charset="0"/>
              </a:rPr>
              <a:t>built in ruler</a:t>
            </a:r>
            <a:r>
              <a:rPr lang="en-US" sz="2400" dirty="0">
                <a:latin typeface="Avenir Next" panose="020B0503020202020204" pitchFamily="34" charset="0"/>
              </a:rPr>
              <a:t>”  = </a:t>
            </a:r>
            <a:r>
              <a:rPr lang="en-US" sz="2400" b="1" dirty="0">
                <a:solidFill>
                  <a:srgbClr val="404040"/>
                </a:solidFill>
                <a:latin typeface="Avenir Next" panose="020B0503020202020204" pitchFamily="34" charset="0"/>
              </a:rPr>
              <a:t>s</a:t>
            </a:r>
            <a:r>
              <a:rPr lang="en-US" sz="2400" b="1" dirty="0">
                <a:solidFill>
                  <a:srgbClr val="404040"/>
                </a:solidFill>
                <a:latin typeface="Avenir Next" panose="020B0503020202020204" pitchFamily="34" charset="0"/>
                <a:cs typeface="Century Gothic"/>
              </a:rPr>
              <a:t>ynonymous substitution rate</a:t>
            </a:r>
          </a:p>
          <a:p>
            <a:pPr algn="ctr"/>
            <a:endParaRPr lang="en-US" sz="2400" dirty="0">
              <a:solidFill>
                <a:srgbClr val="404040"/>
              </a:solidFill>
              <a:latin typeface="Avenir Next" panose="020B0503020202020204" pitchFamily="34" charset="0"/>
              <a:cs typeface="Century Gothic"/>
            </a:endParaRPr>
          </a:p>
          <a:p>
            <a:pPr algn="ctr">
              <a:lnSpc>
                <a:spcPct val="120000"/>
              </a:lnSpc>
            </a:pPr>
            <a:r>
              <a:rPr lang="en-US" sz="2400" dirty="0">
                <a:solidFill>
                  <a:srgbClr val="404040"/>
                </a:solidFill>
                <a:latin typeface="Avenir Next" panose="020B0503020202020204" pitchFamily="34" charset="0"/>
                <a:cs typeface="Century Gothic"/>
              </a:rPr>
              <a:t>The rate at which that proteins would have evolved if it had been 100% free from selection (</a:t>
            </a:r>
            <a:r>
              <a:rPr lang="en-US" sz="2400" i="1" dirty="0">
                <a:solidFill>
                  <a:srgbClr val="404040"/>
                </a:solidFill>
                <a:latin typeface="Avenir Next" panose="020B0503020202020204" pitchFamily="34" charset="0"/>
                <a:cs typeface="Century Gothic"/>
              </a:rPr>
              <a:t>at the protein level</a:t>
            </a:r>
            <a:r>
              <a:rPr lang="en-US" sz="2400" dirty="0">
                <a:solidFill>
                  <a:srgbClr val="404040"/>
                </a:solidFill>
                <a:latin typeface="Avenir Next" panose="020B0503020202020204" pitchFamily="34" charset="0"/>
                <a:cs typeface="Century Gothic"/>
              </a:rPr>
              <a:t>). </a:t>
            </a:r>
          </a:p>
        </p:txBody>
      </p:sp>
      <p:pic>
        <p:nvPicPr>
          <p:cNvPr id="10" name="Picture 9">
            <a:extLst>
              <a:ext uri="{FF2B5EF4-FFF2-40B4-BE49-F238E27FC236}">
                <a16:creationId xmlns:a16="http://schemas.microsoft.com/office/drawing/2014/main" id="{ECE64A5C-8049-3943-B690-AC1DD3ADC129}"/>
              </a:ext>
            </a:extLst>
          </p:cNvPr>
          <p:cNvPicPr>
            <a:picLocks noChangeAspect="1"/>
          </p:cNvPicPr>
          <p:nvPr/>
        </p:nvPicPr>
        <p:blipFill rotWithShape="1">
          <a:blip r:embed="rId3"/>
          <a:srcRect l="24528" t="78394" r="39011" b="7490"/>
          <a:stretch/>
        </p:blipFill>
        <p:spPr>
          <a:xfrm>
            <a:off x="826124" y="4567187"/>
            <a:ext cx="3542535" cy="970505"/>
          </a:xfrm>
          <a:prstGeom prst="rect">
            <a:avLst/>
          </a:prstGeom>
        </p:spPr>
      </p:pic>
      <p:sp>
        <p:nvSpPr>
          <p:cNvPr id="11" name="Right Arrow 10">
            <a:extLst>
              <a:ext uri="{FF2B5EF4-FFF2-40B4-BE49-F238E27FC236}">
                <a16:creationId xmlns:a16="http://schemas.microsoft.com/office/drawing/2014/main" id="{39F72275-46C0-D84F-B73B-C6DCE96F51DE}"/>
              </a:ext>
            </a:extLst>
          </p:cNvPr>
          <p:cNvSpPr/>
          <p:nvPr/>
        </p:nvSpPr>
        <p:spPr>
          <a:xfrm>
            <a:off x="4518040" y="4920705"/>
            <a:ext cx="545022" cy="263473"/>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471FBB97-277A-EC4E-BC1C-4BDA787B51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1824" y="3509639"/>
            <a:ext cx="2054709" cy="28221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Right Arrow 12">
            <a:extLst>
              <a:ext uri="{FF2B5EF4-FFF2-40B4-BE49-F238E27FC236}">
                <a16:creationId xmlns:a16="http://schemas.microsoft.com/office/drawing/2014/main" id="{3179A62A-21B4-5745-B260-778344A35468}"/>
              </a:ext>
            </a:extLst>
          </p:cNvPr>
          <p:cNvSpPr/>
          <p:nvPr/>
        </p:nvSpPr>
        <p:spPr>
          <a:xfrm>
            <a:off x="8065294" y="4889708"/>
            <a:ext cx="545022" cy="263473"/>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Box 10">
            <a:extLst>
              <a:ext uri="{FF2B5EF4-FFF2-40B4-BE49-F238E27FC236}">
                <a16:creationId xmlns:a16="http://schemas.microsoft.com/office/drawing/2014/main" id="{5FD52DC3-55EE-C547-A3CE-33155A1644C0}"/>
              </a:ext>
            </a:extLst>
          </p:cNvPr>
          <p:cNvSpPr txBox="1">
            <a:spLocks noChangeArrowheads="1"/>
          </p:cNvSpPr>
          <p:nvPr/>
        </p:nvSpPr>
        <p:spPr bwMode="auto">
          <a:xfrm>
            <a:off x="8909077" y="4760053"/>
            <a:ext cx="2054709" cy="584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9050">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ea typeface="ＭＳ Ｐゴシック" charset="0"/>
                <a:cs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eaLnBrk="1" hangingPunct="1">
              <a:spcBef>
                <a:spcPct val="50000"/>
              </a:spcBef>
            </a:pPr>
            <a:r>
              <a:rPr lang="en-US" sz="1600" dirty="0">
                <a:solidFill>
                  <a:srgbClr val="4D4D4D"/>
                </a:solidFill>
                <a:latin typeface="Avenir Next Regular"/>
                <a:cs typeface="Avenir Next Regular"/>
              </a:rPr>
              <a:t>The “neutral rate” for this protein (</a:t>
            </a:r>
            <a:r>
              <a:rPr lang="en-US" sz="1600" b="1" i="1" dirty="0">
                <a:solidFill>
                  <a:srgbClr val="4D4D4D"/>
                </a:solidFill>
                <a:latin typeface="Avenir Next Regular"/>
                <a:cs typeface="Avenir Next Regular"/>
              </a:rPr>
              <a:t>K</a:t>
            </a:r>
            <a:r>
              <a:rPr lang="en-US" sz="1600" b="1" baseline="-25000" dirty="0">
                <a:solidFill>
                  <a:srgbClr val="4D4D4D"/>
                </a:solidFill>
                <a:latin typeface="Avenir Next Regular"/>
                <a:cs typeface="Avenir Next Regular"/>
              </a:rPr>
              <a:t>S</a:t>
            </a:r>
            <a:r>
              <a:rPr lang="en-US" sz="1600" dirty="0">
                <a:solidFill>
                  <a:srgbClr val="4D4D4D"/>
                </a:solidFill>
                <a:latin typeface="Avenir Next Regular"/>
                <a:cs typeface="Avenir Next Regular"/>
              </a:rPr>
              <a:t>)</a:t>
            </a:r>
          </a:p>
        </p:txBody>
      </p:sp>
    </p:spTree>
    <p:extLst>
      <p:ext uri="{BB962C8B-B14F-4D97-AF65-F5344CB8AC3E}">
        <p14:creationId xmlns:p14="http://schemas.microsoft.com/office/powerpoint/2010/main" val="311696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4"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46DE798-EFDE-094F-91C1-A241525A7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869" y="1426532"/>
            <a:ext cx="4577556" cy="392243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5D60C56-0EB1-AC4D-9D70-84556CF87310}"/>
              </a:ext>
            </a:extLst>
          </p:cNvPr>
          <p:cNvSpPr txBox="1"/>
          <p:nvPr/>
        </p:nvSpPr>
        <p:spPr>
          <a:xfrm>
            <a:off x="2210252" y="872792"/>
            <a:ext cx="1444626" cy="338554"/>
          </a:xfrm>
          <a:prstGeom prst="rect">
            <a:avLst/>
          </a:prstGeom>
          <a:noFill/>
        </p:spPr>
        <p:txBody>
          <a:bodyPr wrap="none" rtlCol="0">
            <a:spAutoFit/>
          </a:bodyPr>
          <a:lstStyle/>
          <a:p>
            <a:r>
              <a:rPr lang="en-US" sz="1600" dirty="0">
                <a:latin typeface="Avenir Next" panose="020B0503020202020204" pitchFamily="34" charset="0"/>
              </a:rPr>
              <a:t>Genetic code</a:t>
            </a:r>
          </a:p>
        </p:txBody>
      </p:sp>
      <p:sp>
        <p:nvSpPr>
          <p:cNvPr id="5" name="Rectangle 4">
            <a:extLst>
              <a:ext uri="{FF2B5EF4-FFF2-40B4-BE49-F238E27FC236}">
                <a16:creationId xmlns:a16="http://schemas.microsoft.com/office/drawing/2014/main" id="{8E6F310B-9304-EC43-B0F4-3C012E878045}"/>
              </a:ext>
            </a:extLst>
          </p:cNvPr>
          <p:cNvSpPr>
            <a:spLocks noChangeArrowheads="1"/>
          </p:cNvSpPr>
          <p:nvPr/>
        </p:nvSpPr>
        <p:spPr bwMode="auto">
          <a:xfrm>
            <a:off x="6185850" y="939493"/>
            <a:ext cx="4249678" cy="1047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125000"/>
              </a:lnSpc>
            </a:pPr>
            <a:r>
              <a:rPr lang="en-US" altLang="en-US" sz="1800" b="1" dirty="0">
                <a:latin typeface="Avenir Next" panose="020B0503020202020204" pitchFamily="34" charset="0"/>
              </a:rPr>
              <a:t>synonymous</a:t>
            </a:r>
            <a:r>
              <a:rPr lang="en-US" altLang="en-US" sz="1800" dirty="0">
                <a:latin typeface="Avenir Next" panose="020B0503020202020204" pitchFamily="34" charset="0"/>
              </a:rPr>
              <a:t> (</a:t>
            </a:r>
            <a:r>
              <a:rPr lang="en-US" altLang="en-US" sz="1800" b="1" dirty="0">
                <a:latin typeface="Avenir Next" panose="020B0503020202020204" pitchFamily="34" charset="0"/>
              </a:rPr>
              <a:t>S</a:t>
            </a:r>
            <a:r>
              <a:rPr lang="en-US" altLang="en-US" sz="1800" dirty="0">
                <a:latin typeface="Avenir Next" panose="020B0503020202020204" pitchFamily="34" charset="0"/>
              </a:rPr>
              <a:t>): no change to protein</a:t>
            </a:r>
          </a:p>
          <a:p>
            <a:pPr eaLnBrk="1" hangingPunct="1">
              <a:lnSpc>
                <a:spcPct val="125000"/>
              </a:lnSpc>
            </a:pPr>
            <a:endParaRPr lang="en-US" altLang="en-US" sz="1800" dirty="0">
              <a:latin typeface="Avenir Next" panose="020B0503020202020204" pitchFamily="34" charset="0"/>
            </a:endParaRPr>
          </a:p>
          <a:p>
            <a:pPr eaLnBrk="1" hangingPunct="1">
              <a:lnSpc>
                <a:spcPct val="125000"/>
              </a:lnSpc>
            </a:pPr>
            <a:endParaRPr lang="en-US" altLang="en-US" sz="1800" dirty="0">
              <a:latin typeface="Avenir Next" panose="020B0503020202020204" pitchFamily="34" charset="0"/>
            </a:endParaRPr>
          </a:p>
        </p:txBody>
      </p:sp>
      <p:sp>
        <p:nvSpPr>
          <p:cNvPr id="15" name="TextBox 14">
            <a:extLst>
              <a:ext uri="{FF2B5EF4-FFF2-40B4-BE49-F238E27FC236}">
                <a16:creationId xmlns:a16="http://schemas.microsoft.com/office/drawing/2014/main" id="{F42A72DA-7241-7C4D-9A0C-40473849554B}"/>
              </a:ext>
            </a:extLst>
          </p:cNvPr>
          <p:cNvSpPr txBox="1"/>
          <p:nvPr/>
        </p:nvSpPr>
        <p:spPr>
          <a:xfrm>
            <a:off x="1230809" y="5560034"/>
            <a:ext cx="3499676" cy="338554"/>
          </a:xfrm>
          <a:prstGeom prst="rect">
            <a:avLst/>
          </a:prstGeom>
          <a:noFill/>
        </p:spPr>
        <p:txBody>
          <a:bodyPr wrap="none" rtlCol="0">
            <a:spAutoFit/>
          </a:bodyPr>
          <a:lstStyle/>
          <a:p>
            <a:r>
              <a:rPr lang="en-US" sz="1600" dirty="0">
                <a:latin typeface="Avenir Next" panose="020B0503020202020204" pitchFamily="34" charset="0"/>
              </a:rPr>
              <a:t>all possible mutations </a:t>
            </a:r>
            <a:r>
              <a:rPr lang="en-US" sz="1600" dirty="0">
                <a:latin typeface="Avenir Next" panose="020B0503020202020204" pitchFamily="34" charset="0"/>
                <a:sym typeface="Wingdings" pitchFamily="2" charset="2"/>
              </a:rPr>
              <a:t></a:t>
            </a:r>
            <a:r>
              <a:rPr lang="en-US" sz="1600" dirty="0">
                <a:latin typeface="Avenir Next" panose="020B0503020202020204" pitchFamily="34" charset="0"/>
              </a:rPr>
              <a:t> </a:t>
            </a:r>
            <a:r>
              <a:rPr lang="en-US" sz="1600" b="1" dirty="0">
                <a:latin typeface="Avenir Next" panose="020B0503020202020204" pitchFamily="34" charset="0"/>
              </a:rPr>
              <a:t>two types</a:t>
            </a:r>
          </a:p>
        </p:txBody>
      </p:sp>
      <p:sp>
        <p:nvSpPr>
          <p:cNvPr id="16" name="TextBox 15">
            <a:extLst>
              <a:ext uri="{FF2B5EF4-FFF2-40B4-BE49-F238E27FC236}">
                <a16:creationId xmlns:a16="http://schemas.microsoft.com/office/drawing/2014/main" id="{1383A3E7-CEB7-7E4E-B76A-CFB7C2719ACA}"/>
              </a:ext>
            </a:extLst>
          </p:cNvPr>
          <p:cNvSpPr txBox="1"/>
          <p:nvPr/>
        </p:nvSpPr>
        <p:spPr>
          <a:xfrm>
            <a:off x="6695282" y="1536732"/>
            <a:ext cx="2487027" cy="1292662"/>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lumMod val="65000"/>
                  </a:schemeClr>
                </a:solidFill>
              </a:rPr>
              <a:t>no effect on protein</a:t>
            </a:r>
          </a:p>
          <a:p>
            <a:pPr marL="285750" indent="-285750">
              <a:buFont typeface="Arial" panose="020B0604020202020204" pitchFamily="34" charset="0"/>
              <a:buChar char="•"/>
            </a:pPr>
            <a:r>
              <a:rPr lang="en-US" dirty="0">
                <a:solidFill>
                  <a:schemeClr val="bg1">
                    <a:lumMod val="65000"/>
                  </a:schemeClr>
                </a:solidFill>
              </a:rPr>
              <a:t>selectively neutral</a:t>
            </a:r>
          </a:p>
          <a:p>
            <a:pPr marL="285750" indent="-285750">
              <a:buFont typeface="Arial" panose="020B0604020202020204" pitchFamily="34" charset="0"/>
              <a:buChar char="•"/>
            </a:pPr>
            <a:r>
              <a:rPr lang="en-US" dirty="0">
                <a:solidFill>
                  <a:schemeClr val="bg1">
                    <a:lumMod val="65000"/>
                  </a:schemeClr>
                </a:solidFill>
              </a:rPr>
              <a:t>rate = neutral rate</a:t>
            </a:r>
          </a:p>
          <a:p>
            <a:pPr marL="285750" indent="-285750">
              <a:buFont typeface="Arial" panose="020B0604020202020204" pitchFamily="34" charset="0"/>
              <a:buChar char="•"/>
            </a:pPr>
            <a:r>
              <a:rPr lang="en-US" sz="2400" dirty="0">
                <a:solidFill>
                  <a:schemeClr val="accent5">
                    <a:lumMod val="75000"/>
                  </a:schemeClr>
                </a:solidFill>
              </a:rPr>
              <a:t>neutral rate = </a:t>
            </a:r>
            <a:r>
              <a:rPr lang="en-US" sz="2400" i="1" dirty="0">
                <a:solidFill>
                  <a:schemeClr val="accent5">
                    <a:lumMod val="75000"/>
                  </a:schemeClr>
                </a:solidFill>
              </a:rPr>
              <a:t>K</a:t>
            </a:r>
            <a:r>
              <a:rPr lang="en-US" sz="2400" baseline="-25000" dirty="0">
                <a:solidFill>
                  <a:schemeClr val="accent5">
                    <a:lumMod val="75000"/>
                  </a:schemeClr>
                </a:solidFill>
              </a:rPr>
              <a:t>S</a:t>
            </a:r>
            <a:endParaRPr lang="en-US" sz="2400" dirty="0">
              <a:solidFill>
                <a:schemeClr val="accent5">
                  <a:lumMod val="75000"/>
                </a:schemeClr>
              </a:solidFill>
            </a:endParaRPr>
          </a:p>
        </p:txBody>
      </p:sp>
      <p:cxnSp>
        <p:nvCxnSpPr>
          <p:cNvPr id="11" name="Straight Connector 10">
            <a:extLst>
              <a:ext uri="{FF2B5EF4-FFF2-40B4-BE49-F238E27FC236}">
                <a16:creationId xmlns:a16="http://schemas.microsoft.com/office/drawing/2014/main" id="{5A7D505A-5335-844B-BDA9-633125E94933}"/>
              </a:ext>
            </a:extLst>
          </p:cNvPr>
          <p:cNvCxnSpPr>
            <a:cxnSpLocks/>
          </p:cNvCxnSpPr>
          <p:nvPr/>
        </p:nvCxnSpPr>
        <p:spPr>
          <a:xfrm flipH="1">
            <a:off x="6185850" y="3274142"/>
            <a:ext cx="5244150" cy="0"/>
          </a:xfrm>
          <a:prstGeom prst="line">
            <a:avLst/>
          </a:prstGeom>
          <a:ln>
            <a:solidFill>
              <a:schemeClr val="bg1">
                <a:lumMod val="65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1783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D251225-C2A0-DE4F-B8AF-D76CEBC58BE3}"/>
              </a:ext>
            </a:extLst>
          </p:cNvPr>
          <p:cNvPicPr>
            <a:picLocks noChangeAspect="1"/>
          </p:cNvPicPr>
          <p:nvPr/>
        </p:nvPicPr>
        <p:blipFill rotWithShape="1">
          <a:blip r:embed="rId3"/>
          <a:srcRect l="1835"/>
          <a:stretch/>
        </p:blipFill>
        <p:spPr>
          <a:xfrm>
            <a:off x="7242403" y="2762935"/>
            <a:ext cx="2954673" cy="1689100"/>
          </a:xfrm>
          <a:prstGeom prst="rect">
            <a:avLst/>
          </a:prstGeom>
        </p:spPr>
      </p:pic>
      <p:sp>
        <p:nvSpPr>
          <p:cNvPr id="4" name="TextBox 3">
            <a:extLst>
              <a:ext uri="{FF2B5EF4-FFF2-40B4-BE49-F238E27FC236}">
                <a16:creationId xmlns:a16="http://schemas.microsoft.com/office/drawing/2014/main" id="{D32AB242-F135-9740-82C1-AE238C0CFCA2}"/>
              </a:ext>
            </a:extLst>
          </p:cNvPr>
          <p:cNvSpPr txBox="1"/>
          <p:nvPr/>
        </p:nvSpPr>
        <p:spPr>
          <a:xfrm>
            <a:off x="626558" y="462736"/>
            <a:ext cx="4796341" cy="400110"/>
          </a:xfrm>
          <a:prstGeom prst="rect">
            <a:avLst/>
          </a:prstGeom>
          <a:noFill/>
        </p:spPr>
        <p:txBody>
          <a:bodyPr wrap="square" rtlCol="0">
            <a:spAutoFit/>
          </a:bodyPr>
          <a:lstStyle/>
          <a:p>
            <a:r>
              <a:rPr lang="en-US" sz="2000" dirty="0">
                <a:latin typeface="Avenir Next" panose="020B0503020202020204" pitchFamily="34" charset="0"/>
              </a:rPr>
              <a:t>Mutations can be </a:t>
            </a:r>
            <a:r>
              <a:rPr lang="en-US" sz="2000" b="1" dirty="0">
                <a:latin typeface="Avenir Next" panose="020B0503020202020204" pitchFamily="34" charset="0"/>
              </a:rPr>
              <a:t>fixed</a:t>
            </a:r>
            <a:r>
              <a:rPr lang="en-US" sz="2000" dirty="0">
                <a:latin typeface="Avenir Next" panose="020B0503020202020204" pitchFamily="34" charset="0"/>
              </a:rPr>
              <a:t> or </a:t>
            </a:r>
            <a:r>
              <a:rPr lang="en-US" sz="2000" b="1" dirty="0">
                <a:latin typeface="Avenir Next" panose="020B0503020202020204" pitchFamily="34" charset="0"/>
              </a:rPr>
              <a:t>lost </a:t>
            </a:r>
          </a:p>
        </p:txBody>
      </p:sp>
      <p:grpSp>
        <p:nvGrpSpPr>
          <p:cNvPr id="2" name="Group 1">
            <a:extLst>
              <a:ext uri="{FF2B5EF4-FFF2-40B4-BE49-F238E27FC236}">
                <a16:creationId xmlns:a16="http://schemas.microsoft.com/office/drawing/2014/main" id="{60EA762D-9500-3445-B79E-238D7CC7056C}"/>
              </a:ext>
            </a:extLst>
          </p:cNvPr>
          <p:cNvGrpSpPr/>
          <p:nvPr/>
        </p:nvGrpSpPr>
        <p:grpSpPr>
          <a:xfrm>
            <a:off x="1376724" y="2302697"/>
            <a:ext cx="4721757" cy="2787917"/>
            <a:chOff x="3267211" y="2289997"/>
            <a:chExt cx="4721757" cy="2787917"/>
          </a:xfrm>
        </p:grpSpPr>
        <p:pic>
          <p:nvPicPr>
            <p:cNvPr id="3" name="Picture 2">
              <a:extLst>
                <a:ext uri="{FF2B5EF4-FFF2-40B4-BE49-F238E27FC236}">
                  <a16:creationId xmlns:a16="http://schemas.microsoft.com/office/drawing/2014/main" id="{7521CAA6-7219-5648-A077-421D3F31FF61}"/>
                </a:ext>
              </a:extLst>
            </p:cNvPr>
            <p:cNvPicPr>
              <a:picLocks noChangeAspect="1"/>
            </p:cNvPicPr>
            <p:nvPr/>
          </p:nvPicPr>
          <p:blipFill rotWithShape="1">
            <a:blip r:embed="rId4"/>
            <a:srcRect l="9334" t="4964" r="7535"/>
            <a:stretch/>
          </p:blipFill>
          <p:spPr>
            <a:xfrm>
              <a:off x="4283242" y="2422358"/>
              <a:ext cx="3705726" cy="2124242"/>
            </a:xfrm>
            <a:prstGeom prst="rect">
              <a:avLst/>
            </a:prstGeom>
          </p:spPr>
        </p:pic>
        <p:sp>
          <p:nvSpPr>
            <p:cNvPr id="5" name="Rectangle 4">
              <a:extLst>
                <a:ext uri="{FF2B5EF4-FFF2-40B4-BE49-F238E27FC236}">
                  <a16:creationId xmlns:a16="http://schemas.microsoft.com/office/drawing/2014/main" id="{F7B701B7-297F-1A4F-89C1-0B0089870679}"/>
                </a:ext>
              </a:extLst>
            </p:cNvPr>
            <p:cNvSpPr/>
            <p:nvPr/>
          </p:nvSpPr>
          <p:spPr>
            <a:xfrm>
              <a:off x="4230988" y="2403566"/>
              <a:ext cx="3757980" cy="2055223"/>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84">
              <a:extLst>
                <a:ext uri="{FF2B5EF4-FFF2-40B4-BE49-F238E27FC236}">
                  <a16:creationId xmlns:a16="http://schemas.microsoft.com/office/drawing/2014/main" id="{09F281AB-64C6-2144-AB68-076E7314C68F}"/>
                </a:ext>
              </a:extLst>
            </p:cNvPr>
            <p:cNvSpPr>
              <a:spLocks noChangeArrowheads="1"/>
            </p:cNvSpPr>
            <p:nvPr/>
          </p:nvSpPr>
          <p:spPr bwMode="auto">
            <a:xfrm>
              <a:off x="4230988" y="4398463"/>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sp>
          <p:nvSpPr>
            <p:cNvPr id="7" name="TextBox 6">
              <a:extLst>
                <a:ext uri="{FF2B5EF4-FFF2-40B4-BE49-F238E27FC236}">
                  <a16:creationId xmlns:a16="http://schemas.microsoft.com/office/drawing/2014/main" id="{F28668A8-10F0-2143-98EA-62576506A23E}"/>
                </a:ext>
              </a:extLst>
            </p:cNvPr>
            <p:cNvSpPr txBox="1"/>
            <p:nvPr/>
          </p:nvSpPr>
          <p:spPr>
            <a:xfrm>
              <a:off x="3267211" y="2289997"/>
              <a:ext cx="779509" cy="338554"/>
            </a:xfrm>
            <a:prstGeom prst="rect">
              <a:avLst/>
            </a:prstGeom>
            <a:noFill/>
          </p:spPr>
          <p:txBody>
            <a:bodyPr wrap="none" rtlCol="0">
              <a:spAutoFit/>
            </a:bodyPr>
            <a:lstStyle/>
            <a:p>
              <a:pPr algn="ctr"/>
              <a:r>
                <a:rPr lang="en-US" sz="1600" dirty="0">
                  <a:latin typeface="Avenir Next" panose="020B0503020202020204" pitchFamily="34" charset="0"/>
                </a:rPr>
                <a:t>f = 1.0</a:t>
              </a:r>
            </a:p>
          </p:txBody>
        </p:sp>
        <p:sp>
          <p:nvSpPr>
            <p:cNvPr id="8" name="TextBox 7">
              <a:extLst>
                <a:ext uri="{FF2B5EF4-FFF2-40B4-BE49-F238E27FC236}">
                  <a16:creationId xmlns:a16="http://schemas.microsoft.com/office/drawing/2014/main" id="{D1DCDE5E-DB78-5E49-8F17-BB6C65693FB6}"/>
                </a:ext>
              </a:extLst>
            </p:cNvPr>
            <p:cNvSpPr txBox="1"/>
            <p:nvPr/>
          </p:nvSpPr>
          <p:spPr>
            <a:xfrm>
              <a:off x="3271062" y="4263024"/>
              <a:ext cx="779509" cy="338554"/>
            </a:xfrm>
            <a:prstGeom prst="rect">
              <a:avLst/>
            </a:prstGeom>
            <a:noFill/>
          </p:spPr>
          <p:txBody>
            <a:bodyPr wrap="none" rtlCol="0">
              <a:spAutoFit/>
            </a:bodyPr>
            <a:lstStyle/>
            <a:p>
              <a:pPr algn="ctr"/>
              <a:r>
                <a:rPr lang="en-US" sz="1600" dirty="0">
                  <a:latin typeface="Avenir Next" panose="020B0503020202020204" pitchFamily="34" charset="0"/>
                </a:rPr>
                <a:t>f = 0.0</a:t>
              </a:r>
            </a:p>
          </p:txBody>
        </p:sp>
        <p:grpSp>
          <p:nvGrpSpPr>
            <p:cNvPr id="9" name="Group 8">
              <a:extLst>
                <a:ext uri="{FF2B5EF4-FFF2-40B4-BE49-F238E27FC236}">
                  <a16:creationId xmlns:a16="http://schemas.microsoft.com/office/drawing/2014/main" id="{A0775567-48DC-1A4F-AD46-D954621BB690}"/>
                </a:ext>
              </a:extLst>
            </p:cNvPr>
            <p:cNvGrpSpPr/>
            <p:nvPr/>
          </p:nvGrpSpPr>
          <p:grpSpPr>
            <a:xfrm>
              <a:off x="5457917" y="4519114"/>
              <a:ext cx="1027422" cy="558800"/>
              <a:chOff x="5596267" y="5153823"/>
              <a:chExt cx="1027422" cy="558800"/>
            </a:xfrm>
          </p:grpSpPr>
          <p:sp>
            <p:nvSpPr>
              <p:cNvPr id="10" name="Right Arrow 9">
                <a:extLst>
                  <a:ext uri="{FF2B5EF4-FFF2-40B4-BE49-F238E27FC236}">
                    <a16:creationId xmlns:a16="http://schemas.microsoft.com/office/drawing/2014/main" id="{7C37C44A-85C2-9445-B34E-D445DA1F4BA3}"/>
                  </a:ext>
                </a:extLst>
              </p:cNvPr>
              <p:cNvSpPr/>
              <p:nvPr/>
            </p:nvSpPr>
            <p:spPr>
              <a:xfrm>
                <a:off x="5596267" y="5153823"/>
                <a:ext cx="1027422" cy="558800"/>
              </a:xfrm>
              <a:prstGeom prst="rightArrow">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57BB7CAB-26E5-8945-9E80-4C131710BFA8}"/>
                  </a:ext>
                </a:extLst>
              </p:cNvPr>
              <p:cNvSpPr txBox="1"/>
              <p:nvPr/>
            </p:nvSpPr>
            <p:spPr>
              <a:xfrm>
                <a:off x="5796078" y="5263946"/>
                <a:ext cx="599843" cy="338554"/>
              </a:xfrm>
              <a:prstGeom prst="rect">
                <a:avLst/>
              </a:prstGeom>
              <a:noFill/>
            </p:spPr>
            <p:txBody>
              <a:bodyPr wrap="none" rtlCol="0">
                <a:spAutoFit/>
              </a:bodyPr>
              <a:lstStyle/>
              <a:p>
                <a:pPr algn="ctr"/>
                <a:r>
                  <a:rPr lang="en-US" sz="1600" dirty="0">
                    <a:latin typeface="Avenir Next" panose="020B0503020202020204" pitchFamily="34" charset="0"/>
                  </a:rPr>
                  <a:t>time</a:t>
                </a:r>
              </a:p>
            </p:txBody>
          </p:sp>
        </p:grpSp>
      </p:grpSp>
      <p:grpSp>
        <p:nvGrpSpPr>
          <p:cNvPr id="12" name="Group 11">
            <a:extLst>
              <a:ext uri="{FF2B5EF4-FFF2-40B4-BE49-F238E27FC236}">
                <a16:creationId xmlns:a16="http://schemas.microsoft.com/office/drawing/2014/main" id="{41AFD9AE-20BE-0E4D-9D91-D6B3A8D2A138}"/>
              </a:ext>
            </a:extLst>
          </p:cNvPr>
          <p:cNvGrpSpPr/>
          <p:nvPr/>
        </p:nvGrpSpPr>
        <p:grpSpPr>
          <a:xfrm>
            <a:off x="7046759" y="2416266"/>
            <a:ext cx="3757980" cy="2674348"/>
            <a:chOff x="4230988" y="2403566"/>
            <a:chExt cx="3757980" cy="2674348"/>
          </a:xfrm>
        </p:grpSpPr>
        <p:sp>
          <p:nvSpPr>
            <p:cNvPr id="14" name="Rectangle 13">
              <a:extLst>
                <a:ext uri="{FF2B5EF4-FFF2-40B4-BE49-F238E27FC236}">
                  <a16:creationId xmlns:a16="http://schemas.microsoft.com/office/drawing/2014/main" id="{3303AF5C-EA83-AC4C-96C7-8522C4A1C22A}"/>
                </a:ext>
              </a:extLst>
            </p:cNvPr>
            <p:cNvSpPr/>
            <p:nvPr/>
          </p:nvSpPr>
          <p:spPr>
            <a:xfrm>
              <a:off x="4230988" y="2403566"/>
              <a:ext cx="3757980" cy="2055223"/>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84">
              <a:extLst>
                <a:ext uri="{FF2B5EF4-FFF2-40B4-BE49-F238E27FC236}">
                  <a16:creationId xmlns:a16="http://schemas.microsoft.com/office/drawing/2014/main" id="{9780AA10-7FA8-534E-84D4-4FBC8842AB7F}"/>
                </a:ext>
              </a:extLst>
            </p:cNvPr>
            <p:cNvSpPr>
              <a:spLocks noChangeArrowheads="1"/>
            </p:cNvSpPr>
            <p:nvPr/>
          </p:nvSpPr>
          <p:spPr bwMode="auto">
            <a:xfrm>
              <a:off x="4364632" y="4391429"/>
              <a:ext cx="119061" cy="120651"/>
            </a:xfrm>
            <a:prstGeom prst="ellipse">
              <a:avLst/>
            </a:prstGeom>
            <a:solidFill>
              <a:srgbClr val="FF9300"/>
            </a:solidFill>
            <a:ln w="0">
              <a:solidFill>
                <a:srgbClr val="000000"/>
              </a:solidFill>
              <a:round/>
              <a:headEnd/>
              <a:tailEnd/>
            </a:ln>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endParaRPr lang="en-US" altLang="en-US" dirty="0"/>
            </a:p>
          </p:txBody>
        </p:sp>
        <p:grpSp>
          <p:nvGrpSpPr>
            <p:cNvPr id="18" name="Group 17">
              <a:extLst>
                <a:ext uri="{FF2B5EF4-FFF2-40B4-BE49-F238E27FC236}">
                  <a16:creationId xmlns:a16="http://schemas.microsoft.com/office/drawing/2014/main" id="{4236B08B-AF35-9841-92E5-E01F63AD1A15}"/>
                </a:ext>
              </a:extLst>
            </p:cNvPr>
            <p:cNvGrpSpPr/>
            <p:nvPr/>
          </p:nvGrpSpPr>
          <p:grpSpPr>
            <a:xfrm>
              <a:off x="5457917" y="4519114"/>
              <a:ext cx="1027422" cy="558800"/>
              <a:chOff x="5596267" y="5153823"/>
              <a:chExt cx="1027422" cy="558800"/>
            </a:xfrm>
          </p:grpSpPr>
          <p:sp>
            <p:nvSpPr>
              <p:cNvPr id="19" name="Right Arrow 18">
                <a:extLst>
                  <a:ext uri="{FF2B5EF4-FFF2-40B4-BE49-F238E27FC236}">
                    <a16:creationId xmlns:a16="http://schemas.microsoft.com/office/drawing/2014/main" id="{9D27D3D0-25A0-6E44-B800-F600358DBA59}"/>
                  </a:ext>
                </a:extLst>
              </p:cNvPr>
              <p:cNvSpPr/>
              <p:nvPr/>
            </p:nvSpPr>
            <p:spPr>
              <a:xfrm>
                <a:off x="5596267" y="5153823"/>
                <a:ext cx="1027422" cy="558800"/>
              </a:xfrm>
              <a:prstGeom prst="rightArrow">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4CAFBF07-A0DC-B947-8AD8-9F3F3BCA6531}"/>
                  </a:ext>
                </a:extLst>
              </p:cNvPr>
              <p:cNvSpPr txBox="1"/>
              <p:nvPr/>
            </p:nvSpPr>
            <p:spPr>
              <a:xfrm>
                <a:off x="5796078" y="5263946"/>
                <a:ext cx="599843" cy="338554"/>
              </a:xfrm>
              <a:prstGeom prst="rect">
                <a:avLst/>
              </a:prstGeom>
              <a:noFill/>
            </p:spPr>
            <p:txBody>
              <a:bodyPr wrap="none" rtlCol="0">
                <a:spAutoFit/>
              </a:bodyPr>
              <a:lstStyle/>
              <a:p>
                <a:pPr algn="ctr"/>
                <a:r>
                  <a:rPr lang="en-US" sz="1600" dirty="0">
                    <a:latin typeface="Avenir Next" panose="020B0503020202020204" pitchFamily="34" charset="0"/>
                  </a:rPr>
                  <a:t>time</a:t>
                </a:r>
              </a:p>
            </p:txBody>
          </p:sp>
        </p:grpSp>
      </p:grpSp>
      <p:sp>
        <p:nvSpPr>
          <p:cNvPr id="24" name="TextBox 23">
            <a:extLst>
              <a:ext uri="{FF2B5EF4-FFF2-40B4-BE49-F238E27FC236}">
                <a16:creationId xmlns:a16="http://schemas.microsoft.com/office/drawing/2014/main" id="{4C7B42A2-77F2-F148-BA13-C586123F6F3B}"/>
              </a:ext>
            </a:extLst>
          </p:cNvPr>
          <p:cNvSpPr txBox="1"/>
          <p:nvPr/>
        </p:nvSpPr>
        <p:spPr>
          <a:xfrm>
            <a:off x="2534594" y="1850898"/>
            <a:ext cx="3422048" cy="369332"/>
          </a:xfrm>
          <a:prstGeom prst="rect">
            <a:avLst/>
          </a:prstGeom>
          <a:noFill/>
        </p:spPr>
        <p:txBody>
          <a:bodyPr wrap="square" rtlCol="0">
            <a:spAutoFit/>
          </a:bodyPr>
          <a:lstStyle/>
          <a:p>
            <a:r>
              <a:rPr lang="en-US" dirty="0">
                <a:latin typeface="Avenir Next" panose="020B0503020202020204" pitchFamily="34" charset="0"/>
              </a:rPr>
              <a:t>mutation </a:t>
            </a:r>
            <a:r>
              <a:rPr lang="en-US" b="1" dirty="0">
                <a:latin typeface="Avenir Next" panose="020B0503020202020204" pitchFamily="34" charset="0"/>
              </a:rPr>
              <a:t>fixed</a:t>
            </a:r>
            <a:r>
              <a:rPr lang="en-US" dirty="0">
                <a:latin typeface="Avenir Next" panose="020B0503020202020204" pitchFamily="34" charset="0"/>
              </a:rPr>
              <a:t> in population</a:t>
            </a:r>
            <a:endParaRPr lang="en-US" b="1" dirty="0">
              <a:latin typeface="Avenir Next" panose="020B0503020202020204" pitchFamily="34" charset="0"/>
            </a:endParaRPr>
          </a:p>
        </p:txBody>
      </p:sp>
      <p:sp>
        <p:nvSpPr>
          <p:cNvPr id="25" name="TextBox 24">
            <a:extLst>
              <a:ext uri="{FF2B5EF4-FFF2-40B4-BE49-F238E27FC236}">
                <a16:creationId xmlns:a16="http://schemas.microsoft.com/office/drawing/2014/main" id="{A544D999-E2E3-D445-AB33-81397F9E9FE5}"/>
              </a:ext>
            </a:extLst>
          </p:cNvPr>
          <p:cNvSpPr txBox="1"/>
          <p:nvPr/>
        </p:nvSpPr>
        <p:spPr>
          <a:xfrm>
            <a:off x="7239933" y="1832106"/>
            <a:ext cx="3653751" cy="369332"/>
          </a:xfrm>
          <a:prstGeom prst="rect">
            <a:avLst/>
          </a:prstGeom>
          <a:noFill/>
        </p:spPr>
        <p:txBody>
          <a:bodyPr wrap="square" rtlCol="0">
            <a:spAutoFit/>
          </a:bodyPr>
          <a:lstStyle/>
          <a:p>
            <a:r>
              <a:rPr lang="en-US" dirty="0">
                <a:latin typeface="Avenir Next" panose="020B0503020202020204" pitchFamily="34" charset="0"/>
              </a:rPr>
              <a:t>mutation </a:t>
            </a:r>
            <a:r>
              <a:rPr lang="en-US" b="1" dirty="0">
                <a:latin typeface="Avenir Next" panose="020B0503020202020204" pitchFamily="34" charset="0"/>
              </a:rPr>
              <a:t>lost</a:t>
            </a:r>
            <a:r>
              <a:rPr lang="en-US" dirty="0">
                <a:latin typeface="Avenir Next" panose="020B0503020202020204" pitchFamily="34" charset="0"/>
              </a:rPr>
              <a:t> from population</a:t>
            </a:r>
            <a:endParaRPr lang="en-US" b="1" dirty="0">
              <a:latin typeface="Avenir Next" panose="020B0503020202020204" pitchFamily="34" charset="0"/>
            </a:endParaRPr>
          </a:p>
        </p:txBody>
      </p:sp>
    </p:spTree>
    <p:extLst>
      <p:ext uri="{BB962C8B-B14F-4D97-AF65-F5344CB8AC3E}">
        <p14:creationId xmlns:p14="http://schemas.microsoft.com/office/powerpoint/2010/main" val="32041532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7247FF8-036E-204C-A835-919DBDB25D59}"/>
              </a:ext>
            </a:extLst>
          </p:cNvPr>
          <p:cNvPicPr>
            <a:picLocks noChangeAspect="1"/>
          </p:cNvPicPr>
          <p:nvPr/>
        </p:nvPicPr>
        <p:blipFill rotWithShape="1">
          <a:blip r:embed="rId2"/>
          <a:srcRect l="52768" t="1348" b="22607"/>
          <a:stretch/>
        </p:blipFill>
        <p:spPr>
          <a:xfrm>
            <a:off x="1587606" y="1881836"/>
            <a:ext cx="3089183" cy="2993923"/>
          </a:xfrm>
          <a:prstGeom prst="rect">
            <a:avLst/>
          </a:prstGeom>
        </p:spPr>
      </p:pic>
      <p:sp>
        <p:nvSpPr>
          <p:cNvPr id="28" name="TextBox 27">
            <a:extLst>
              <a:ext uri="{FF2B5EF4-FFF2-40B4-BE49-F238E27FC236}">
                <a16:creationId xmlns:a16="http://schemas.microsoft.com/office/drawing/2014/main" id="{453703C5-16F7-A548-8A0F-0E836EFF06BD}"/>
              </a:ext>
            </a:extLst>
          </p:cNvPr>
          <p:cNvSpPr txBox="1"/>
          <p:nvPr/>
        </p:nvSpPr>
        <p:spPr>
          <a:xfrm>
            <a:off x="1527384" y="2062239"/>
            <a:ext cx="3209626" cy="338554"/>
          </a:xfrm>
          <a:prstGeom prst="rect">
            <a:avLst/>
          </a:prstGeom>
          <a:solidFill>
            <a:schemeClr val="bg1"/>
          </a:solidFill>
        </p:spPr>
        <p:txBody>
          <a:bodyPr wrap="square" rtlCol="0">
            <a:spAutoFit/>
          </a:bodyPr>
          <a:lstStyle/>
          <a:p>
            <a:pPr algn="ctr"/>
            <a:r>
              <a:rPr lang="en-US" sz="1600" dirty="0">
                <a:latin typeface="Avenir Next Regular"/>
                <a:cs typeface="Avenir Next Regular"/>
              </a:rPr>
              <a:t>new</a:t>
            </a:r>
            <a:r>
              <a:rPr lang="en-US" sz="1600" dirty="0">
                <a:solidFill>
                  <a:srgbClr val="800000"/>
                </a:solidFill>
                <a:latin typeface="Avenir Next Regular"/>
                <a:cs typeface="Avenir Next Regular"/>
              </a:rPr>
              <a:t> </a:t>
            </a:r>
            <a:r>
              <a:rPr lang="en-US" sz="1600" dirty="0">
                <a:solidFill>
                  <a:srgbClr val="0070C0"/>
                </a:solidFill>
                <a:latin typeface="Avenir Next Regular"/>
                <a:cs typeface="Avenir Next Regular"/>
              </a:rPr>
              <a:t>synonymous (</a:t>
            </a:r>
            <a:r>
              <a:rPr lang="en-US" sz="1600" b="1" dirty="0">
                <a:solidFill>
                  <a:srgbClr val="0070C0"/>
                </a:solidFill>
                <a:latin typeface="Avenir Next Regular"/>
                <a:cs typeface="Avenir Next Regular"/>
              </a:rPr>
              <a:t>S</a:t>
            </a:r>
            <a:r>
              <a:rPr lang="en-US" sz="1600" dirty="0">
                <a:solidFill>
                  <a:srgbClr val="0070C0"/>
                </a:solidFill>
                <a:latin typeface="Avenir Next Regular"/>
                <a:cs typeface="Avenir Next Regular"/>
              </a:rPr>
              <a:t>)</a:t>
            </a:r>
            <a:r>
              <a:rPr lang="en-US" sz="1600" dirty="0">
                <a:solidFill>
                  <a:srgbClr val="800000"/>
                </a:solidFill>
                <a:latin typeface="Avenir Next Regular"/>
                <a:cs typeface="Avenir Next Regular"/>
              </a:rPr>
              <a:t> </a:t>
            </a:r>
            <a:r>
              <a:rPr lang="en-US" sz="1600" dirty="0">
                <a:latin typeface="Avenir Next Regular"/>
                <a:cs typeface="Avenir Next Regular"/>
              </a:rPr>
              <a:t>mutations</a:t>
            </a:r>
            <a:endParaRPr lang="en-US" sz="1600" b="1" dirty="0">
              <a:latin typeface="Avenir Next Regular"/>
              <a:cs typeface="Avenir Next Regular"/>
            </a:endParaRPr>
          </a:p>
        </p:txBody>
      </p:sp>
      <p:sp>
        <p:nvSpPr>
          <p:cNvPr id="29" name="TextBox 28">
            <a:extLst>
              <a:ext uri="{FF2B5EF4-FFF2-40B4-BE49-F238E27FC236}">
                <a16:creationId xmlns:a16="http://schemas.microsoft.com/office/drawing/2014/main" id="{BBD6DB6D-0585-F846-AA10-5C55119BD3F0}"/>
              </a:ext>
            </a:extLst>
          </p:cNvPr>
          <p:cNvSpPr txBox="1"/>
          <p:nvPr/>
        </p:nvSpPr>
        <p:spPr>
          <a:xfrm>
            <a:off x="-175104" y="3378797"/>
            <a:ext cx="2396218" cy="830997"/>
          </a:xfrm>
          <a:prstGeom prst="rect">
            <a:avLst/>
          </a:prstGeom>
          <a:noFill/>
        </p:spPr>
        <p:txBody>
          <a:bodyPr wrap="square" rtlCol="0">
            <a:spAutoFit/>
          </a:bodyPr>
          <a:lstStyle/>
          <a:p>
            <a:pPr algn="ctr"/>
            <a:r>
              <a:rPr lang="en-US" sz="1600" i="1" dirty="0">
                <a:solidFill>
                  <a:srgbClr val="0070C3"/>
                </a:solidFill>
                <a:latin typeface="Noteworthy Light"/>
                <a:cs typeface="Noteworthy Light"/>
              </a:rPr>
              <a:t>max </a:t>
            </a:r>
          </a:p>
          <a:p>
            <a:pPr algn="ctr"/>
            <a:r>
              <a:rPr lang="en-US" sz="1600" i="1" dirty="0">
                <a:solidFill>
                  <a:srgbClr val="0070C3"/>
                </a:solidFill>
                <a:latin typeface="Noteworthy Light"/>
                <a:cs typeface="Noteworthy Light"/>
              </a:rPr>
              <a:t>“neutral space”</a:t>
            </a:r>
          </a:p>
          <a:p>
            <a:pPr algn="ctr"/>
            <a:endParaRPr lang="en-US" sz="1600" i="1" dirty="0">
              <a:solidFill>
                <a:srgbClr val="0070C3"/>
              </a:solidFill>
              <a:latin typeface="Noteworthy Light"/>
              <a:cs typeface="Noteworthy Light"/>
            </a:endParaRPr>
          </a:p>
        </p:txBody>
      </p:sp>
      <p:sp>
        <p:nvSpPr>
          <p:cNvPr id="30" name="TextBox 29">
            <a:extLst>
              <a:ext uri="{FF2B5EF4-FFF2-40B4-BE49-F238E27FC236}">
                <a16:creationId xmlns:a16="http://schemas.microsoft.com/office/drawing/2014/main" id="{48BDE486-EB3A-7A4B-A284-1CBD3512CC0A}"/>
              </a:ext>
            </a:extLst>
          </p:cNvPr>
          <p:cNvSpPr txBox="1"/>
          <p:nvPr/>
        </p:nvSpPr>
        <p:spPr>
          <a:xfrm>
            <a:off x="482517" y="3943975"/>
            <a:ext cx="998991" cy="369332"/>
          </a:xfrm>
          <a:prstGeom prst="rect">
            <a:avLst/>
          </a:prstGeom>
          <a:noFill/>
          <a:effectLst/>
        </p:spPr>
        <p:txBody>
          <a:bodyPr wrap="none" rtlCol="0">
            <a:spAutoFit/>
          </a:bodyPr>
          <a:lstStyle/>
          <a:p>
            <a:r>
              <a:rPr lang="en-US" b="1" dirty="0">
                <a:solidFill>
                  <a:srgbClr val="0070C3"/>
                </a:solidFill>
                <a:latin typeface="Avenir Next" panose="020B0503020202020204" pitchFamily="34" charset="0"/>
              </a:rPr>
              <a:t>(100%)</a:t>
            </a:r>
          </a:p>
        </p:txBody>
      </p:sp>
      <p:sp>
        <p:nvSpPr>
          <p:cNvPr id="31" name="Rectangle 30">
            <a:extLst>
              <a:ext uri="{FF2B5EF4-FFF2-40B4-BE49-F238E27FC236}">
                <a16:creationId xmlns:a16="http://schemas.microsoft.com/office/drawing/2014/main" id="{FB973D6C-6728-1349-A56F-547A01B02308}"/>
              </a:ext>
            </a:extLst>
          </p:cNvPr>
          <p:cNvSpPr/>
          <p:nvPr/>
        </p:nvSpPr>
        <p:spPr>
          <a:xfrm>
            <a:off x="2504800" y="5416118"/>
            <a:ext cx="1218474" cy="369332"/>
          </a:xfrm>
          <a:prstGeom prst="rect">
            <a:avLst/>
          </a:prstGeom>
        </p:spPr>
        <p:txBody>
          <a:bodyPr wrap="none">
            <a:spAutoFit/>
          </a:bodyPr>
          <a:lstStyle/>
          <a:p>
            <a:pPr algn="ctr"/>
            <a:r>
              <a:rPr lang="en-US" b="1" i="1" dirty="0">
                <a:solidFill>
                  <a:schemeClr val="accent5">
                    <a:lumMod val="75000"/>
                  </a:schemeClr>
                </a:solidFill>
                <a:latin typeface="Noteworthy Light"/>
                <a:cs typeface="Noteworthy Light"/>
              </a:rPr>
              <a:t>K</a:t>
            </a:r>
            <a:r>
              <a:rPr lang="en-US" b="1" baseline="-25000" dirty="0">
                <a:solidFill>
                  <a:schemeClr val="accent5">
                    <a:lumMod val="75000"/>
                  </a:schemeClr>
                </a:solidFill>
                <a:latin typeface="Noteworthy Light"/>
                <a:cs typeface="Noteworthy Light"/>
              </a:rPr>
              <a:t>S</a:t>
            </a:r>
            <a:r>
              <a:rPr lang="en-US" i="1" dirty="0">
                <a:solidFill>
                  <a:schemeClr val="accent5">
                    <a:lumMod val="75000"/>
                  </a:schemeClr>
                </a:solidFill>
                <a:latin typeface="Noteworthy Light"/>
                <a:cs typeface="Noteworthy Light"/>
              </a:rPr>
              <a:t> =  HIGH</a:t>
            </a:r>
          </a:p>
        </p:txBody>
      </p:sp>
      <p:sp>
        <p:nvSpPr>
          <p:cNvPr id="32" name="Rectangle 4">
            <a:extLst>
              <a:ext uri="{FF2B5EF4-FFF2-40B4-BE49-F238E27FC236}">
                <a16:creationId xmlns:a16="http://schemas.microsoft.com/office/drawing/2014/main" id="{3AA97F52-04E8-854C-9F7C-6D8249A8C34E}"/>
              </a:ext>
            </a:extLst>
          </p:cNvPr>
          <p:cNvSpPr>
            <a:spLocks noChangeArrowheads="1"/>
          </p:cNvSpPr>
          <p:nvPr/>
        </p:nvSpPr>
        <p:spPr bwMode="auto">
          <a:xfrm>
            <a:off x="294306" y="347573"/>
            <a:ext cx="5639462" cy="775479"/>
          </a:xfrm>
          <a:prstGeom prst="rect">
            <a:avLst/>
          </a:prstGeom>
          <a:solidFill>
            <a:schemeClr val="bg1"/>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gn="ctr">
              <a:spcBef>
                <a:spcPct val="20000"/>
              </a:spcBef>
            </a:pPr>
            <a:r>
              <a:rPr lang="en-US" dirty="0">
                <a:solidFill>
                  <a:srgbClr val="000000"/>
                </a:solidFill>
                <a:latin typeface="Avenir Next Regular"/>
                <a:cs typeface="Avenir Next Regular"/>
              </a:rPr>
              <a:t>Neutral Theory:  </a:t>
            </a:r>
          </a:p>
          <a:p>
            <a:pPr algn="ctr">
              <a:spcBef>
                <a:spcPct val="20000"/>
              </a:spcBef>
            </a:pPr>
            <a:r>
              <a:rPr lang="en-US" sz="1600" dirty="0">
                <a:solidFill>
                  <a:schemeClr val="accent5">
                    <a:lumMod val="75000"/>
                  </a:schemeClr>
                </a:solidFill>
                <a:latin typeface="Avenir Next Regular"/>
                <a:cs typeface="Avenir Next Regular"/>
              </a:rPr>
              <a:t>The rate of evolution for synonymous sites</a:t>
            </a:r>
            <a:endParaRPr lang="en-US" dirty="0">
              <a:solidFill>
                <a:schemeClr val="accent5">
                  <a:lumMod val="75000"/>
                </a:schemeClr>
              </a:solidFill>
              <a:latin typeface="Avenir Next Regular"/>
              <a:cs typeface="Avenir Next Regular"/>
            </a:endParaRPr>
          </a:p>
        </p:txBody>
      </p:sp>
      <p:cxnSp>
        <p:nvCxnSpPr>
          <p:cNvPr id="33" name="Straight Connector 32">
            <a:extLst>
              <a:ext uri="{FF2B5EF4-FFF2-40B4-BE49-F238E27FC236}">
                <a16:creationId xmlns:a16="http://schemas.microsoft.com/office/drawing/2014/main" id="{E1D3CC04-4AAA-644A-81FD-C59715101AB3}"/>
              </a:ext>
            </a:extLst>
          </p:cNvPr>
          <p:cNvCxnSpPr/>
          <p:nvPr/>
        </p:nvCxnSpPr>
        <p:spPr>
          <a:xfrm>
            <a:off x="6096000" y="1278520"/>
            <a:ext cx="0" cy="5004293"/>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476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46DE798-EFDE-094F-91C1-A241525A7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869" y="1426532"/>
            <a:ext cx="4577556" cy="392243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5D60C56-0EB1-AC4D-9D70-84556CF87310}"/>
              </a:ext>
            </a:extLst>
          </p:cNvPr>
          <p:cNvSpPr txBox="1"/>
          <p:nvPr/>
        </p:nvSpPr>
        <p:spPr>
          <a:xfrm>
            <a:off x="2210252" y="872792"/>
            <a:ext cx="1444626" cy="338554"/>
          </a:xfrm>
          <a:prstGeom prst="rect">
            <a:avLst/>
          </a:prstGeom>
          <a:noFill/>
        </p:spPr>
        <p:txBody>
          <a:bodyPr wrap="none" rtlCol="0">
            <a:spAutoFit/>
          </a:bodyPr>
          <a:lstStyle/>
          <a:p>
            <a:r>
              <a:rPr lang="en-US" sz="1600" dirty="0">
                <a:latin typeface="Avenir Next" panose="020B0503020202020204" pitchFamily="34" charset="0"/>
              </a:rPr>
              <a:t>Genetic code</a:t>
            </a:r>
          </a:p>
        </p:txBody>
      </p:sp>
      <p:sp>
        <p:nvSpPr>
          <p:cNvPr id="5" name="Rectangle 4">
            <a:extLst>
              <a:ext uri="{FF2B5EF4-FFF2-40B4-BE49-F238E27FC236}">
                <a16:creationId xmlns:a16="http://schemas.microsoft.com/office/drawing/2014/main" id="{8E6F310B-9304-EC43-B0F4-3C012E878045}"/>
              </a:ext>
            </a:extLst>
          </p:cNvPr>
          <p:cNvSpPr>
            <a:spLocks noChangeArrowheads="1"/>
          </p:cNvSpPr>
          <p:nvPr/>
        </p:nvSpPr>
        <p:spPr bwMode="auto">
          <a:xfrm>
            <a:off x="6185850" y="939493"/>
            <a:ext cx="4249678" cy="1047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125000"/>
              </a:lnSpc>
            </a:pPr>
            <a:r>
              <a:rPr lang="en-US" altLang="en-US" sz="1800" b="1" dirty="0">
                <a:latin typeface="Avenir Next" panose="020B0503020202020204" pitchFamily="34" charset="0"/>
              </a:rPr>
              <a:t>synonymous</a:t>
            </a:r>
            <a:r>
              <a:rPr lang="en-US" altLang="en-US" sz="1800" dirty="0">
                <a:latin typeface="Avenir Next" panose="020B0503020202020204" pitchFamily="34" charset="0"/>
              </a:rPr>
              <a:t> (</a:t>
            </a:r>
            <a:r>
              <a:rPr lang="en-US" altLang="en-US" sz="1800" b="1" dirty="0">
                <a:latin typeface="Avenir Next" panose="020B0503020202020204" pitchFamily="34" charset="0"/>
              </a:rPr>
              <a:t>S</a:t>
            </a:r>
            <a:r>
              <a:rPr lang="en-US" altLang="en-US" sz="1800" dirty="0">
                <a:latin typeface="Avenir Next" panose="020B0503020202020204" pitchFamily="34" charset="0"/>
              </a:rPr>
              <a:t>): no change to protein</a:t>
            </a:r>
          </a:p>
          <a:p>
            <a:pPr eaLnBrk="1" hangingPunct="1">
              <a:lnSpc>
                <a:spcPct val="125000"/>
              </a:lnSpc>
            </a:pPr>
            <a:endParaRPr lang="en-US" altLang="en-US" sz="1800" dirty="0">
              <a:latin typeface="Avenir Next" panose="020B0503020202020204" pitchFamily="34" charset="0"/>
            </a:endParaRPr>
          </a:p>
          <a:p>
            <a:pPr eaLnBrk="1" hangingPunct="1">
              <a:lnSpc>
                <a:spcPct val="125000"/>
              </a:lnSpc>
            </a:pPr>
            <a:endParaRPr lang="en-US" altLang="en-US" sz="1800" dirty="0">
              <a:latin typeface="Avenir Next" panose="020B0503020202020204" pitchFamily="34" charset="0"/>
            </a:endParaRPr>
          </a:p>
        </p:txBody>
      </p:sp>
      <p:sp>
        <p:nvSpPr>
          <p:cNvPr id="14" name="TextBox 13">
            <a:extLst>
              <a:ext uri="{FF2B5EF4-FFF2-40B4-BE49-F238E27FC236}">
                <a16:creationId xmlns:a16="http://schemas.microsoft.com/office/drawing/2014/main" id="{D78B0C5E-E20F-B94F-A2F8-0B97BE5436E3}"/>
              </a:ext>
            </a:extLst>
          </p:cNvPr>
          <p:cNvSpPr txBox="1"/>
          <p:nvPr/>
        </p:nvSpPr>
        <p:spPr>
          <a:xfrm>
            <a:off x="6185850" y="3696625"/>
            <a:ext cx="6098582" cy="767518"/>
          </a:xfrm>
          <a:prstGeom prst="rect">
            <a:avLst/>
          </a:prstGeom>
          <a:noFill/>
        </p:spPr>
        <p:txBody>
          <a:bodyPr wrap="square">
            <a:spAutoFit/>
          </a:bodyPr>
          <a:lstStyle/>
          <a:p>
            <a:pPr eaLnBrk="1" hangingPunct="1">
              <a:lnSpc>
                <a:spcPct val="125000"/>
              </a:lnSpc>
            </a:pPr>
            <a:r>
              <a:rPr lang="en-US" altLang="en-US" sz="1800" b="1" dirty="0">
                <a:latin typeface="Avenir Next" panose="020B0503020202020204" pitchFamily="34" charset="0"/>
              </a:rPr>
              <a:t>non-synonymous</a:t>
            </a:r>
            <a:r>
              <a:rPr lang="en-US" altLang="en-US" sz="1800" dirty="0">
                <a:latin typeface="Avenir Next" panose="020B0503020202020204" pitchFamily="34" charset="0"/>
              </a:rPr>
              <a:t> (</a:t>
            </a:r>
            <a:r>
              <a:rPr lang="en-US" altLang="en-US" sz="1800" b="1" dirty="0">
                <a:latin typeface="Avenir Next" panose="020B0503020202020204" pitchFamily="34" charset="0"/>
              </a:rPr>
              <a:t>N</a:t>
            </a:r>
            <a:r>
              <a:rPr lang="en-US" altLang="en-US" sz="1800" dirty="0">
                <a:latin typeface="Avenir Next" panose="020B0503020202020204" pitchFamily="34" charset="0"/>
              </a:rPr>
              <a:t>): changes the amino acid composition of protein</a:t>
            </a:r>
          </a:p>
        </p:txBody>
      </p:sp>
      <p:sp>
        <p:nvSpPr>
          <p:cNvPr id="15" name="TextBox 14">
            <a:extLst>
              <a:ext uri="{FF2B5EF4-FFF2-40B4-BE49-F238E27FC236}">
                <a16:creationId xmlns:a16="http://schemas.microsoft.com/office/drawing/2014/main" id="{F42A72DA-7241-7C4D-9A0C-40473849554B}"/>
              </a:ext>
            </a:extLst>
          </p:cNvPr>
          <p:cNvSpPr txBox="1"/>
          <p:nvPr/>
        </p:nvSpPr>
        <p:spPr>
          <a:xfrm>
            <a:off x="1230809" y="5560034"/>
            <a:ext cx="3499676" cy="338554"/>
          </a:xfrm>
          <a:prstGeom prst="rect">
            <a:avLst/>
          </a:prstGeom>
          <a:noFill/>
        </p:spPr>
        <p:txBody>
          <a:bodyPr wrap="none" rtlCol="0">
            <a:spAutoFit/>
          </a:bodyPr>
          <a:lstStyle/>
          <a:p>
            <a:r>
              <a:rPr lang="en-US" sz="1600" dirty="0">
                <a:latin typeface="Avenir Next" panose="020B0503020202020204" pitchFamily="34" charset="0"/>
              </a:rPr>
              <a:t>all possible mutations </a:t>
            </a:r>
            <a:r>
              <a:rPr lang="en-US" sz="1600" dirty="0">
                <a:latin typeface="Avenir Next" panose="020B0503020202020204" pitchFamily="34" charset="0"/>
                <a:sym typeface="Wingdings" pitchFamily="2" charset="2"/>
              </a:rPr>
              <a:t></a:t>
            </a:r>
            <a:r>
              <a:rPr lang="en-US" sz="1600" dirty="0">
                <a:latin typeface="Avenir Next" panose="020B0503020202020204" pitchFamily="34" charset="0"/>
              </a:rPr>
              <a:t> </a:t>
            </a:r>
            <a:r>
              <a:rPr lang="en-US" sz="1600" b="1" dirty="0">
                <a:latin typeface="Avenir Next" panose="020B0503020202020204" pitchFamily="34" charset="0"/>
              </a:rPr>
              <a:t>two types</a:t>
            </a:r>
          </a:p>
        </p:txBody>
      </p:sp>
      <p:sp>
        <p:nvSpPr>
          <p:cNvPr id="16" name="TextBox 15">
            <a:extLst>
              <a:ext uri="{FF2B5EF4-FFF2-40B4-BE49-F238E27FC236}">
                <a16:creationId xmlns:a16="http://schemas.microsoft.com/office/drawing/2014/main" id="{1383A3E7-CEB7-7E4E-B76A-CFB7C2719ACA}"/>
              </a:ext>
            </a:extLst>
          </p:cNvPr>
          <p:cNvSpPr txBox="1"/>
          <p:nvPr/>
        </p:nvSpPr>
        <p:spPr>
          <a:xfrm>
            <a:off x="6695282" y="1536732"/>
            <a:ext cx="2487027" cy="1292662"/>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lumMod val="65000"/>
                  </a:schemeClr>
                </a:solidFill>
              </a:rPr>
              <a:t>no effect on protein</a:t>
            </a:r>
          </a:p>
          <a:p>
            <a:pPr marL="285750" indent="-285750">
              <a:buFont typeface="Arial" panose="020B0604020202020204" pitchFamily="34" charset="0"/>
              <a:buChar char="•"/>
            </a:pPr>
            <a:r>
              <a:rPr lang="en-US" dirty="0">
                <a:solidFill>
                  <a:schemeClr val="bg1">
                    <a:lumMod val="65000"/>
                  </a:schemeClr>
                </a:solidFill>
              </a:rPr>
              <a:t>selectively neutral</a:t>
            </a:r>
          </a:p>
          <a:p>
            <a:pPr marL="285750" indent="-285750">
              <a:buFont typeface="Arial" panose="020B0604020202020204" pitchFamily="34" charset="0"/>
              <a:buChar char="•"/>
            </a:pPr>
            <a:r>
              <a:rPr lang="en-US" dirty="0">
                <a:solidFill>
                  <a:schemeClr val="bg1">
                    <a:lumMod val="65000"/>
                  </a:schemeClr>
                </a:solidFill>
              </a:rPr>
              <a:t>rate = neutral rate</a:t>
            </a:r>
          </a:p>
          <a:p>
            <a:pPr marL="285750" indent="-285750">
              <a:buFont typeface="Arial" panose="020B0604020202020204" pitchFamily="34" charset="0"/>
              <a:buChar char="•"/>
            </a:pPr>
            <a:r>
              <a:rPr lang="en-US" sz="2400" dirty="0">
                <a:solidFill>
                  <a:schemeClr val="accent5">
                    <a:lumMod val="75000"/>
                  </a:schemeClr>
                </a:solidFill>
              </a:rPr>
              <a:t>neutral rate = </a:t>
            </a:r>
            <a:r>
              <a:rPr lang="en-US" sz="2400" i="1" dirty="0">
                <a:solidFill>
                  <a:schemeClr val="accent5">
                    <a:lumMod val="75000"/>
                  </a:schemeClr>
                </a:solidFill>
              </a:rPr>
              <a:t>K</a:t>
            </a:r>
            <a:r>
              <a:rPr lang="en-US" sz="2400" baseline="-25000" dirty="0">
                <a:solidFill>
                  <a:schemeClr val="accent5">
                    <a:lumMod val="75000"/>
                  </a:schemeClr>
                </a:solidFill>
              </a:rPr>
              <a:t>S</a:t>
            </a:r>
            <a:endParaRPr lang="en-US" sz="2400" dirty="0">
              <a:solidFill>
                <a:schemeClr val="accent5">
                  <a:lumMod val="75000"/>
                </a:schemeClr>
              </a:solidFill>
            </a:endParaRPr>
          </a:p>
        </p:txBody>
      </p:sp>
      <p:sp>
        <p:nvSpPr>
          <p:cNvPr id="17" name="TextBox 16">
            <a:extLst>
              <a:ext uri="{FF2B5EF4-FFF2-40B4-BE49-F238E27FC236}">
                <a16:creationId xmlns:a16="http://schemas.microsoft.com/office/drawing/2014/main" id="{6D3F68E5-46D2-0247-9E5A-1CBA264A250B}"/>
              </a:ext>
            </a:extLst>
          </p:cNvPr>
          <p:cNvSpPr txBox="1"/>
          <p:nvPr/>
        </p:nvSpPr>
        <p:spPr>
          <a:xfrm>
            <a:off x="6695282" y="4673028"/>
            <a:ext cx="4008277" cy="1292662"/>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lumMod val="65000"/>
                  </a:schemeClr>
                </a:solidFill>
              </a:rPr>
              <a:t>changes AA of protein</a:t>
            </a:r>
          </a:p>
          <a:p>
            <a:pPr marL="285750" indent="-285750">
              <a:buFont typeface="Arial" panose="020B0604020202020204" pitchFamily="34" charset="0"/>
              <a:buChar char="•"/>
            </a:pPr>
            <a:r>
              <a:rPr lang="en-US" dirty="0">
                <a:solidFill>
                  <a:schemeClr val="bg1">
                    <a:lumMod val="65000"/>
                  </a:schemeClr>
                </a:solidFill>
              </a:rPr>
              <a:t>deleterious, or neutral, or positive</a:t>
            </a:r>
          </a:p>
          <a:p>
            <a:pPr marL="285750" indent="-285750">
              <a:buFont typeface="Arial" panose="020B0604020202020204" pitchFamily="34" charset="0"/>
              <a:buChar char="•"/>
            </a:pPr>
            <a:r>
              <a:rPr lang="en-US" dirty="0">
                <a:solidFill>
                  <a:schemeClr val="bg1">
                    <a:lumMod val="65000"/>
                  </a:schemeClr>
                </a:solidFill>
              </a:rPr>
              <a:t>rate depends on intensity of selection</a:t>
            </a:r>
          </a:p>
          <a:p>
            <a:pPr marL="285750" indent="-285750">
              <a:buFont typeface="Arial" panose="020B0604020202020204" pitchFamily="34" charset="0"/>
              <a:buChar char="•"/>
            </a:pPr>
            <a:r>
              <a:rPr lang="en-US" sz="2400" dirty="0">
                <a:solidFill>
                  <a:srgbClr val="C00000"/>
                </a:solidFill>
              </a:rPr>
              <a:t>purifying selection</a:t>
            </a:r>
            <a:r>
              <a:rPr lang="en-US" sz="2400" dirty="0"/>
              <a:t>: </a:t>
            </a:r>
            <a:r>
              <a:rPr lang="en-US" sz="2400" i="1" dirty="0">
                <a:solidFill>
                  <a:srgbClr val="C00000"/>
                </a:solidFill>
              </a:rPr>
              <a:t>K</a:t>
            </a:r>
            <a:r>
              <a:rPr lang="en-US" sz="2400" i="1" baseline="-25000" dirty="0">
                <a:solidFill>
                  <a:srgbClr val="C00000"/>
                </a:solidFill>
              </a:rPr>
              <a:t>N</a:t>
            </a:r>
            <a:r>
              <a:rPr lang="en-US" sz="2400" dirty="0"/>
              <a:t> &lt; </a:t>
            </a:r>
            <a:r>
              <a:rPr lang="en-US" sz="2400" i="1" dirty="0">
                <a:solidFill>
                  <a:schemeClr val="accent5">
                    <a:lumMod val="75000"/>
                  </a:schemeClr>
                </a:solidFill>
              </a:rPr>
              <a:t>K</a:t>
            </a:r>
            <a:r>
              <a:rPr lang="en-US" sz="2400" baseline="-25000" dirty="0">
                <a:solidFill>
                  <a:schemeClr val="accent5">
                    <a:lumMod val="75000"/>
                  </a:schemeClr>
                </a:solidFill>
              </a:rPr>
              <a:t>S</a:t>
            </a:r>
            <a:endParaRPr lang="en-US" sz="2400" dirty="0">
              <a:solidFill>
                <a:schemeClr val="accent5">
                  <a:lumMod val="75000"/>
                </a:schemeClr>
              </a:solidFill>
            </a:endParaRPr>
          </a:p>
        </p:txBody>
      </p:sp>
      <p:cxnSp>
        <p:nvCxnSpPr>
          <p:cNvPr id="9" name="Straight Connector 8">
            <a:extLst>
              <a:ext uri="{FF2B5EF4-FFF2-40B4-BE49-F238E27FC236}">
                <a16:creationId xmlns:a16="http://schemas.microsoft.com/office/drawing/2014/main" id="{7E6884D0-77C6-2647-BF02-F6B0F3045C25}"/>
              </a:ext>
            </a:extLst>
          </p:cNvPr>
          <p:cNvCxnSpPr>
            <a:cxnSpLocks/>
          </p:cNvCxnSpPr>
          <p:nvPr/>
        </p:nvCxnSpPr>
        <p:spPr>
          <a:xfrm flipH="1">
            <a:off x="6185850" y="3274142"/>
            <a:ext cx="5244150" cy="0"/>
          </a:xfrm>
          <a:prstGeom prst="line">
            <a:avLst/>
          </a:prstGeom>
          <a:ln>
            <a:solidFill>
              <a:schemeClr val="bg1">
                <a:lumMod val="65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758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7247FF8-036E-204C-A835-919DBDB25D59}"/>
              </a:ext>
            </a:extLst>
          </p:cNvPr>
          <p:cNvPicPr>
            <a:picLocks noChangeAspect="1"/>
          </p:cNvPicPr>
          <p:nvPr/>
        </p:nvPicPr>
        <p:blipFill rotWithShape="1">
          <a:blip r:embed="rId2"/>
          <a:srcRect l="52768" t="1348" b="22607"/>
          <a:stretch/>
        </p:blipFill>
        <p:spPr>
          <a:xfrm>
            <a:off x="1587606" y="1881836"/>
            <a:ext cx="3089183" cy="2993923"/>
          </a:xfrm>
          <a:prstGeom prst="rect">
            <a:avLst/>
          </a:prstGeom>
        </p:spPr>
      </p:pic>
      <p:sp>
        <p:nvSpPr>
          <p:cNvPr id="28" name="TextBox 27">
            <a:extLst>
              <a:ext uri="{FF2B5EF4-FFF2-40B4-BE49-F238E27FC236}">
                <a16:creationId xmlns:a16="http://schemas.microsoft.com/office/drawing/2014/main" id="{453703C5-16F7-A548-8A0F-0E836EFF06BD}"/>
              </a:ext>
            </a:extLst>
          </p:cNvPr>
          <p:cNvSpPr txBox="1"/>
          <p:nvPr/>
        </p:nvSpPr>
        <p:spPr>
          <a:xfrm>
            <a:off x="1527384" y="2062239"/>
            <a:ext cx="3209626" cy="338554"/>
          </a:xfrm>
          <a:prstGeom prst="rect">
            <a:avLst/>
          </a:prstGeom>
          <a:solidFill>
            <a:schemeClr val="bg1"/>
          </a:solidFill>
        </p:spPr>
        <p:txBody>
          <a:bodyPr wrap="square" rtlCol="0">
            <a:spAutoFit/>
          </a:bodyPr>
          <a:lstStyle/>
          <a:p>
            <a:pPr algn="ctr"/>
            <a:r>
              <a:rPr lang="en-US" sz="1600" dirty="0">
                <a:latin typeface="Avenir Next Regular"/>
                <a:cs typeface="Avenir Next Regular"/>
              </a:rPr>
              <a:t>new</a:t>
            </a:r>
            <a:r>
              <a:rPr lang="en-US" sz="1600" dirty="0">
                <a:solidFill>
                  <a:srgbClr val="800000"/>
                </a:solidFill>
                <a:latin typeface="Avenir Next Regular"/>
                <a:cs typeface="Avenir Next Regular"/>
              </a:rPr>
              <a:t> </a:t>
            </a:r>
            <a:r>
              <a:rPr lang="en-US" sz="1600" dirty="0">
                <a:solidFill>
                  <a:srgbClr val="0070C0"/>
                </a:solidFill>
                <a:latin typeface="Avenir Next Regular"/>
                <a:cs typeface="Avenir Next Regular"/>
              </a:rPr>
              <a:t>synonymous (</a:t>
            </a:r>
            <a:r>
              <a:rPr lang="en-US" sz="1600" b="1" dirty="0">
                <a:solidFill>
                  <a:srgbClr val="0070C0"/>
                </a:solidFill>
                <a:latin typeface="Avenir Next Regular"/>
                <a:cs typeface="Avenir Next Regular"/>
              </a:rPr>
              <a:t>S</a:t>
            </a:r>
            <a:r>
              <a:rPr lang="en-US" sz="1600" dirty="0">
                <a:solidFill>
                  <a:srgbClr val="0070C0"/>
                </a:solidFill>
                <a:latin typeface="Avenir Next Regular"/>
                <a:cs typeface="Avenir Next Regular"/>
              </a:rPr>
              <a:t>)</a:t>
            </a:r>
            <a:r>
              <a:rPr lang="en-US" sz="1600" dirty="0">
                <a:solidFill>
                  <a:srgbClr val="800000"/>
                </a:solidFill>
                <a:latin typeface="Avenir Next Regular"/>
                <a:cs typeface="Avenir Next Regular"/>
              </a:rPr>
              <a:t> </a:t>
            </a:r>
            <a:r>
              <a:rPr lang="en-US" sz="1600" dirty="0">
                <a:latin typeface="Avenir Next Regular"/>
                <a:cs typeface="Avenir Next Regular"/>
              </a:rPr>
              <a:t>mutations</a:t>
            </a:r>
            <a:endParaRPr lang="en-US" sz="1600" b="1" dirty="0">
              <a:latin typeface="Avenir Next Regular"/>
              <a:cs typeface="Avenir Next Regular"/>
            </a:endParaRPr>
          </a:p>
        </p:txBody>
      </p:sp>
      <p:sp>
        <p:nvSpPr>
          <p:cNvPr id="29" name="TextBox 28">
            <a:extLst>
              <a:ext uri="{FF2B5EF4-FFF2-40B4-BE49-F238E27FC236}">
                <a16:creationId xmlns:a16="http://schemas.microsoft.com/office/drawing/2014/main" id="{BBD6DB6D-0585-F846-AA10-5C55119BD3F0}"/>
              </a:ext>
            </a:extLst>
          </p:cNvPr>
          <p:cNvSpPr txBox="1"/>
          <p:nvPr/>
        </p:nvSpPr>
        <p:spPr>
          <a:xfrm>
            <a:off x="-175104" y="3378797"/>
            <a:ext cx="2396218" cy="830997"/>
          </a:xfrm>
          <a:prstGeom prst="rect">
            <a:avLst/>
          </a:prstGeom>
          <a:noFill/>
        </p:spPr>
        <p:txBody>
          <a:bodyPr wrap="square" rtlCol="0">
            <a:spAutoFit/>
          </a:bodyPr>
          <a:lstStyle/>
          <a:p>
            <a:pPr algn="ctr"/>
            <a:r>
              <a:rPr lang="en-US" sz="1600" i="1" dirty="0">
                <a:solidFill>
                  <a:srgbClr val="0070C3"/>
                </a:solidFill>
                <a:latin typeface="Noteworthy Light"/>
                <a:cs typeface="Noteworthy Light"/>
              </a:rPr>
              <a:t>max </a:t>
            </a:r>
          </a:p>
          <a:p>
            <a:pPr algn="ctr"/>
            <a:r>
              <a:rPr lang="en-US" sz="1600" i="1" dirty="0">
                <a:solidFill>
                  <a:srgbClr val="0070C3"/>
                </a:solidFill>
                <a:latin typeface="Noteworthy Light"/>
                <a:cs typeface="Noteworthy Light"/>
              </a:rPr>
              <a:t>“neutral space”</a:t>
            </a:r>
          </a:p>
          <a:p>
            <a:pPr algn="ctr"/>
            <a:endParaRPr lang="en-US" sz="1600" i="1" dirty="0">
              <a:solidFill>
                <a:srgbClr val="0070C3"/>
              </a:solidFill>
              <a:latin typeface="Noteworthy Light"/>
              <a:cs typeface="Noteworthy Light"/>
            </a:endParaRPr>
          </a:p>
        </p:txBody>
      </p:sp>
      <p:sp>
        <p:nvSpPr>
          <p:cNvPr id="30" name="TextBox 29">
            <a:extLst>
              <a:ext uri="{FF2B5EF4-FFF2-40B4-BE49-F238E27FC236}">
                <a16:creationId xmlns:a16="http://schemas.microsoft.com/office/drawing/2014/main" id="{48BDE486-EB3A-7A4B-A284-1CBD3512CC0A}"/>
              </a:ext>
            </a:extLst>
          </p:cNvPr>
          <p:cNvSpPr txBox="1"/>
          <p:nvPr/>
        </p:nvSpPr>
        <p:spPr>
          <a:xfrm>
            <a:off x="482517" y="3943975"/>
            <a:ext cx="998991" cy="369332"/>
          </a:xfrm>
          <a:prstGeom prst="rect">
            <a:avLst/>
          </a:prstGeom>
          <a:noFill/>
          <a:effectLst/>
        </p:spPr>
        <p:txBody>
          <a:bodyPr wrap="none" rtlCol="0">
            <a:spAutoFit/>
          </a:bodyPr>
          <a:lstStyle/>
          <a:p>
            <a:r>
              <a:rPr lang="en-US" b="1" dirty="0">
                <a:solidFill>
                  <a:srgbClr val="0070C3"/>
                </a:solidFill>
                <a:latin typeface="Avenir Next" panose="020B0503020202020204" pitchFamily="34" charset="0"/>
              </a:rPr>
              <a:t>(100%)</a:t>
            </a:r>
          </a:p>
        </p:txBody>
      </p:sp>
      <p:sp>
        <p:nvSpPr>
          <p:cNvPr id="31" name="Rectangle 30">
            <a:extLst>
              <a:ext uri="{FF2B5EF4-FFF2-40B4-BE49-F238E27FC236}">
                <a16:creationId xmlns:a16="http://schemas.microsoft.com/office/drawing/2014/main" id="{FB973D6C-6728-1349-A56F-547A01B02308}"/>
              </a:ext>
            </a:extLst>
          </p:cNvPr>
          <p:cNvSpPr/>
          <p:nvPr/>
        </p:nvSpPr>
        <p:spPr>
          <a:xfrm>
            <a:off x="2504800" y="5416118"/>
            <a:ext cx="1218474" cy="369332"/>
          </a:xfrm>
          <a:prstGeom prst="rect">
            <a:avLst/>
          </a:prstGeom>
        </p:spPr>
        <p:txBody>
          <a:bodyPr wrap="none">
            <a:spAutoFit/>
          </a:bodyPr>
          <a:lstStyle/>
          <a:p>
            <a:pPr algn="ctr"/>
            <a:r>
              <a:rPr lang="en-US" b="1" i="1" dirty="0">
                <a:solidFill>
                  <a:schemeClr val="accent5">
                    <a:lumMod val="75000"/>
                  </a:schemeClr>
                </a:solidFill>
                <a:latin typeface="Noteworthy Light"/>
                <a:cs typeface="Noteworthy Light"/>
              </a:rPr>
              <a:t>K</a:t>
            </a:r>
            <a:r>
              <a:rPr lang="en-US" b="1" baseline="-25000" dirty="0">
                <a:solidFill>
                  <a:schemeClr val="accent5">
                    <a:lumMod val="75000"/>
                  </a:schemeClr>
                </a:solidFill>
                <a:latin typeface="Noteworthy Light"/>
                <a:cs typeface="Noteworthy Light"/>
              </a:rPr>
              <a:t>S</a:t>
            </a:r>
            <a:r>
              <a:rPr lang="en-US" i="1" dirty="0">
                <a:solidFill>
                  <a:schemeClr val="accent5">
                    <a:lumMod val="75000"/>
                  </a:schemeClr>
                </a:solidFill>
                <a:latin typeface="Noteworthy Light"/>
                <a:cs typeface="Noteworthy Light"/>
              </a:rPr>
              <a:t> =  HIGH</a:t>
            </a:r>
          </a:p>
        </p:txBody>
      </p:sp>
      <p:sp>
        <p:nvSpPr>
          <p:cNvPr id="32" name="Rectangle 4">
            <a:extLst>
              <a:ext uri="{FF2B5EF4-FFF2-40B4-BE49-F238E27FC236}">
                <a16:creationId xmlns:a16="http://schemas.microsoft.com/office/drawing/2014/main" id="{3AA97F52-04E8-854C-9F7C-6D8249A8C34E}"/>
              </a:ext>
            </a:extLst>
          </p:cNvPr>
          <p:cNvSpPr>
            <a:spLocks noChangeArrowheads="1"/>
          </p:cNvSpPr>
          <p:nvPr/>
        </p:nvSpPr>
        <p:spPr bwMode="auto">
          <a:xfrm>
            <a:off x="294306" y="347573"/>
            <a:ext cx="5639462" cy="775479"/>
          </a:xfrm>
          <a:prstGeom prst="rect">
            <a:avLst/>
          </a:prstGeom>
          <a:solidFill>
            <a:schemeClr val="bg1"/>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gn="ctr">
              <a:spcBef>
                <a:spcPct val="20000"/>
              </a:spcBef>
            </a:pPr>
            <a:r>
              <a:rPr lang="en-US" dirty="0">
                <a:solidFill>
                  <a:srgbClr val="000000"/>
                </a:solidFill>
                <a:latin typeface="Avenir Next Regular"/>
                <a:cs typeface="Avenir Next Regular"/>
              </a:rPr>
              <a:t>Neutral Theory:  </a:t>
            </a:r>
          </a:p>
          <a:p>
            <a:pPr algn="ctr">
              <a:spcBef>
                <a:spcPct val="20000"/>
              </a:spcBef>
            </a:pPr>
            <a:r>
              <a:rPr lang="en-US" sz="1600" dirty="0">
                <a:solidFill>
                  <a:schemeClr val="accent5">
                    <a:lumMod val="75000"/>
                  </a:schemeClr>
                </a:solidFill>
                <a:latin typeface="Avenir Next Regular"/>
                <a:cs typeface="Avenir Next Regular"/>
              </a:rPr>
              <a:t>The rate of evolution for synonymous sites</a:t>
            </a:r>
            <a:endParaRPr lang="en-US" dirty="0">
              <a:solidFill>
                <a:schemeClr val="accent5">
                  <a:lumMod val="75000"/>
                </a:schemeClr>
              </a:solidFill>
              <a:latin typeface="Avenir Next Regular"/>
              <a:cs typeface="Avenir Next Regular"/>
            </a:endParaRPr>
          </a:p>
        </p:txBody>
      </p:sp>
      <p:cxnSp>
        <p:nvCxnSpPr>
          <p:cNvPr id="33" name="Straight Connector 32">
            <a:extLst>
              <a:ext uri="{FF2B5EF4-FFF2-40B4-BE49-F238E27FC236}">
                <a16:creationId xmlns:a16="http://schemas.microsoft.com/office/drawing/2014/main" id="{E1D3CC04-4AAA-644A-81FD-C59715101AB3}"/>
              </a:ext>
            </a:extLst>
          </p:cNvPr>
          <p:cNvCxnSpPr/>
          <p:nvPr/>
        </p:nvCxnSpPr>
        <p:spPr>
          <a:xfrm>
            <a:off x="6096000" y="1278520"/>
            <a:ext cx="0" cy="5004293"/>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7969E4B-896F-1340-B9E8-6E3C17952A3C}"/>
              </a:ext>
            </a:extLst>
          </p:cNvPr>
          <p:cNvPicPr>
            <a:picLocks noChangeAspect="1"/>
          </p:cNvPicPr>
          <p:nvPr/>
        </p:nvPicPr>
        <p:blipFill rotWithShape="1">
          <a:blip r:embed="rId2"/>
          <a:srcRect r="50927" b="18486"/>
          <a:stretch/>
        </p:blipFill>
        <p:spPr>
          <a:xfrm>
            <a:off x="7554872" y="1927641"/>
            <a:ext cx="3209626" cy="3209190"/>
          </a:xfrm>
          <a:prstGeom prst="rect">
            <a:avLst/>
          </a:prstGeom>
        </p:spPr>
      </p:pic>
      <p:sp>
        <p:nvSpPr>
          <p:cNvPr id="10" name="TextBox 9">
            <a:extLst>
              <a:ext uri="{FF2B5EF4-FFF2-40B4-BE49-F238E27FC236}">
                <a16:creationId xmlns:a16="http://schemas.microsoft.com/office/drawing/2014/main" id="{3C9E91BB-0496-DF40-B4FA-A8218EF6FA89}"/>
              </a:ext>
            </a:extLst>
          </p:cNvPr>
          <p:cNvSpPr txBox="1"/>
          <p:nvPr/>
        </p:nvSpPr>
        <p:spPr>
          <a:xfrm>
            <a:off x="7109736" y="2072142"/>
            <a:ext cx="4049711" cy="323165"/>
          </a:xfrm>
          <a:prstGeom prst="rect">
            <a:avLst/>
          </a:prstGeom>
          <a:solidFill>
            <a:schemeClr val="bg1"/>
          </a:solidFill>
        </p:spPr>
        <p:txBody>
          <a:bodyPr wrap="square" rtlCol="0">
            <a:spAutoFit/>
          </a:bodyPr>
          <a:lstStyle/>
          <a:p>
            <a:pPr algn="ctr"/>
            <a:r>
              <a:rPr lang="en-US" sz="1500" dirty="0">
                <a:latin typeface="Avenir Next Regular"/>
                <a:cs typeface="Avenir Next Regular"/>
              </a:rPr>
              <a:t>new </a:t>
            </a:r>
            <a:r>
              <a:rPr lang="en-US" sz="1500" dirty="0">
                <a:solidFill>
                  <a:srgbClr val="C00000"/>
                </a:solidFill>
                <a:latin typeface="Avenir Next Regular"/>
                <a:cs typeface="Avenir Next Regular"/>
              </a:rPr>
              <a:t>non-synonymous (</a:t>
            </a:r>
            <a:r>
              <a:rPr lang="en-US" sz="1500" b="1" dirty="0">
                <a:solidFill>
                  <a:srgbClr val="C00000"/>
                </a:solidFill>
                <a:latin typeface="Avenir Next Regular"/>
                <a:cs typeface="Avenir Next Regular"/>
              </a:rPr>
              <a:t>N</a:t>
            </a:r>
            <a:r>
              <a:rPr lang="en-US" sz="1500" dirty="0">
                <a:solidFill>
                  <a:srgbClr val="C00000"/>
                </a:solidFill>
                <a:latin typeface="Avenir Next Regular"/>
                <a:cs typeface="Avenir Next Regular"/>
              </a:rPr>
              <a:t>)</a:t>
            </a:r>
            <a:r>
              <a:rPr lang="en-US" sz="1500" dirty="0">
                <a:solidFill>
                  <a:schemeClr val="tx2">
                    <a:lumMod val="75000"/>
                  </a:schemeClr>
                </a:solidFill>
                <a:latin typeface="Avenir Next Regular"/>
                <a:cs typeface="Avenir Next Regular"/>
              </a:rPr>
              <a:t> </a:t>
            </a:r>
            <a:r>
              <a:rPr lang="en-US" sz="1500" dirty="0">
                <a:latin typeface="Avenir Next Regular"/>
                <a:cs typeface="Avenir Next Regular"/>
              </a:rPr>
              <a:t>mutations</a:t>
            </a:r>
          </a:p>
        </p:txBody>
      </p:sp>
      <p:sp>
        <p:nvSpPr>
          <p:cNvPr id="11" name="Rectangle 4">
            <a:extLst>
              <a:ext uri="{FF2B5EF4-FFF2-40B4-BE49-F238E27FC236}">
                <a16:creationId xmlns:a16="http://schemas.microsoft.com/office/drawing/2014/main" id="{67832CF2-BFC6-8A4E-9359-35A618B59F6E}"/>
              </a:ext>
            </a:extLst>
          </p:cNvPr>
          <p:cNvSpPr>
            <a:spLocks noChangeArrowheads="1"/>
          </p:cNvSpPr>
          <p:nvPr/>
        </p:nvSpPr>
        <p:spPr bwMode="auto">
          <a:xfrm>
            <a:off x="6341125" y="347573"/>
            <a:ext cx="5639462" cy="775479"/>
          </a:xfrm>
          <a:prstGeom prst="rect">
            <a:avLst/>
          </a:prstGeom>
          <a:solidFill>
            <a:schemeClr val="bg1"/>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gn="ctr">
              <a:spcBef>
                <a:spcPct val="20000"/>
              </a:spcBef>
            </a:pPr>
            <a:r>
              <a:rPr lang="en-US" dirty="0">
                <a:solidFill>
                  <a:srgbClr val="000000"/>
                </a:solidFill>
                <a:latin typeface="Avenir Next Regular"/>
                <a:cs typeface="Avenir Next Regular"/>
              </a:rPr>
              <a:t>Neutral Theory:  </a:t>
            </a:r>
          </a:p>
          <a:p>
            <a:pPr algn="ctr">
              <a:spcBef>
                <a:spcPct val="20000"/>
              </a:spcBef>
            </a:pPr>
            <a:r>
              <a:rPr lang="en-US" sz="1600" dirty="0">
                <a:solidFill>
                  <a:srgbClr val="C00000"/>
                </a:solidFill>
                <a:latin typeface="Avenir Next Regular"/>
                <a:cs typeface="Avenir Next Regular"/>
              </a:rPr>
              <a:t>The rate of evolution for synonymous sites</a:t>
            </a:r>
            <a:endParaRPr lang="en-US" dirty="0">
              <a:solidFill>
                <a:srgbClr val="C00000"/>
              </a:solidFill>
              <a:latin typeface="Avenir Next Regular"/>
              <a:cs typeface="Avenir Next Regular"/>
            </a:endParaRPr>
          </a:p>
        </p:txBody>
      </p:sp>
      <p:sp>
        <p:nvSpPr>
          <p:cNvPr id="12" name="TextBox 11">
            <a:extLst>
              <a:ext uri="{FF2B5EF4-FFF2-40B4-BE49-F238E27FC236}">
                <a16:creationId xmlns:a16="http://schemas.microsoft.com/office/drawing/2014/main" id="{1B35A613-1A63-C74B-97F1-AB3962C98833}"/>
              </a:ext>
            </a:extLst>
          </p:cNvPr>
          <p:cNvSpPr txBox="1"/>
          <p:nvPr/>
        </p:nvSpPr>
        <p:spPr>
          <a:xfrm>
            <a:off x="10399469" y="3314901"/>
            <a:ext cx="1519955" cy="584775"/>
          </a:xfrm>
          <a:prstGeom prst="rect">
            <a:avLst/>
          </a:prstGeom>
          <a:noFill/>
        </p:spPr>
        <p:txBody>
          <a:bodyPr wrap="square" rtlCol="0">
            <a:spAutoFit/>
          </a:bodyPr>
          <a:lstStyle/>
          <a:p>
            <a:pPr algn="ctr"/>
            <a:r>
              <a:rPr lang="en-US" sz="1600" i="1" dirty="0">
                <a:solidFill>
                  <a:srgbClr val="C00000"/>
                </a:solidFill>
                <a:latin typeface="Noteworthy Light"/>
                <a:cs typeface="Noteworthy Light"/>
              </a:rPr>
              <a:t>small</a:t>
            </a:r>
          </a:p>
          <a:p>
            <a:pPr algn="ctr"/>
            <a:r>
              <a:rPr lang="en-US" sz="1600" i="1" dirty="0">
                <a:solidFill>
                  <a:srgbClr val="C00000"/>
                </a:solidFill>
                <a:latin typeface="Noteworthy Light"/>
                <a:cs typeface="Noteworthy Light"/>
              </a:rPr>
              <a:t>“neutral space”</a:t>
            </a:r>
          </a:p>
        </p:txBody>
      </p:sp>
      <p:sp>
        <p:nvSpPr>
          <p:cNvPr id="13" name="Rectangle 12">
            <a:extLst>
              <a:ext uri="{FF2B5EF4-FFF2-40B4-BE49-F238E27FC236}">
                <a16:creationId xmlns:a16="http://schemas.microsoft.com/office/drawing/2014/main" id="{F2248F25-9F2B-F944-8FB6-9BD1CC7F0258}"/>
              </a:ext>
            </a:extLst>
          </p:cNvPr>
          <p:cNvSpPr/>
          <p:nvPr/>
        </p:nvSpPr>
        <p:spPr>
          <a:xfrm>
            <a:off x="8468727" y="5416118"/>
            <a:ext cx="1089978" cy="369332"/>
          </a:xfrm>
          <a:prstGeom prst="rect">
            <a:avLst/>
          </a:prstGeom>
        </p:spPr>
        <p:txBody>
          <a:bodyPr wrap="none">
            <a:spAutoFit/>
          </a:bodyPr>
          <a:lstStyle/>
          <a:p>
            <a:pPr algn="ctr"/>
            <a:r>
              <a:rPr lang="en-US" b="1" i="1" dirty="0">
                <a:solidFill>
                  <a:srgbClr val="C00000"/>
                </a:solidFill>
                <a:latin typeface="Noteworthy Light"/>
                <a:cs typeface="Noteworthy Light"/>
              </a:rPr>
              <a:t>K </a:t>
            </a:r>
            <a:r>
              <a:rPr lang="en-US" b="1" baseline="-25000" dirty="0">
                <a:solidFill>
                  <a:srgbClr val="C00000"/>
                </a:solidFill>
                <a:latin typeface="Noteworthy Light"/>
                <a:cs typeface="Noteworthy Light"/>
              </a:rPr>
              <a:t>N</a:t>
            </a:r>
            <a:r>
              <a:rPr lang="en-US" i="1" dirty="0">
                <a:solidFill>
                  <a:srgbClr val="C00000"/>
                </a:solidFill>
                <a:latin typeface="Noteworthy Light"/>
                <a:cs typeface="Noteworthy Light"/>
              </a:rPr>
              <a:t>= LOW</a:t>
            </a:r>
          </a:p>
        </p:txBody>
      </p:sp>
      <p:sp>
        <p:nvSpPr>
          <p:cNvPr id="14" name="TextBox 13">
            <a:extLst>
              <a:ext uri="{FF2B5EF4-FFF2-40B4-BE49-F238E27FC236}">
                <a16:creationId xmlns:a16="http://schemas.microsoft.com/office/drawing/2014/main" id="{A95F9FE4-83D7-4446-A8FD-34597F80B3FA}"/>
              </a:ext>
            </a:extLst>
          </p:cNvPr>
          <p:cNvSpPr txBox="1"/>
          <p:nvPr/>
        </p:nvSpPr>
        <p:spPr>
          <a:xfrm>
            <a:off x="10604394" y="3928586"/>
            <a:ext cx="1151277" cy="338554"/>
          </a:xfrm>
          <a:prstGeom prst="rect">
            <a:avLst/>
          </a:prstGeom>
          <a:noFill/>
          <a:effectLst/>
        </p:spPr>
        <p:txBody>
          <a:bodyPr wrap="none" rtlCol="0">
            <a:spAutoFit/>
          </a:bodyPr>
          <a:lstStyle/>
          <a:p>
            <a:r>
              <a:rPr lang="en-US" sz="1600" b="1" dirty="0">
                <a:solidFill>
                  <a:srgbClr val="C00000"/>
                </a:solidFill>
                <a:latin typeface="Avenir Next" panose="020B0503020202020204" pitchFamily="34" charset="0"/>
              </a:rPr>
              <a:t>( &lt; 100%)</a:t>
            </a:r>
          </a:p>
        </p:txBody>
      </p:sp>
    </p:spTree>
    <p:extLst>
      <p:ext uri="{BB962C8B-B14F-4D97-AF65-F5344CB8AC3E}">
        <p14:creationId xmlns:p14="http://schemas.microsoft.com/office/powerpoint/2010/main" val="722238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AA3B5F3-0B6C-1143-97CB-2B03066631E8}"/>
              </a:ext>
            </a:extLst>
          </p:cNvPr>
          <p:cNvSpPr/>
          <p:nvPr/>
        </p:nvSpPr>
        <p:spPr>
          <a:xfrm>
            <a:off x="6721157" y="4250918"/>
            <a:ext cx="4592307" cy="990600"/>
          </a:xfrm>
          <a:prstGeom prst="roundRect">
            <a:avLst/>
          </a:prstGeom>
          <a:solidFill>
            <a:srgbClr val="F6A9A2"/>
          </a:solidFill>
          <a:ln>
            <a:noFill/>
          </a:ln>
          <a:effectLst>
            <a:softEdge rad="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D08E1A2D-3DBF-774E-8DD6-E88631925489}"/>
              </a:ext>
            </a:extLst>
          </p:cNvPr>
          <p:cNvSpPr/>
          <p:nvPr/>
        </p:nvSpPr>
        <p:spPr>
          <a:xfrm>
            <a:off x="6740114" y="3298602"/>
            <a:ext cx="4592308" cy="937260"/>
          </a:xfrm>
          <a:prstGeom prst="roundRect">
            <a:avLst/>
          </a:prstGeom>
          <a:solidFill>
            <a:srgbClr val="BAE4BE"/>
          </a:solidFill>
          <a:ln>
            <a:noFill/>
          </a:ln>
          <a:effectLst>
            <a:softEdge rad="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97594A37-F856-F84D-9102-82C28693B271}"/>
              </a:ext>
            </a:extLst>
          </p:cNvPr>
          <p:cNvSpPr/>
          <p:nvPr/>
        </p:nvSpPr>
        <p:spPr>
          <a:xfrm>
            <a:off x="6740113" y="2308002"/>
            <a:ext cx="4592309" cy="990600"/>
          </a:xfrm>
          <a:prstGeom prst="roundRect">
            <a:avLst/>
          </a:prstGeom>
          <a:solidFill>
            <a:srgbClr val="D6DFF2"/>
          </a:solidFill>
          <a:ln>
            <a:noFill/>
          </a:ln>
          <a:effectLst>
            <a:softEdge rad="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7" name="Table 6">
            <a:extLst>
              <a:ext uri="{FF2B5EF4-FFF2-40B4-BE49-F238E27FC236}">
                <a16:creationId xmlns:a16="http://schemas.microsoft.com/office/drawing/2014/main" id="{0F1E1CDB-EF86-7E43-AA5E-872BBD120DBB}"/>
              </a:ext>
            </a:extLst>
          </p:cNvPr>
          <p:cNvGraphicFramePr>
            <a:graphicFrameLocks noGrp="1"/>
          </p:cNvGraphicFramePr>
          <p:nvPr>
            <p:extLst>
              <p:ext uri="{D42A27DB-BD31-4B8C-83A1-F6EECF244321}">
                <p14:modId xmlns:p14="http://schemas.microsoft.com/office/powerpoint/2010/main" val="331647505"/>
              </p:ext>
            </p:extLst>
          </p:nvPr>
        </p:nvGraphicFramePr>
        <p:xfrm>
          <a:off x="6840633" y="2455658"/>
          <a:ext cx="4343400" cy="2811780"/>
        </p:xfrm>
        <a:graphic>
          <a:graphicData uri="http://schemas.openxmlformats.org/drawingml/2006/table">
            <a:tbl>
              <a:tblPr firstRow="1" bandRow="1">
                <a:tableStyleId>{2D5ABB26-0587-4C30-8999-92F81FD0307C}</a:tableStyleId>
              </a:tblPr>
              <a:tblGrid>
                <a:gridCol w="1354743">
                  <a:extLst>
                    <a:ext uri="{9D8B030D-6E8A-4147-A177-3AD203B41FA5}">
                      <a16:colId xmlns:a16="http://schemas.microsoft.com/office/drawing/2014/main" val="20000"/>
                    </a:ext>
                  </a:extLst>
                </a:gridCol>
                <a:gridCol w="1560929">
                  <a:extLst>
                    <a:ext uri="{9D8B030D-6E8A-4147-A177-3AD203B41FA5}">
                      <a16:colId xmlns:a16="http://schemas.microsoft.com/office/drawing/2014/main" val="20001"/>
                    </a:ext>
                  </a:extLst>
                </a:gridCol>
                <a:gridCol w="1427728">
                  <a:extLst>
                    <a:ext uri="{9D8B030D-6E8A-4147-A177-3AD203B41FA5}">
                      <a16:colId xmlns:a16="http://schemas.microsoft.com/office/drawing/2014/main" val="20002"/>
                    </a:ext>
                  </a:extLst>
                </a:gridCol>
              </a:tblGrid>
              <a:tr h="800100">
                <a:tc>
                  <a:txBody>
                    <a:bodyPr/>
                    <a:lstStyle/>
                    <a:p>
                      <a:pPr algn="ct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N</a:t>
                      </a: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S</a:t>
                      </a:r>
                      <a:r>
                        <a:rPr lang="en-US" sz="1600" b="1" baseline="0" dirty="0">
                          <a:solidFill>
                            <a:schemeClr val="tx1">
                              <a:lumMod val="75000"/>
                              <a:lumOff val="25000"/>
                            </a:schemeClr>
                          </a:solidFill>
                          <a:latin typeface="Lucida Grande"/>
                          <a:ea typeface="Lucida Grande"/>
                          <a:cs typeface="Lucida Grande"/>
                        </a:rPr>
                        <a:t> &lt; 1</a:t>
                      </a:r>
                      <a:endParaRPr lang="en-US" sz="1600" b="1" baseline="-25000" dirty="0">
                        <a:solidFill>
                          <a:schemeClr val="tx1">
                            <a:lumMod val="75000"/>
                            <a:lumOff val="25000"/>
                          </a:schemeClr>
                        </a:solidFill>
                        <a:latin typeface="Century Gothic"/>
                        <a:cs typeface="Century Gothic"/>
                      </a:endParaRPr>
                    </a:p>
                  </a:txBody>
                  <a:tcPr/>
                </a:tc>
                <a:tc>
                  <a:txBody>
                    <a:bodyPr/>
                    <a:lstStyle/>
                    <a:p>
                      <a:pPr algn="ctr"/>
                      <a:r>
                        <a:rPr lang="en-US" sz="1600" b="1" dirty="0">
                          <a:solidFill>
                            <a:schemeClr val="tx1">
                              <a:lumMod val="75000"/>
                              <a:lumOff val="25000"/>
                            </a:schemeClr>
                          </a:solidFill>
                          <a:latin typeface="Century Gothic"/>
                          <a:cs typeface="Century Gothic"/>
                        </a:rPr>
                        <a:t>purifying</a:t>
                      </a:r>
                    </a:p>
                    <a:p>
                      <a:pPr algn="ctr"/>
                      <a:r>
                        <a:rPr lang="en-US" sz="1600" b="1" dirty="0">
                          <a:solidFill>
                            <a:schemeClr val="tx1">
                              <a:lumMod val="75000"/>
                              <a:lumOff val="25000"/>
                            </a:schemeClr>
                          </a:solidFill>
                          <a:latin typeface="Century Gothic"/>
                          <a:cs typeface="Century Gothic"/>
                        </a:rPr>
                        <a:t>(negative) selection</a:t>
                      </a:r>
                    </a:p>
                    <a:p>
                      <a:pPr algn="ctr"/>
                      <a:endParaRPr lang="en-US" sz="1600" b="1" dirty="0">
                        <a:solidFill>
                          <a:schemeClr val="tx1">
                            <a:lumMod val="75000"/>
                            <a:lumOff val="25000"/>
                          </a:schemeClr>
                        </a:solidFill>
                        <a:latin typeface="Century Gothic"/>
                        <a:cs typeface="Century Gothic"/>
                      </a:endParaRPr>
                    </a:p>
                  </a:txBody>
                  <a:tcPr/>
                </a:tc>
                <a:tc>
                  <a:txBody>
                    <a:bodyPr/>
                    <a:lstStyle/>
                    <a:p>
                      <a:pPr algn="ctr"/>
                      <a:r>
                        <a:rPr lang="en-US" sz="1600" b="1" dirty="0" err="1">
                          <a:solidFill>
                            <a:schemeClr val="tx1">
                              <a:lumMod val="75000"/>
                              <a:lumOff val="25000"/>
                            </a:schemeClr>
                          </a:solidFill>
                          <a:latin typeface="Century Gothic"/>
                          <a:cs typeface="Century Gothic"/>
                        </a:rPr>
                        <a:t>histones</a:t>
                      </a:r>
                      <a:endParaRPr lang="en-US" sz="1600" b="1" dirty="0">
                        <a:solidFill>
                          <a:schemeClr val="tx1">
                            <a:lumMod val="75000"/>
                            <a:lumOff val="25000"/>
                          </a:schemeClr>
                        </a:solidFill>
                        <a:latin typeface="Century Gothic"/>
                        <a:cs typeface="Century Gothic"/>
                      </a:endParaRPr>
                    </a:p>
                  </a:txBody>
                  <a:tcPr/>
                </a:tc>
                <a:extLst>
                  <a:ext uri="{0D108BD9-81ED-4DB2-BD59-A6C34878D82A}">
                    <a16:rowId xmlns:a16="http://schemas.microsoft.com/office/drawing/2014/main" val="10000"/>
                  </a:ext>
                </a:extLst>
              </a:tr>
              <a:tr h="800100">
                <a:tc>
                  <a:txBody>
                    <a:bodyPr/>
                    <a:lstStyle/>
                    <a:p>
                      <a:pPr algn="ct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N</a:t>
                      </a: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S</a:t>
                      </a:r>
                      <a:r>
                        <a:rPr lang="en-US" sz="1600" b="1" baseline="0" dirty="0">
                          <a:solidFill>
                            <a:schemeClr val="tx1">
                              <a:lumMod val="75000"/>
                              <a:lumOff val="25000"/>
                            </a:schemeClr>
                          </a:solidFill>
                          <a:latin typeface="Lucida Grande"/>
                          <a:ea typeface="Lucida Grande"/>
                          <a:cs typeface="Lucida Grande"/>
                        </a:rPr>
                        <a:t> </a:t>
                      </a:r>
                      <a:r>
                        <a:rPr lang="en-US" sz="1600" b="1" dirty="0">
                          <a:solidFill>
                            <a:schemeClr val="tx1">
                              <a:lumMod val="75000"/>
                              <a:lumOff val="25000"/>
                            </a:schemeClr>
                          </a:solidFill>
                          <a:latin typeface="Lucida Grande"/>
                          <a:ea typeface="Lucida Grande"/>
                          <a:cs typeface="Lucida Grande"/>
                        </a:rPr>
                        <a:t> =1</a:t>
                      </a:r>
                      <a:endParaRPr lang="en-US" sz="1600" b="1" dirty="0">
                        <a:solidFill>
                          <a:schemeClr val="tx1">
                            <a:lumMod val="75000"/>
                            <a:lumOff val="25000"/>
                          </a:schemeClr>
                        </a:solidFill>
                        <a:latin typeface="Century Gothic"/>
                        <a:cs typeface="Century Gothic"/>
                      </a:endParaRPr>
                    </a:p>
                  </a:txBody>
                  <a:tcPr/>
                </a:tc>
                <a:tc>
                  <a:txBody>
                    <a:bodyPr/>
                    <a:lstStyle/>
                    <a:p>
                      <a:pPr algn="ctr"/>
                      <a:r>
                        <a:rPr lang="en-US" sz="1600" b="1" dirty="0">
                          <a:solidFill>
                            <a:schemeClr val="tx1">
                              <a:lumMod val="75000"/>
                              <a:lumOff val="25000"/>
                            </a:schemeClr>
                          </a:solidFill>
                          <a:latin typeface="Century Gothic"/>
                          <a:cs typeface="Century Gothic"/>
                        </a:rPr>
                        <a:t>neutral</a:t>
                      </a:r>
                    </a:p>
                    <a:p>
                      <a:pPr algn="ctr"/>
                      <a:r>
                        <a:rPr lang="en-US" sz="1600" b="1" dirty="0">
                          <a:solidFill>
                            <a:schemeClr val="tx1">
                              <a:lumMod val="75000"/>
                              <a:lumOff val="25000"/>
                            </a:schemeClr>
                          </a:solidFill>
                          <a:latin typeface="Century Gothic"/>
                          <a:cs typeface="Century Gothic"/>
                        </a:rPr>
                        <a:t>evolution</a:t>
                      </a:r>
                    </a:p>
                    <a:p>
                      <a:pPr algn="ctr"/>
                      <a:endParaRPr lang="en-US" sz="1600" b="1" dirty="0">
                        <a:solidFill>
                          <a:schemeClr val="tx1">
                            <a:lumMod val="75000"/>
                            <a:lumOff val="25000"/>
                          </a:schemeClr>
                        </a:solidFill>
                        <a:latin typeface="Century Gothic"/>
                        <a:cs typeface="Century Gothic"/>
                      </a:endParaRPr>
                    </a:p>
                  </a:txBody>
                  <a:tcPr/>
                </a:tc>
                <a:tc>
                  <a:txBody>
                    <a:bodyPr/>
                    <a:lstStyle/>
                    <a:p>
                      <a:pPr algn="ctr"/>
                      <a:r>
                        <a:rPr lang="en-US" sz="1400" b="1" dirty="0">
                          <a:solidFill>
                            <a:schemeClr val="tx1">
                              <a:lumMod val="75000"/>
                              <a:lumOff val="25000"/>
                            </a:schemeClr>
                          </a:solidFill>
                          <a:latin typeface="Century Gothic"/>
                          <a:cs typeface="Century Gothic"/>
                        </a:rPr>
                        <a:t>Pseudogenes</a:t>
                      </a:r>
                    </a:p>
                    <a:p>
                      <a:pPr algn="ctr"/>
                      <a:endParaRPr lang="en-US" sz="1400" b="1" dirty="0">
                        <a:solidFill>
                          <a:schemeClr val="tx1">
                            <a:lumMod val="75000"/>
                            <a:lumOff val="25000"/>
                          </a:schemeClr>
                        </a:solidFill>
                        <a:latin typeface="Century Gothic"/>
                        <a:cs typeface="Century Gothic"/>
                      </a:endParaRPr>
                    </a:p>
                    <a:p>
                      <a:pPr algn="ctr"/>
                      <a:endParaRPr lang="en-US" sz="1400" b="1" dirty="0">
                        <a:solidFill>
                          <a:schemeClr val="tx1">
                            <a:lumMod val="75000"/>
                            <a:lumOff val="25000"/>
                          </a:schemeClr>
                        </a:solidFill>
                        <a:latin typeface="Century Gothic"/>
                        <a:cs typeface="Century Gothic"/>
                      </a:endParaRPr>
                    </a:p>
                    <a:p>
                      <a:pPr algn="ctr"/>
                      <a:endParaRPr lang="en-US" sz="1400" b="1" dirty="0">
                        <a:solidFill>
                          <a:schemeClr val="tx1">
                            <a:lumMod val="75000"/>
                            <a:lumOff val="25000"/>
                          </a:schemeClr>
                        </a:solidFill>
                        <a:latin typeface="Century Gothic"/>
                        <a:cs typeface="Century Gothic"/>
                      </a:endParaRPr>
                    </a:p>
                  </a:txBody>
                  <a:tcPr/>
                </a:tc>
                <a:extLst>
                  <a:ext uri="{0D108BD9-81ED-4DB2-BD59-A6C34878D82A}">
                    <a16:rowId xmlns:a16="http://schemas.microsoft.com/office/drawing/2014/main" val="10001"/>
                  </a:ext>
                </a:extLst>
              </a:tr>
              <a:tr h="800100">
                <a:tc>
                  <a:txBody>
                    <a:bodyPr/>
                    <a:lstStyle/>
                    <a:p>
                      <a:pPr algn="ct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N</a:t>
                      </a:r>
                      <a:r>
                        <a:rPr lang="en-US" sz="1600" b="1" i="1" baseline="0" dirty="0">
                          <a:solidFill>
                            <a:schemeClr val="tx1">
                              <a:lumMod val="75000"/>
                              <a:lumOff val="25000"/>
                            </a:schemeClr>
                          </a:solidFill>
                          <a:latin typeface="Lucida Grande"/>
                          <a:ea typeface="Lucida Grande"/>
                          <a:cs typeface="Lucida Grande"/>
                        </a:rPr>
                        <a:t>/K</a:t>
                      </a:r>
                      <a:r>
                        <a:rPr lang="en-US" sz="1600" b="1" i="1" baseline="-25000" dirty="0">
                          <a:solidFill>
                            <a:schemeClr val="tx1">
                              <a:lumMod val="75000"/>
                              <a:lumOff val="25000"/>
                            </a:schemeClr>
                          </a:solidFill>
                          <a:latin typeface="Lucida Grande"/>
                          <a:ea typeface="Lucida Grande"/>
                          <a:cs typeface="Lucida Grande"/>
                        </a:rPr>
                        <a:t>S</a:t>
                      </a:r>
                      <a:r>
                        <a:rPr lang="en-US" sz="1600" b="1" baseline="0" dirty="0">
                          <a:solidFill>
                            <a:schemeClr val="tx1">
                              <a:lumMod val="75000"/>
                              <a:lumOff val="25000"/>
                            </a:schemeClr>
                          </a:solidFill>
                          <a:latin typeface="Lucida Grande"/>
                          <a:ea typeface="Lucida Grande"/>
                          <a:cs typeface="Lucida Grande"/>
                        </a:rPr>
                        <a:t> </a:t>
                      </a:r>
                      <a:r>
                        <a:rPr lang="en-US" sz="1600" b="1" dirty="0">
                          <a:solidFill>
                            <a:schemeClr val="tx1">
                              <a:lumMod val="75000"/>
                              <a:lumOff val="25000"/>
                            </a:schemeClr>
                          </a:solidFill>
                          <a:latin typeface="Lucida Grande"/>
                          <a:ea typeface="Lucida Grande"/>
                          <a:cs typeface="Lucida Grande"/>
                        </a:rPr>
                        <a:t> &gt; 1</a:t>
                      </a:r>
                      <a:endParaRPr lang="en-US" sz="1600" b="1" dirty="0">
                        <a:solidFill>
                          <a:schemeClr val="tx1">
                            <a:lumMod val="75000"/>
                            <a:lumOff val="25000"/>
                          </a:schemeClr>
                        </a:solidFill>
                        <a:latin typeface="Century Gothic"/>
                        <a:cs typeface="Century Gothic"/>
                      </a:endParaRPr>
                    </a:p>
                  </a:txBody>
                  <a:tcPr/>
                </a:tc>
                <a:tc>
                  <a:txBody>
                    <a:bodyPr/>
                    <a:lstStyle/>
                    <a:p>
                      <a:pPr algn="ctr"/>
                      <a:r>
                        <a:rPr lang="en-US" sz="1600" b="1" dirty="0">
                          <a:solidFill>
                            <a:schemeClr val="tx1">
                              <a:lumMod val="75000"/>
                              <a:lumOff val="25000"/>
                            </a:schemeClr>
                          </a:solidFill>
                          <a:latin typeface="Century Gothic"/>
                          <a:cs typeface="Century Gothic"/>
                        </a:rPr>
                        <a:t>diversifying selection</a:t>
                      </a:r>
                    </a:p>
                  </a:txBody>
                  <a:tcPr/>
                </a:tc>
                <a:tc>
                  <a:txBody>
                    <a:bodyPr/>
                    <a:lstStyle/>
                    <a:p>
                      <a:pPr algn="ctr"/>
                      <a:r>
                        <a:rPr lang="en-US" sz="1600" b="1" dirty="0">
                          <a:solidFill>
                            <a:schemeClr val="tx1">
                              <a:lumMod val="75000"/>
                              <a:lumOff val="25000"/>
                            </a:schemeClr>
                          </a:solidFill>
                          <a:latin typeface="Century Gothic"/>
                          <a:cs typeface="Century Gothic"/>
                        </a:rPr>
                        <a:t>MHC,</a:t>
                      </a:r>
                    </a:p>
                    <a:p>
                      <a:pPr algn="ctr"/>
                      <a:r>
                        <a:rPr lang="en-US" sz="1600" b="1" dirty="0" err="1">
                          <a:solidFill>
                            <a:schemeClr val="tx1">
                              <a:lumMod val="75000"/>
                              <a:lumOff val="25000"/>
                            </a:schemeClr>
                          </a:solidFill>
                          <a:latin typeface="Century Gothic"/>
                          <a:cs typeface="Century Gothic"/>
                        </a:rPr>
                        <a:t>Lysin</a:t>
                      </a:r>
                      <a:endParaRPr lang="en-US" sz="1600" b="1" dirty="0">
                        <a:solidFill>
                          <a:schemeClr val="tx1">
                            <a:lumMod val="75000"/>
                            <a:lumOff val="25000"/>
                          </a:schemeClr>
                        </a:solidFill>
                        <a:latin typeface="Century Gothic"/>
                        <a:cs typeface="Century Gothic"/>
                      </a:endParaRPr>
                    </a:p>
                  </a:txBody>
                  <a:tcPr/>
                </a:tc>
                <a:extLst>
                  <a:ext uri="{0D108BD9-81ED-4DB2-BD59-A6C34878D82A}">
                    <a16:rowId xmlns:a16="http://schemas.microsoft.com/office/drawing/2014/main" val="10002"/>
                  </a:ext>
                </a:extLst>
              </a:tr>
            </a:tbl>
          </a:graphicData>
        </a:graphic>
      </p:graphicFrame>
      <p:sp>
        <p:nvSpPr>
          <p:cNvPr id="8" name="TextBox 7">
            <a:extLst>
              <a:ext uri="{FF2B5EF4-FFF2-40B4-BE49-F238E27FC236}">
                <a16:creationId xmlns:a16="http://schemas.microsoft.com/office/drawing/2014/main" id="{2FB1157D-36AF-284A-8DFE-6ABC9A1E9E92}"/>
              </a:ext>
            </a:extLst>
          </p:cNvPr>
          <p:cNvSpPr txBox="1"/>
          <p:nvPr/>
        </p:nvSpPr>
        <p:spPr>
          <a:xfrm>
            <a:off x="7003801" y="1843444"/>
            <a:ext cx="4172044" cy="353943"/>
          </a:xfrm>
          <a:prstGeom prst="rect">
            <a:avLst/>
          </a:prstGeom>
          <a:noFill/>
        </p:spPr>
        <p:txBody>
          <a:bodyPr wrap="square" rtlCol="0">
            <a:spAutoFit/>
          </a:bodyPr>
          <a:lstStyle/>
          <a:p>
            <a:r>
              <a:rPr lang="en-US" sz="1700" dirty="0">
                <a:solidFill>
                  <a:srgbClr val="404040"/>
                </a:solidFill>
                <a:latin typeface="Avenir Next" panose="020B0503020202020204" pitchFamily="34" charset="0"/>
                <a:cs typeface="Century Gothic"/>
              </a:rPr>
              <a:t>rate ratio             mode              example</a:t>
            </a:r>
          </a:p>
        </p:txBody>
      </p:sp>
      <p:sp>
        <p:nvSpPr>
          <p:cNvPr id="11" name="TextBox 10">
            <a:extLst>
              <a:ext uri="{FF2B5EF4-FFF2-40B4-BE49-F238E27FC236}">
                <a16:creationId xmlns:a16="http://schemas.microsoft.com/office/drawing/2014/main" id="{AC3C204E-6777-9F4E-862E-CE82ADEED7F7}"/>
              </a:ext>
            </a:extLst>
          </p:cNvPr>
          <p:cNvSpPr txBox="1"/>
          <p:nvPr/>
        </p:nvSpPr>
        <p:spPr>
          <a:xfrm>
            <a:off x="417512" y="290908"/>
            <a:ext cx="8432019" cy="369332"/>
          </a:xfrm>
          <a:prstGeom prst="rect">
            <a:avLst/>
          </a:prstGeom>
          <a:noFill/>
        </p:spPr>
        <p:txBody>
          <a:bodyPr wrap="square" rtlCol="0">
            <a:spAutoFit/>
          </a:bodyPr>
          <a:lstStyle/>
          <a:p>
            <a:r>
              <a:rPr lang="en-US" dirty="0">
                <a:solidFill>
                  <a:srgbClr val="404040"/>
                </a:solidFill>
                <a:latin typeface="Avenir Next" panose="020B0503020202020204" pitchFamily="34" charset="0"/>
                <a:cs typeface="Century Gothic"/>
              </a:rPr>
              <a:t>Kimura (1983) : the </a:t>
            </a:r>
            <a:r>
              <a:rPr lang="en-US" b="1" dirty="0">
                <a:solidFill>
                  <a:srgbClr val="404040"/>
                </a:solidFill>
                <a:latin typeface="Avenir Next" panose="020B0503020202020204" pitchFamily="34" charset="0"/>
                <a:cs typeface="Century Gothic"/>
              </a:rPr>
              <a:t>rate ratio </a:t>
            </a:r>
            <a:r>
              <a:rPr lang="en-US" dirty="0">
                <a:solidFill>
                  <a:srgbClr val="404040"/>
                </a:solidFill>
                <a:latin typeface="Avenir Next" panose="020B0503020202020204" pitchFamily="34" charset="0"/>
                <a:cs typeface="Century Gothic"/>
              </a:rPr>
              <a:t>is an index of selection intensity  </a:t>
            </a:r>
          </a:p>
        </p:txBody>
      </p:sp>
      <p:grpSp>
        <p:nvGrpSpPr>
          <p:cNvPr id="18" name="Group 17">
            <a:extLst>
              <a:ext uri="{FF2B5EF4-FFF2-40B4-BE49-F238E27FC236}">
                <a16:creationId xmlns:a16="http://schemas.microsoft.com/office/drawing/2014/main" id="{DB8E948E-7CE4-BF46-B2F3-CD19F84FEF65}"/>
              </a:ext>
            </a:extLst>
          </p:cNvPr>
          <p:cNvGrpSpPr/>
          <p:nvPr/>
        </p:nvGrpSpPr>
        <p:grpSpPr>
          <a:xfrm>
            <a:off x="1016155" y="1843444"/>
            <a:ext cx="4343400" cy="3594387"/>
            <a:chOff x="6944135" y="1788085"/>
            <a:chExt cx="4343400" cy="3594387"/>
          </a:xfrm>
        </p:grpSpPr>
        <p:sp>
          <p:nvSpPr>
            <p:cNvPr id="12" name="Rounded Rectangle 11">
              <a:extLst>
                <a:ext uri="{FF2B5EF4-FFF2-40B4-BE49-F238E27FC236}">
                  <a16:creationId xmlns:a16="http://schemas.microsoft.com/office/drawing/2014/main" id="{90DF0D4E-C981-BC4B-B2CE-EA2BC40FF109}"/>
                </a:ext>
              </a:extLst>
            </p:cNvPr>
            <p:cNvSpPr/>
            <p:nvPr/>
          </p:nvSpPr>
          <p:spPr>
            <a:xfrm>
              <a:off x="6944135" y="1788085"/>
              <a:ext cx="4343400" cy="3594387"/>
            </a:xfrm>
            <a:prstGeom prst="roundRect">
              <a:avLst>
                <a:gd name="adj" fmla="val 3971"/>
              </a:avLst>
            </a:prstGeom>
            <a:solidFill>
              <a:schemeClr val="bg1">
                <a:lumMod val="95000"/>
              </a:schemeClr>
            </a:solidFill>
            <a:ln>
              <a:solidFill>
                <a:schemeClr val="tx1">
                  <a:lumMod val="50000"/>
                  <a:lumOff val="50000"/>
                </a:schemeClr>
              </a:solidFill>
            </a:ln>
            <a:effectLst>
              <a:outerShdw blurRad="50800" dist="508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5B52526-33E3-CB4C-B579-D30C4F287FC0}"/>
                </a:ext>
              </a:extLst>
            </p:cNvPr>
            <p:cNvSpPr txBox="1"/>
            <p:nvPr/>
          </p:nvSpPr>
          <p:spPr>
            <a:xfrm>
              <a:off x="7212000" y="2457490"/>
              <a:ext cx="3981732" cy="1677382"/>
            </a:xfrm>
            <a:prstGeom prst="rect">
              <a:avLst/>
            </a:prstGeom>
            <a:noFill/>
          </p:spPr>
          <p:txBody>
            <a:bodyPr wrap="square" rtlCol="0">
              <a:spAutoFit/>
            </a:bodyPr>
            <a:lstStyle/>
            <a:p>
              <a:pPr marL="990600" indent="-990600" defTabSz="762000" eaLnBrk="0" hangingPunct="0">
                <a:spcBef>
                  <a:spcPct val="50000"/>
                </a:spcBef>
              </a:pPr>
              <a:r>
                <a:rPr lang="en-US" sz="1600" b="1" i="1" dirty="0">
                  <a:latin typeface="Century Gothic"/>
                  <a:ea typeface="Arial" charset="0"/>
                  <a:cs typeface="Century Gothic"/>
                </a:rPr>
                <a:t>K</a:t>
              </a:r>
              <a:r>
                <a:rPr lang="en-US" sz="1600" b="1" i="1" baseline="-25000" dirty="0">
                  <a:latin typeface="Century Gothic"/>
                  <a:ea typeface="Arial" charset="0"/>
                  <a:cs typeface="Century Gothic"/>
                </a:rPr>
                <a:t>S</a:t>
              </a:r>
              <a:r>
                <a:rPr lang="en-US" sz="1600" b="1" i="1" dirty="0">
                  <a:latin typeface="Century Gothic"/>
                  <a:ea typeface="Arial" charset="0"/>
                  <a:cs typeface="Century Gothic"/>
                </a:rPr>
                <a:t> = </a:t>
              </a:r>
              <a:r>
                <a:rPr lang="en-US" sz="1600" b="1" i="1" dirty="0" err="1">
                  <a:latin typeface="Century Gothic"/>
                  <a:ea typeface="Arial" charset="0"/>
                  <a:cs typeface="Century Gothic"/>
                </a:rPr>
                <a:t>d</a:t>
              </a:r>
              <a:r>
                <a:rPr lang="en-US" sz="1600" b="1" baseline="-25000" dirty="0" err="1">
                  <a:latin typeface="Century Gothic"/>
                  <a:ea typeface="Arial" charset="0"/>
                  <a:cs typeface="Century Gothic"/>
                </a:rPr>
                <a:t>S</a:t>
              </a:r>
              <a:r>
                <a:rPr lang="en-US" sz="1400" b="1" dirty="0">
                  <a:latin typeface="Century Gothic"/>
                  <a:ea typeface="Arial" charset="0"/>
                  <a:cs typeface="Century Gothic"/>
                </a:rPr>
                <a:t>:</a:t>
              </a:r>
              <a:r>
                <a:rPr lang="en-US" sz="1400" dirty="0">
                  <a:latin typeface="Century Gothic"/>
                  <a:ea typeface="Arial" charset="0"/>
                  <a:cs typeface="Century Gothic"/>
                </a:rPr>
                <a:t>      number of synonymous substitutions per synonymous site</a:t>
              </a:r>
            </a:p>
            <a:p>
              <a:pPr marL="746125" indent="-746125" defTabSz="762000" eaLnBrk="0" hangingPunct="0">
                <a:spcBef>
                  <a:spcPct val="50000"/>
                </a:spcBef>
              </a:pPr>
              <a:endParaRPr lang="en-US" sz="1400" dirty="0">
                <a:latin typeface="Century Gothic"/>
                <a:ea typeface="Arial" charset="0"/>
                <a:cs typeface="Century Gothic"/>
              </a:endParaRPr>
            </a:p>
            <a:p>
              <a:pPr marL="990600" indent="-990600" defTabSz="762000" eaLnBrk="0" hangingPunct="0">
                <a:spcBef>
                  <a:spcPct val="50000"/>
                </a:spcBef>
              </a:pPr>
              <a:r>
                <a:rPr lang="en-US" sz="1600" b="1" i="1" dirty="0">
                  <a:latin typeface="Century Gothic"/>
                  <a:ea typeface="Arial" charset="0"/>
                  <a:cs typeface="Century Gothic"/>
                </a:rPr>
                <a:t>K</a:t>
              </a:r>
              <a:r>
                <a:rPr lang="en-US" sz="1600" b="1" i="1" baseline="-25000" dirty="0">
                  <a:latin typeface="Century Gothic"/>
                  <a:ea typeface="Arial" charset="0"/>
                  <a:cs typeface="Century Gothic"/>
                </a:rPr>
                <a:t>N</a:t>
              </a:r>
              <a:r>
                <a:rPr lang="en-US" sz="1600" b="1" i="1" dirty="0">
                  <a:latin typeface="Century Gothic"/>
                  <a:ea typeface="Arial" charset="0"/>
                  <a:cs typeface="Century Gothic"/>
                </a:rPr>
                <a:t> = </a:t>
              </a:r>
              <a:r>
                <a:rPr lang="en-US" sz="1600" b="1" i="1" dirty="0" err="1">
                  <a:latin typeface="Century Gothic"/>
                  <a:ea typeface="Arial" charset="0"/>
                  <a:cs typeface="Century Gothic"/>
                </a:rPr>
                <a:t>d</a:t>
              </a:r>
              <a:r>
                <a:rPr lang="en-US" sz="1600" b="1" baseline="-25000" dirty="0" err="1">
                  <a:latin typeface="Century Gothic"/>
                  <a:ea typeface="Arial" charset="0"/>
                  <a:cs typeface="Century Gothic"/>
                </a:rPr>
                <a:t>N</a:t>
              </a:r>
              <a:r>
                <a:rPr lang="en-US" sz="1400" dirty="0">
                  <a:latin typeface="Century Gothic"/>
                  <a:ea typeface="Arial" charset="0"/>
                  <a:cs typeface="Century Gothic"/>
                </a:rPr>
                <a:t>:     number of nonsynonymous substitutions per nonsynonymous site </a:t>
              </a:r>
            </a:p>
          </p:txBody>
        </p:sp>
        <p:sp>
          <p:nvSpPr>
            <p:cNvPr id="14" name="TextBox 13">
              <a:extLst>
                <a:ext uri="{FF2B5EF4-FFF2-40B4-BE49-F238E27FC236}">
                  <a16:creationId xmlns:a16="http://schemas.microsoft.com/office/drawing/2014/main" id="{CC45DB29-4B4E-F14A-9BC9-0BA9FB40C72E}"/>
                </a:ext>
              </a:extLst>
            </p:cNvPr>
            <p:cNvSpPr txBox="1"/>
            <p:nvPr/>
          </p:nvSpPr>
          <p:spPr>
            <a:xfrm>
              <a:off x="8078684" y="1908417"/>
              <a:ext cx="2057400" cy="338554"/>
            </a:xfrm>
            <a:prstGeom prst="rect">
              <a:avLst/>
            </a:prstGeom>
            <a:noFill/>
          </p:spPr>
          <p:txBody>
            <a:bodyPr wrap="square" rtlCol="0">
              <a:spAutoFit/>
            </a:bodyPr>
            <a:lstStyle/>
            <a:p>
              <a:pPr algn="ctr"/>
              <a:r>
                <a:rPr lang="en-US" sz="1600" dirty="0">
                  <a:solidFill>
                    <a:srgbClr val="404040"/>
                  </a:solidFill>
                  <a:latin typeface="Century Gothic"/>
                  <a:cs typeface="Century Gothic"/>
                </a:rPr>
                <a:t>NOTATION:</a:t>
              </a:r>
            </a:p>
          </p:txBody>
        </p:sp>
        <p:graphicFrame>
          <p:nvGraphicFramePr>
            <p:cNvPr id="15" name="Object 14">
              <a:extLst>
                <a:ext uri="{FF2B5EF4-FFF2-40B4-BE49-F238E27FC236}">
                  <a16:creationId xmlns:a16="http://schemas.microsoft.com/office/drawing/2014/main" id="{4BF3EF72-F79C-2449-B4A0-F173FF807FC4}"/>
                </a:ext>
              </a:extLst>
            </p:cNvPr>
            <p:cNvGraphicFramePr>
              <a:graphicFrameLocks noChangeAspect="1"/>
            </p:cNvGraphicFramePr>
            <p:nvPr>
              <p:extLst>
                <p:ext uri="{D42A27DB-BD31-4B8C-83A1-F6EECF244321}">
                  <p14:modId xmlns:p14="http://schemas.microsoft.com/office/powerpoint/2010/main" val="2821883056"/>
                </p:ext>
              </p:extLst>
            </p:nvPr>
          </p:nvGraphicFramePr>
          <p:xfrm>
            <a:off x="7212000" y="4439259"/>
            <a:ext cx="844743" cy="623612"/>
          </p:xfrm>
          <a:graphic>
            <a:graphicData uri="http://schemas.openxmlformats.org/presentationml/2006/ole">
              <mc:AlternateContent xmlns:mc="http://schemas.openxmlformats.org/markup-compatibility/2006">
                <mc:Choice xmlns:v="urn:schemas-microsoft-com:vml" Requires="v">
                  <p:oleObj spid="_x0000_s3212" name="Equation" r:id="rId4" imgW="533400" imgH="393700" progId="Equation.DSMT4">
                    <p:embed/>
                  </p:oleObj>
                </mc:Choice>
                <mc:Fallback>
                  <p:oleObj name="Equation" r:id="rId4" imgW="533400" imgH="393700" progId="Equation.DSMT4">
                    <p:embed/>
                    <p:pic>
                      <p:nvPicPr>
                        <p:cNvPr id="6" name="Object 5"/>
                        <p:cNvPicPr/>
                        <p:nvPr/>
                      </p:nvPicPr>
                      <p:blipFill>
                        <a:blip r:embed="rId5"/>
                        <a:stretch>
                          <a:fillRect/>
                        </a:stretch>
                      </p:blipFill>
                      <p:spPr>
                        <a:xfrm>
                          <a:off x="7212000" y="4439259"/>
                          <a:ext cx="844743" cy="623612"/>
                        </a:xfrm>
                        <a:prstGeom prst="rect">
                          <a:avLst/>
                        </a:prstGeom>
                      </p:spPr>
                    </p:pic>
                  </p:oleObj>
                </mc:Fallback>
              </mc:AlternateContent>
            </a:graphicData>
          </a:graphic>
        </p:graphicFrame>
        <p:sp>
          <p:nvSpPr>
            <p:cNvPr id="17" name="TextBox 16">
              <a:extLst>
                <a:ext uri="{FF2B5EF4-FFF2-40B4-BE49-F238E27FC236}">
                  <a16:creationId xmlns:a16="http://schemas.microsoft.com/office/drawing/2014/main" id="{EB9AD39C-AFBC-CF4C-A9ED-B25DCD18720E}"/>
                </a:ext>
              </a:extLst>
            </p:cNvPr>
            <p:cNvSpPr txBox="1"/>
            <p:nvPr/>
          </p:nvSpPr>
          <p:spPr>
            <a:xfrm>
              <a:off x="8249868" y="4539651"/>
              <a:ext cx="2753929" cy="523220"/>
            </a:xfrm>
            <a:prstGeom prst="rect">
              <a:avLst/>
            </a:prstGeom>
            <a:noFill/>
          </p:spPr>
          <p:txBody>
            <a:bodyPr wrap="square">
              <a:spAutoFit/>
            </a:bodyPr>
            <a:lstStyle/>
            <a:p>
              <a:r>
                <a:rPr lang="en-US" sz="1400" dirty="0">
                  <a:latin typeface="Avenir Next" panose="020B0503020202020204" pitchFamily="34" charset="0"/>
                </a:rPr>
                <a:t>This is the “</a:t>
              </a:r>
              <a:r>
                <a:rPr lang="en-US" sz="1400" b="1" i="1" dirty="0">
                  <a:latin typeface="Avenir Next" panose="020B0503020202020204" pitchFamily="34" charset="0"/>
                </a:rPr>
                <a:t>omega ratio</a:t>
              </a:r>
              <a:r>
                <a:rPr lang="en-US" sz="1400" dirty="0">
                  <a:latin typeface="Avenir Next" panose="020B0503020202020204" pitchFamily="34" charset="0"/>
                </a:rPr>
                <a:t>” in codon models</a:t>
              </a:r>
            </a:p>
          </p:txBody>
        </p:sp>
      </p:grpSp>
    </p:spTree>
    <p:extLst>
      <p:ext uri="{BB962C8B-B14F-4D97-AF65-F5344CB8AC3E}">
        <p14:creationId xmlns:p14="http://schemas.microsoft.com/office/powerpoint/2010/main" val="3397810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D1ED2F-02EA-5141-9E51-CD3CAF87E8FB}"/>
              </a:ext>
            </a:extLst>
          </p:cNvPr>
          <p:cNvPicPr>
            <a:picLocks noChangeAspect="1"/>
          </p:cNvPicPr>
          <p:nvPr/>
        </p:nvPicPr>
        <p:blipFill rotWithShape="1">
          <a:blip r:embed="rId2"/>
          <a:srcRect r="18057"/>
          <a:stretch/>
        </p:blipFill>
        <p:spPr>
          <a:xfrm>
            <a:off x="2948001" y="3769767"/>
            <a:ext cx="6193154" cy="1146211"/>
          </a:xfrm>
          <a:prstGeom prst="rect">
            <a:avLst/>
          </a:prstGeom>
        </p:spPr>
      </p:pic>
      <p:sp>
        <p:nvSpPr>
          <p:cNvPr id="8" name="TextBox 7">
            <a:extLst>
              <a:ext uri="{FF2B5EF4-FFF2-40B4-BE49-F238E27FC236}">
                <a16:creationId xmlns:a16="http://schemas.microsoft.com/office/drawing/2014/main" id="{4E695C76-5E2A-1640-B87F-FC3D6C808959}"/>
              </a:ext>
            </a:extLst>
          </p:cNvPr>
          <p:cNvSpPr txBox="1"/>
          <p:nvPr/>
        </p:nvSpPr>
        <p:spPr>
          <a:xfrm>
            <a:off x="126883" y="344898"/>
            <a:ext cx="3506079" cy="1200329"/>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1.)  selectively constrained:</a:t>
            </a:r>
          </a:p>
          <a:p>
            <a:pPr algn="ctr"/>
            <a:endParaRPr lang="en-US" b="1" dirty="0">
              <a:solidFill>
                <a:schemeClr val="tx1">
                  <a:lumMod val="65000"/>
                  <a:lumOff val="35000"/>
                </a:schemeClr>
              </a:solidFill>
              <a:latin typeface="Avenir Next" panose="020B0503020202020204" pitchFamily="34" charset="0"/>
              <a:cs typeface="Century Gothic"/>
            </a:endParaRPr>
          </a:p>
          <a:p>
            <a:pPr algn="ctr">
              <a:tabLst>
                <a:tab pos="1408113" algn="l"/>
              </a:tabLst>
            </a:pP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N</a:t>
            </a:r>
            <a:r>
              <a:rPr lang="en-US" dirty="0">
                <a:solidFill>
                  <a:schemeClr val="tx1">
                    <a:lumMod val="65000"/>
                    <a:lumOff val="35000"/>
                  </a:schemeClr>
                </a:solidFill>
                <a:latin typeface="Avenir Next" panose="020B0503020202020204" pitchFamily="34" charset="0"/>
                <a:cs typeface="Century Gothic"/>
              </a:rPr>
              <a:t> /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S</a:t>
            </a:r>
            <a:r>
              <a:rPr lang="en-US" dirty="0">
                <a:solidFill>
                  <a:schemeClr val="tx1">
                    <a:lumMod val="65000"/>
                    <a:lumOff val="35000"/>
                  </a:schemeClr>
                </a:solidFill>
                <a:latin typeface="Avenir Next" panose="020B0503020202020204" pitchFamily="34" charset="0"/>
                <a:cs typeface="Century Gothic"/>
              </a:rPr>
              <a:t> &lt; 1</a:t>
            </a:r>
          </a:p>
          <a:p>
            <a:pPr marL="742950" lvl="1" indent="-285750">
              <a:buFont typeface="Arial" panose="020B0604020202020204" pitchFamily="34" charset="0"/>
              <a:buChar char="•"/>
            </a:pPr>
            <a:endParaRPr lang="en-US" dirty="0">
              <a:solidFill>
                <a:schemeClr val="tx1">
                  <a:lumMod val="65000"/>
                  <a:lumOff val="35000"/>
                </a:schemeClr>
              </a:solidFill>
              <a:latin typeface="Avenir Next" panose="020B0503020202020204" pitchFamily="34" charset="0"/>
              <a:cs typeface="Century Gothic"/>
            </a:endParaRPr>
          </a:p>
        </p:txBody>
      </p:sp>
      <p:grpSp>
        <p:nvGrpSpPr>
          <p:cNvPr id="24" name="Group 23">
            <a:extLst>
              <a:ext uri="{FF2B5EF4-FFF2-40B4-BE49-F238E27FC236}">
                <a16:creationId xmlns:a16="http://schemas.microsoft.com/office/drawing/2014/main" id="{D1D823AA-BB00-B040-84FE-4C830185DFFB}"/>
              </a:ext>
            </a:extLst>
          </p:cNvPr>
          <p:cNvGrpSpPr/>
          <p:nvPr/>
        </p:nvGrpSpPr>
        <p:grpSpPr>
          <a:xfrm>
            <a:off x="3050845" y="2392526"/>
            <a:ext cx="6090310" cy="1247578"/>
            <a:chOff x="3238607" y="2268540"/>
            <a:chExt cx="6090310" cy="1247578"/>
          </a:xfrm>
        </p:grpSpPr>
        <p:sp>
          <p:nvSpPr>
            <p:cNvPr id="2" name="Rounded Rectangle 1">
              <a:extLst>
                <a:ext uri="{FF2B5EF4-FFF2-40B4-BE49-F238E27FC236}">
                  <a16:creationId xmlns:a16="http://schemas.microsoft.com/office/drawing/2014/main" id="{732B8F0D-56DB-A84C-9F66-70370831C624}"/>
                </a:ext>
              </a:extLst>
            </p:cNvPr>
            <p:cNvSpPr/>
            <p:nvPr/>
          </p:nvSpPr>
          <p:spPr>
            <a:xfrm>
              <a:off x="3994516" y="2268540"/>
              <a:ext cx="4415140" cy="591452"/>
            </a:xfrm>
            <a:prstGeom prst="roundRect">
              <a:avLst>
                <a:gd name="adj" fmla="val 6843"/>
              </a:avLst>
            </a:prstGeom>
            <a:solidFill>
              <a:schemeClr val="bg1">
                <a:lumMod val="95000"/>
              </a:schemeClr>
            </a:solidFill>
            <a:ln>
              <a:solidFill>
                <a:schemeClr val="tx1">
                  <a:lumMod val="50000"/>
                  <a:lumOff val="50000"/>
                </a:schemeClr>
              </a:solidFill>
            </a:ln>
            <a:effectLst>
              <a:outerShdw blurRad="50800" dist="508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Left Brace 3">
              <a:extLst>
                <a:ext uri="{FF2B5EF4-FFF2-40B4-BE49-F238E27FC236}">
                  <a16:creationId xmlns:a16="http://schemas.microsoft.com/office/drawing/2014/main" id="{D6690813-0088-394E-BBC3-901C73B7423E}"/>
                </a:ext>
              </a:extLst>
            </p:cNvPr>
            <p:cNvSpPr/>
            <p:nvPr/>
          </p:nvSpPr>
          <p:spPr>
            <a:xfrm rot="5400000">
              <a:off x="3676460" y="2917146"/>
              <a:ext cx="161116" cy="1036822"/>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Left Brace 4">
              <a:extLst>
                <a:ext uri="{FF2B5EF4-FFF2-40B4-BE49-F238E27FC236}">
                  <a16:creationId xmlns:a16="http://schemas.microsoft.com/office/drawing/2014/main" id="{73142295-90B5-1C4C-B56C-8C981107961F}"/>
                </a:ext>
              </a:extLst>
            </p:cNvPr>
            <p:cNvSpPr/>
            <p:nvPr/>
          </p:nvSpPr>
          <p:spPr>
            <a:xfrm rot="5400000">
              <a:off x="5941906" y="1993374"/>
              <a:ext cx="160354" cy="2885133"/>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Left Brace 5">
              <a:extLst>
                <a:ext uri="{FF2B5EF4-FFF2-40B4-BE49-F238E27FC236}">
                  <a16:creationId xmlns:a16="http://schemas.microsoft.com/office/drawing/2014/main" id="{A85320C2-2F2F-D742-A590-0CD0FB04DF23}"/>
                </a:ext>
              </a:extLst>
            </p:cNvPr>
            <p:cNvSpPr/>
            <p:nvPr/>
          </p:nvSpPr>
          <p:spPr>
            <a:xfrm rot="5400000">
              <a:off x="8574379" y="2761578"/>
              <a:ext cx="147570" cy="1361506"/>
            </a:xfrm>
            <a:prstGeom prst="leftBrace">
              <a:avLst/>
            </a:prstGeom>
            <a:ln w="19050" cmpd="sng">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BE11F752-26C0-BA4C-9440-6CA8021EAFB9}"/>
                </a:ext>
              </a:extLst>
            </p:cNvPr>
            <p:cNvSpPr txBox="1"/>
            <p:nvPr/>
          </p:nvSpPr>
          <p:spPr>
            <a:xfrm>
              <a:off x="3238607" y="2363661"/>
              <a:ext cx="5912004" cy="646331"/>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constrained sites: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N</a:t>
              </a:r>
              <a:r>
                <a:rPr lang="en-US" dirty="0">
                  <a:solidFill>
                    <a:schemeClr val="tx1">
                      <a:lumMod val="65000"/>
                      <a:lumOff val="35000"/>
                    </a:schemeClr>
                  </a:solidFill>
                  <a:latin typeface="Avenir Next" panose="020B0503020202020204" pitchFamily="34" charset="0"/>
                  <a:cs typeface="Century Gothic"/>
                </a:rPr>
                <a:t> /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S</a:t>
              </a:r>
              <a:r>
                <a:rPr lang="en-US" dirty="0">
                  <a:solidFill>
                    <a:schemeClr val="tx1">
                      <a:lumMod val="65000"/>
                      <a:lumOff val="35000"/>
                    </a:schemeClr>
                  </a:solidFill>
                  <a:latin typeface="Avenir Next" panose="020B0503020202020204" pitchFamily="34" charset="0"/>
                  <a:cs typeface="Century Gothic"/>
                </a:rPr>
                <a:t> &lt; 1</a:t>
              </a:r>
            </a:p>
            <a:p>
              <a:pPr algn="ctr"/>
              <a:r>
                <a:rPr lang="en-US" b="1" dirty="0">
                  <a:solidFill>
                    <a:schemeClr val="tx1">
                      <a:lumMod val="65000"/>
                      <a:lumOff val="35000"/>
                    </a:schemeClr>
                  </a:solidFill>
                  <a:latin typeface="Avenir Next" panose="020B0503020202020204" pitchFamily="34" charset="0"/>
                  <a:cs typeface="Century Gothic"/>
                </a:rPr>
                <a:t> </a:t>
              </a:r>
              <a:endParaRPr lang="en-US" dirty="0">
                <a:solidFill>
                  <a:schemeClr val="tx1">
                    <a:lumMod val="65000"/>
                    <a:lumOff val="35000"/>
                  </a:schemeClr>
                </a:solidFill>
                <a:latin typeface="Avenir Next" panose="020B0503020202020204" pitchFamily="34" charset="0"/>
                <a:cs typeface="Century Gothic"/>
              </a:endParaRPr>
            </a:p>
          </p:txBody>
        </p:sp>
        <p:cxnSp>
          <p:nvCxnSpPr>
            <p:cNvPr id="13" name="Straight Arrow Connector 12">
              <a:extLst>
                <a:ext uri="{FF2B5EF4-FFF2-40B4-BE49-F238E27FC236}">
                  <a16:creationId xmlns:a16="http://schemas.microsoft.com/office/drawing/2014/main" id="{1840D9C2-6DA9-3145-9DB5-5CF4E32F4116}"/>
                </a:ext>
              </a:extLst>
            </p:cNvPr>
            <p:cNvCxnSpPr/>
            <p:nvPr/>
          </p:nvCxnSpPr>
          <p:spPr>
            <a:xfrm flipV="1">
              <a:off x="3820724" y="2955927"/>
              <a:ext cx="242728" cy="279060"/>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C93C2F87-5C6D-4342-A093-FAA7F7DE15BB}"/>
                </a:ext>
              </a:extLst>
            </p:cNvPr>
            <p:cNvCxnSpPr/>
            <p:nvPr/>
          </p:nvCxnSpPr>
          <p:spPr>
            <a:xfrm flipV="1">
              <a:off x="6020023" y="2972464"/>
              <a:ext cx="0" cy="279060"/>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5675FFB7-AE6C-6A49-BE6D-E0D1B8E7F6F1}"/>
                </a:ext>
              </a:extLst>
            </p:cNvPr>
            <p:cNvCxnSpPr/>
            <p:nvPr/>
          </p:nvCxnSpPr>
          <p:spPr>
            <a:xfrm flipH="1" flipV="1">
              <a:off x="8362355" y="2923092"/>
              <a:ext cx="241795" cy="346234"/>
            </a:xfrm>
            <a:prstGeom prst="straightConnector1">
              <a:avLst/>
            </a:prstGeom>
            <a:ln>
              <a:solidFill>
                <a:srgbClr val="7F7F7F"/>
              </a:solidFill>
              <a:headEnd type="triangle" w="lg" len="lg"/>
              <a:tailEnd type="none"/>
            </a:ln>
            <a:effectLst/>
          </p:spPr>
          <p:style>
            <a:lnRef idx="2">
              <a:schemeClr val="accent1"/>
            </a:lnRef>
            <a:fillRef idx="0">
              <a:schemeClr val="accent1"/>
            </a:fillRef>
            <a:effectRef idx="1">
              <a:schemeClr val="accent1"/>
            </a:effectRef>
            <a:fontRef idx="minor">
              <a:schemeClr val="tx1"/>
            </a:fontRef>
          </p:style>
        </p:cxnSp>
      </p:grpSp>
      <p:grpSp>
        <p:nvGrpSpPr>
          <p:cNvPr id="16" name="Group 15">
            <a:extLst>
              <a:ext uri="{FF2B5EF4-FFF2-40B4-BE49-F238E27FC236}">
                <a16:creationId xmlns:a16="http://schemas.microsoft.com/office/drawing/2014/main" id="{EB4A5AAE-3C89-D148-8AF6-38C9D3B97F82}"/>
              </a:ext>
            </a:extLst>
          </p:cNvPr>
          <p:cNvGrpSpPr/>
          <p:nvPr/>
        </p:nvGrpSpPr>
        <p:grpSpPr>
          <a:xfrm>
            <a:off x="3050845" y="4905589"/>
            <a:ext cx="5912004" cy="934676"/>
            <a:chOff x="1898618" y="4628592"/>
            <a:chExt cx="5912004" cy="934676"/>
          </a:xfrm>
        </p:grpSpPr>
        <p:sp>
          <p:nvSpPr>
            <p:cNvPr id="17" name="Rounded Rectangle 16">
              <a:extLst>
                <a:ext uri="{FF2B5EF4-FFF2-40B4-BE49-F238E27FC236}">
                  <a16:creationId xmlns:a16="http://schemas.microsoft.com/office/drawing/2014/main" id="{315E6D29-FA17-CA4C-A67C-E7B3ADE4EA00}"/>
                </a:ext>
              </a:extLst>
            </p:cNvPr>
            <p:cNvSpPr/>
            <p:nvPr/>
          </p:nvSpPr>
          <p:spPr>
            <a:xfrm>
              <a:off x="2272905" y="4971816"/>
              <a:ext cx="5129929" cy="591452"/>
            </a:xfrm>
            <a:prstGeom prst="roundRect">
              <a:avLst>
                <a:gd name="adj" fmla="val 6843"/>
              </a:avLst>
            </a:prstGeom>
            <a:solidFill>
              <a:schemeClr val="bg1">
                <a:lumMod val="95000"/>
              </a:schemeClr>
            </a:solidFill>
            <a:ln>
              <a:solidFill>
                <a:schemeClr val="tx1">
                  <a:lumMod val="50000"/>
                  <a:lumOff val="50000"/>
                </a:schemeClr>
              </a:solidFill>
            </a:ln>
            <a:effectLst>
              <a:outerShdw blurRad="50800" dist="508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D7D603E-F9D4-CC4F-A064-B69328DC1EF5}"/>
                </a:ext>
              </a:extLst>
            </p:cNvPr>
            <p:cNvSpPr txBox="1"/>
            <p:nvPr/>
          </p:nvSpPr>
          <p:spPr>
            <a:xfrm>
              <a:off x="1898618" y="5070593"/>
              <a:ext cx="5912004" cy="369332"/>
            </a:xfrm>
            <a:prstGeom prst="rect">
              <a:avLst/>
            </a:prstGeom>
            <a:noFill/>
          </p:spPr>
          <p:txBody>
            <a:bodyPr wrap="square" rtlCol="0">
              <a:spAutoFit/>
            </a:bodyPr>
            <a:lstStyle/>
            <a:p>
              <a:pPr algn="ctr"/>
              <a:r>
                <a:rPr lang="en-US" b="1" dirty="0">
                  <a:solidFill>
                    <a:schemeClr val="accent2">
                      <a:lumMod val="50000"/>
                    </a:schemeClr>
                  </a:solidFill>
                  <a:latin typeface="Avenir Next" panose="020B0503020202020204" pitchFamily="34" charset="0"/>
                  <a:cs typeface="Century Gothic"/>
                </a:rPr>
                <a:t>fast sites: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N</a:t>
              </a:r>
              <a:r>
                <a:rPr lang="en-US" dirty="0">
                  <a:solidFill>
                    <a:schemeClr val="tx1">
                      <a:lumMod val="65000"/>
                      <a:lumOff val="35000"/>
                    </a:schemeClr>
                  </a:solidFill>
                  <a:latin typeface="Avenir Next" panose="020B0503020202020204" pitchFamily="34" charset="0"/>
                  <a:cs typeface="Century Gothic"/>
                </a:rPr>
                <a:t> /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S</a:t>
              </a:r>
              <a:r>
                <a:rPr lang="en-US" dirty="0">
                  <a:solidFill>
                    <a:schemeClr val="tx1">
                      <a:lumMod val="65000"/>
                      <a:lumOff val="35000"/>
                    </a:schemeClr>
                  </a:solidFill>
                  <a:latin typeface="Avenir Next" panose="020B0503020202020204" pitchFamily="34" charset="0"/>
                  <a:cs typeface="Century Gothic"/>
                </a:rPr>
                <a:t> = 1   </a:t>
              </a:r>
              <a:r>
                <a:rPr lang="en-US" sz="1600" dirty="0">
                  <a:solidFill>
                    <a:schemeClr val="tx1">
                      <a:lumMod val="65000"/>
                      <a:lumOff val="35000"/>
                    </a:schemeClr>
                  </a:solidFill>
                  <a:latin typeface="Avenir Next" panose="020B0503020202020204" pitchFamily="34" charset="0"/>
                  <a:cs typeface="Century Gothic"/>
                </a:rPr>
                <a:t>―or ―  </a:t>
              </a:r>
              <a:r>
                <a:rPr lang="en-US" dirty="0">
                  <a:solidFill>
                    <a:schemeClr val="tx1">
                      <a:lumMod val="65000"/>
                      <a:lumOff val="35000"/>
                    </a:schemeClr>
                  </a:solidFill>
                  <a:latin typeface="Avenir Next" panose="020B0503020202020204" pitchFamily="34" charset="0"/>
                  <a:cs typeface="Century Gothic"/>
                </a:rPr>
                <a:t> </a:t>
              </a:r>
              <a:r>
                <a:rPr lang="en-US" b="1" i="1" dirty="0">
                  <a:solidFill>
                    <a:schemeClr val="tx1">
                      <a:lumMod val="65000"/>
                      <a:lumOff val="35000"/>
                    </a:schemeClr>
                  </a:solidFill>
                  <a:latin typeface="Avenir Next" panose="020B0503020202020204" pitchFamily="34" charset="0"/>
                  <a:cs typeface="Century Gothic"/>
                </a:rPr>
                <a:t>K</a:t>
              </a:r>
              <a:r>
                <a:rPr lang="en-US" b="1" baseline="-25000" dirty="0">
                  <a:solidFill>
                    <a:schemeClr val="tx1">
                      <a:lumMod val="65000"/>
                      <a:lumOff val="35000"/>
                    </a:schemeClr>
                  </a:solidFill>
                  <a:latin typeface="Avenir Next" panose="020B0503020202020204" pitchFamily="34" charset="0"/>
                  <a:cs typeface="Century Gothic"/>
                </a:rPr>
                <a:t>N</a:t>
              </a:r>
              <a:r>
                <a:rPr lang="en-US" b="1" dirty="0">
                  <a:solidFill>
                    <a:schemeClr val="tx1">
                      <a:lumMod val="65000"/>
                      <a:lumOff val="35000"/>
                    </a:schemeClr>
                  </a:solidFill>
                  <a:latin typeface="Avenir Next" panose="020B0503020202020204" pitchFamily="34" charset="0"/>
                  <a:cs typeface="Century Gothic"/>
                </a:rPr>
                <a:t> / </a:t>
              </a:r>
              <a:r>
                <a:rPr lang="en-US" b="1" i="1" dirty="0">
                  <a:solidFill>
                    <a:schemeClr val="tx1">
                      <a:lumMod val="65000"/>
                      <a:lumOff val="35000"/>
                    </a:schemeClr>
                  </a:solidFill>
                  <a:latin typeface="Avenir Next" panose="020B0503020202020204" pitchFamily="34" charset="0"/>
                  <a:cs typeface="Century Gothic"/>
                </a:rPr>
                <a:t>K</a:t>
              </a:r>
              <a:r>
                <a:rPr lang="en-US" b="1" baseline="-25000" dirty="0">
                  <a:solidFill>
                    <a:schemeClr val="tx1">
                      <a:lumMod val="65000"/>
                      <a:lumOff val="35000"/>
                    </a:schemeClr>
                  </a:solidFill>
                  <a:latin typeface="Avenir Next" panose="020B0503020202020204" pitchFamily="34" charset="0"/>
                  <a:cs typeface="Century Gothic"/>
                </a:rPr>
                <a:t>S</a:t>
              </a:r>
              <a:r>
                <a:rPr lang="en-US" b="1" dirty="0">
                  <a:solidFill>
                    <a:schemeClr val="tx1">
                      <a:lumMod val="65000"/>
                      <a:lumOff val="35000"/>
                    </a:schemeClr>
                  </a:solidFill>
                  <a:latin typeface="Avenir Next" panose="020B0503020202020204" pitchFamily="34" charset="0"/>
                  <a:cs typeface="Century Gothic"/>
                </a:rPr>
                <a:t> &gt; 1</a:t>
              </a:r>
            </a:p>
          </p:txBody>
        </p:sp>
        <p:cxnSp>
          <p:nvCxnSpPr>
            <p:cNvPr id="19" name="Straight Arrow Connector 18">
              <a:extLst>
                <a:ext uri="{FF2B5EF4-FFF2-40B4-BE49-F238E27FC236}">
                  <a16:creationId xmlns:a16="http://schemas.microsoft.com/office/drawing/2014/main" id="{06F76B86-3F90-5740-B45E-6691FB46218E}"/>
                </a:ext>
              </a:extLst>
            </p:cNvPr>
            <p:cNvCxnSpPr/>
            <p:nvPr/>
          </p:nvCxnSpPr>
          <p:spPr>
            <a:xfrm flipV="1">
              <a:off x="3140750" y="4658640"/>
              <a:ext cx="0" cy="279060"/>
            </a:xfrm>
            <a:prstGeom prst="straightConnector1">
              <a:avLst/>
            </a:prstGeom>
            <a:ln>
              <a:solidFill>
                <a:schemeClr val="accent2"/>
              </a:solidFill>
              <a:headEnd type="non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514D84DA-8A2E-1549-AC59-124DD343CFB8}"/>
                </a:ext>
              </a:extLst>
            </p:cNvPr>
            <p:cNvCxnSpPr/>
            <p:nvPr/>
          </p:nvCxnSpPr>
          <p:spPr>
            <a:xfrm flipV="1">
              <a:off x="6355261" y="4628592"/>
              <a:ext cx="0" cy="279060"/>
            </a:xfrm>
            <a:prstGeom prst="straightConnector1">
              <a:avLst/>
            </a:prstGeom>
            <a:ln>
              <a:solidFill>
                <a:schemeClr val="accent2"/>
              </a:solidFill>
              <a:headEnd type="none" w="lg" len="lg"/>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21" name="TextBox 20">
            <a:extLst>
              <a:ext uri="{FF2B5EF4-FFF2-40B4-BE49-F238E27FC236}">
                <a16:creationId xmlns:a16="http://schemas.microsoft.com/office/drawing/2014/main" id="{E9D3F9CF-2524-A849-BD7F-4EE9BF40BD8E}"/>
              </a:ext>
            </a:extLst>
          </p:cNvPr>
          <p:cNvSpPr txBox="1"/>
          <p:nvPr/>
        </p:nvSpPr>
        <p:spPr>
          <a:xfrm>
            <a:off x="4489771" y="372626"/>
            <a:ext cx="3195396" cy="1200329"/>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2.)  strictly neutral:</a:t>
            </a:r>
          </a:p>
          <a:p>
            <a:pPr algn="ctr"/>
            <a:endParaRPr lang="en-US" b="1" dirty="0">
              <a:solidFill>
                <a:schemeClr val="tx1">
                  <a:lumMod val="65000"/>
                  <a:lumOff val="35000"/>
                </a:schemeClr>
              </a:solidFill>
              <a:latin typeface="Avenir Next" panose="020B0503020202020204" pitchFamily="34" charset="0"/>
              <a:cs typeface="Century Gothic"/>
            </a:endParaRPr>
          </a:p>
          <a:p>
            <a:pPr algn="ct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N</a:t>
            </a:r>
            <a:r>
              <a:rPr lang="en-US" dirty="0">
                <a:solidFill>
                  <a:schemeClr val="tx1">
                    <a:lumMod val="65000"/>
                    <a:lumOff val="35000"/>
                  </a:schemeClr>
                </a:solidFill>
                <a:latin typeface="Avenir Next" panose="020B0503020202020204" pitchFamily="34" charset="0"/>
                <a:cs typeface="Century Gothic"/>
              </a:rPr>
              <a:t> /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S</a:t>
            </a:r>
            <a:r>
              <a:rPr lang="en-US" dirty="0">
                <a:solidFill>
                  <a:schemeClr val="tx1">
                    <a:lumMod val="65000"/>
                    <a:lumOff val="35000"/>
                  </a:schemeClr>
                </a:solidFill>
                <a:latin typeface="Avenir Next" panose="020B0503020202020204" pitchFamily="34" charset="0"/>
                <a:cs typeface="Century Gothic"/>
              </a:rPr>
              <a:t> = 1</a:t>
            </a:r>
          </a:p>
          <a:p>
            <a:pPr algn="ctr"/>
            <a:r>
              <a:rPr lang="en-US" dirty="0">
                <a:solidFill>
                  <a:schemeClr val="tx1">
                    <a:lumMod val="65000"/>
                    <a:lumOff val="35000"/>
                  </a:schemeClr>
                </a:solidFill>
                <a:latin typeface="Avenir Next" panose="020B0503020202020204" pitchFamily="34" charset="0"/>
                <a:cs typeface="Century Gothic"/>
              </a:rPr>
              <a:t> </a:t>
            </a:r>
          </a:p>
        </p:txBody>
      </p:sp>
      <p:sp>
        <p:nvSpPr>
          <p:cNvPr id="22" name="TextBox 21">
            <a:extLst>
              <a:ext uri="{FF2B5EF4-FFF2-40B4-BE49-F238E27FC236}">
                <a16:creationId xmlns:a16="http://schemas.microsoft.com/office/drawing/2014/main" id="{A881BCE2-2663-1241-96A9-B66270B13E11}"/>
              </a:ext>
            </a:extLst>
          </p:cNvPr>
          <p:cNvSpPr txBox="1"/>
          <p:nvPr/>
        </p:nvSpPr>
        <p:spPr>
          <a:xfrm>
            <a:off x="8295490" y="372626"/>
            <a:ext cx="3648729" cy="1200329"/>
          </a:xfrm>
          <a:prstGeom prst="rect">
            <a:avLst/>
          </a:prstGeom>
          <a:noFill/>
        </p:spPr>
        <p:txBody>
          <a:bodyPr wrap="square" rtlCol="0">
            <a:spAutoFit/>
          </a:bodyPr>
          <a:lstStyle/>
          <a:p>
            <a:pPr algn="ctr"/>
            <a:r>
              <a:rPr lang="en-US" b="1" dirty="0">
                <a:solidFill>
                  <a:schemeClr val="tx1">
                    <a:lumMod val="65000"/>
                    <a:lumOff val="35000"/>
                  </a:schemeClr>
                </a:solidFill>
                <a:latin typeface="Avenir Next" panose="020B0503020202020204" pitchFamily="34" charset="0"/>
                <a:cs typeface="Century Gothic"/>
              </a:rPr>
              <a:t>3.)  adaptive evolution:</a:t>
            </a:r>
            <a:r>
              <a:rPr lang="en-US" dirty="0">
                <a:solidFill>
                  <a:schemeClr val="tx1">
                    <a:lumMod val="65000"/>
                    <a:lumOff val="35000"/>
                  </a:schemeClr>
                </a:solidFill>
                <a:latin typeface="Avenir Next" panose="020B0503020202020204" pitchFamily="34" charset="0"/>
                <a:cs typeface="Century Gothic"/>
              </a:rPr>
              <a:t> </a:t>
            </a:r>
          </a:p>
          <a:p>
            <a:pPr algn="ctr"/>
            <a:endParaRPr lang="en-US" dirty="0">
              <a:solidFill>
                <a:schemeClr val="tx1">
                  <a:lumMod val="65000"/>
                  <a:lumOff val="35000"/>
                </a:schemeClr>
              </a:solidFill>
              <a:latin typeface="Avenir Next" panose="020B0503020202020204" pitchFamily="34" charset="0"/>
              <a:cs typeface="Century Gothic"/>
            </a:endParaRPr>
          </a:p>
          <a:p>
            <a:pPr algn="ct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N</a:t>
            </a:r>
            <a:r>
              <a:rPr lang="en-US" dirty="0">
                <a:solidFill>
                  <a:schemeClr val="tx1">
                    <a:lumMod val="65000"/>
                    <a:lumOff val="35000"/>
                  </a:schemeClr>
                </a:solidFill>
                <a:latin typeface="Avenir Next" panose="020B0503020202020204" pitchFamily="34" charset="0"/>
                <a:cs typeface="Century Gothic"/>
              </a:rPr>
              <a:t> / </a:t>
            </a:r>
            <a:r>
              <a:rPr lang="en-US" i="1" dirty="0">
                <a:solidFill>
                  <a:schemeClr val="tx1">
                    <a:lumMod val="65000"/>
                    <a:lumOff val="35000"/>
                  </a:schemeClr>
                </a:solidFill>
                <a:latin typeface="Avenir Next" panose="020B0503020202020204" pitchFamily="34" charset="0"/>
                <a:cs typeface="Century Gothic"/>
              </a:rPr>
              <a:t>K</a:t>
            </a:r>
            <a:r>
              <a:rPr lang="en-US" baseline="-25000" dirty="0">
                <a:solidFill>
                  <a:schemeClr val="tx1">
                    <a:lumMod val="65000"/>
                    <a:lumOff val="35000"/>
                  </a:schemeClr>
                </a:solidFill>
                <a:latin typeface="Avenir Next" panose="020B0503020202020204" pitchFamily="34" charset="0"/>
                <a:cs typeface="Century Gothic"/>
              </a:rPr>
              <a:t>S</a:t>
            </a:r>
            <a:r>
              <a:rPr lang="en-US" dirty="0">
                <a:solidFill>
                  <a:schemeClr val="tx1">
                    <a:lumMod val="65000"/>
                    <a:lumOff val="35000"/>
                  </a:schemeClr>
                </a:solidFill>
                <a:latin typeface="Avenir Next" panose="020B0503020202020204" pitchFamily="34" charset="0"/>
                <a:cs typeface="Century Gothic"/>
              </a:rPr>
              <a:t> &gt; 1</a:t>
            </a:r>
          </a:p>
          <a:p>
            <a:pPr algn="ctr"/>
            <a:endParaRPr lang="en-US" dirty="0">
              <a:solidFill>
                <a:schemeClr val="tx1">
                  <a:lumMod val="65000"/>
                  <a:lumOff val="35000"/>
                </a:schemeClr>
              </a:solidFill>
              <a:latin typeface="Avenir Next" panose="020B0503020202020204" pitchFamily="34" charset="0"/>
              <a:cs typeface="Century Gothic"/>
            </a:endParaRPr>
          </a:p>
        </p:txBody>
      </p:sp>
      <p:cxnSp>
        <p:nvCxnSpPr>
          <p:cNvPr id="23" name="Straight Connector 22">
            <a:extLst>
              <a:ext uri="{FF2B5EF4-FFF2-40B4-BE49-F238E27FC236}">
                <a16:creationId xmlns:a16="http://schemas.microsoft.com/office/drawing/2014/main" id="{31156EC1-13B7-DB41-8233-53B82A3D66DF}"/>
              </a:ext>
            </a:extLst>
          </p:cNvPr>
          <p:cNvCxnSpPr>
            <a:cxnSpLocks/>
          </p:cNvCxnSpPr>
          <p:nvPr/>
        </p:nvCxnSpPr>
        <p:spPr>
          <a:xfrm>
            <a:off x="94702" y="1587607"/>
            <a:ext cx="1200259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50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8827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475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A8CF77-9FB5-5046-9D1E-9EE591586F00}"/>
              </a:ext>
            </a:extLst>
          </p:cNvPr>
          <p:cNvPicPr>
            <a:picLocks noChangeAspect="1"/>
          </p:cNvPicPr>
          <p:nvPr/>
        </p:nvPicPr>
        <p:blipFill>
          <a:blip r:embed="rId3"/>
          <a:stretch>
            <a:fillRect/>
          </a:stretch>
        </p:blipFill>
        <p:spPr>
          <a:xfrm>
            <a:off x="2413000" y="895350"/>
            <a:ext cx="7086600" cy="4152900"/>
          </a:xfrm>
          <a:prstGeom prst="rect">
            <a:avLst/>
          </a:prstGeom>
        </p:spPr>
      </p:pic>
      <p:sp>
        <p:nvSpPr>
          <p:cNvPr id="3" name="TextBox 2">
            <a:extLst>
              <a:ext uri="{FF2B5EF4-FFF2-40B4-BE49-F238E27FC236}">
                <a16:creationId xmlns:a16="http://schemas.microsoft.com/office/drawing/2014/main" id="{451D643E-78A9-7345-AE37-E29EAE8A0711}"/>
              </a:ext>
            </a:extLst>
          </p:cNvPr>
          <p:cNvSpPr txBox="1"/>
          <p:nvPr/>
        </p:nvSpPr>
        <p:spPr>
          <a:xfrm>
            <a:off x="1270000" y="5448300"/>
            <a:ext cx="10213502" cy="369332"/>
          </a:xfrm>
          <a:prstGeom prst="rect">
            <a:avLst/>
          </a:prstGeom>
          <a:noFill/>
        </p:spPr>
        <p:txBody>
          <a:bodyPr wrap="none" rtlCol="0">
            <a:spAutoFit/>
          </a:bodyPr>
          <a:lstStyle/>
          <a:p>
            <a:r>
              <a:rPr lang="en-US" dirty="0"/>
              <a:t>NOTE: This is Figure from a submitted manuscript that uses the same 3D protein images as used in slide 41 </a:t>
            </a:r>
          </a:p>
        </p:txBody>
      </p:sp>
    </p:spTree>
    <p:extLst>
      <p:ext uri="{BB962C8B-B14F-4D97-AF65-F5344CB8AC3E}">
        <p14:creationId xmlns:p14="http://schemas.microsoft.com/office/powerpoint/2010/main" val="1206920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F82201B-692D-794F-A78E-533D75A39C93}"/>
              </a:ext>
            </a:extLst>
          </p:cNvPr>
          <p:cNvSpPr/>
          <p:nvPr/>
        </p:nvSpPr>
        <p:spPr>
          <a:xfrm>
            <a:off x="2827716" y="5804218"/>
            <a:ext cx="1218474" cy="369332"/>
          </a:xfrm>
          <a:prstGeom prst="rect">
            <a:avLst/>
          </a:prstGeom>
        </p:spPr>
        <p:txBody>
          <a:bodyPr wrap="none">
            <a:spAutoFit/>
          </a:bodyPr>
          <a:lstStyle/>
          <a:p>
            <a:pPr algn="ctr"/>
            <a:r>
              <a:rPr lang="en-US" b="1" i="1" dirty="0">
                <a:solidFill>
                  <a:schemeClr val="accent5">
                    <a:lumMod val="75000"/>
                  </a:schemeClr>
                </a:solidFill>
                <a:latin typeface="Noteworthy Light"/>
                <a:cs typeface="Noteworthy Light"/>
              </a:rPr>
              <a:t>K</a:t>
            </a:r>
            <a:r>
              <a:rPr lang="en-US" b="1" baseline="-25000" dirty="0">
                <a:solidFill>
                  <a:schemeClr val="accent5">
                    <a:lumMod val="75000"/>
                  </a:schemeClr>
                </a:solidFill>
                <a:latin typeface="Noteworthy Light"/>
                <a:cs typeface="Noteworthy Light"/>
              </a:rPr>
              <a:t>S</a:t>
            </a:r>
            <a:r>
              <a:rPr lang="en-US" i="1" dirty="0">
                <a:solidFill>
                  <a:schemeClr val="accent5">
                    <a:lumMod val="75000"/>
                  </a:schemeClr>
                </a:solidFill>
                <a:latin typeface="Noteworthy Light"/>
                <a:cs typeface="Noteworthy Light"/>
              </a:rPr>
              <a:t> =  HIGH</a:t>
            </a:r>
          </a:p>
        </p:txBody>
      </p:sp>
      <p:sp>
        <p:nvSpPr>
          <p:cNvPr id="20" name="Rectangle 4">
            <a:extLst>
              <a:ext uri="{FF2B5EF4-FFF2-40B4-BE49-F238E27FC236}">
                <a16:creationId xmlns:a16="http://schemas.microsoft.com/office/drawing/2014/main" id="{1274721A-9080-F746-B5CC-3F539647E4FA}"/>
              </a:ext>
            </a:extLst>
          </p:cNvPr>
          <p:cNvSpPr>
            <a:spLocks noChangeArrowheads="1"/>
          </p:cNvSpPr>
          <p:nvPr/>
        </p:nvSpPr>
        <p:spPr bwMode="auto">
          <a:xfrm>
            <a:off x="110414" y="46494"/>
            <a:ext cx="11909179" cy="4743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spcBef>
                <a:spcPct val="20000"/>
              </a:spcBef>
            </a:pPr>
            <a:r>
              <a:rPr lang="en-US" sz="2000" dirty="0">
                <a:solidFill>
                  <a:srgbClr val="000000"/>
                </a:solidFill>
                <a:latin typeface="Avenir Next Regular"/>
                <a:cs typeface="Avenir Next Regular"/>
              </a:rPr>
              <a:t>metaphor:  </a:t>
            </a:r>
            <a:r>
              <a:rPr lang="en-US" sz="2000" i="1" dirty="0">
                <a:solidFill>
                  <a:srgbClr val="000000"/>
                </a:solidFill>
                <a:latin typeface="Avenir Next Regular"/>
                <a:cs typeface="Avenir Next Regular"/>
              </a:rPr>
              <a:t>the width of the selective sieve  (</a:t>
            </a:r>
            <a:r>
              <a:rPr lang="en-US" sz="2000" b="1" i="1" dirty="0">
                <a:solidFill>
                  <a:srgbClr val="000000"/>
                </a:solidFill>
                <a:latin typeface="Avenir Next Regular"/>
                <a:cs typeface="Avenir Next Regular"/>
              </a:rPr>
              <a:t>the rate of evolution is inversely related to intensity of selection</a:t>
            </a:r>
            <a:r>
              <a:rPr lang="en-US" sz="2000" i="1" dirty="0">
                <a:solidFill>
                  <a:srgbClr val="000000"/>
                </a:solidFill>
                <a:latin typeface="Avenir Next Regular"/>
                <a:cs typeface="Avenir Next Regular"/>
              </a:rPr>
              <a:t>)</a:t>
            </a:r>
            <a:endParaRPr lang="en-US" sz="2000" b="1" i="1" dirty="0">
              <a:solidFill>
                <a:srgbClr val="000000"/>
              </a:solidFill>
              <a:latin typeface="Avenir Next Regular"/>
              <a:cs typeface="Avenir Next Regular"/>
            </a:endParaRPr>
          </a:p>
        </p:txBody>
      </p:sp>
      <p:pic>
        <p:nvPicPr>
          <p:cNvPr id="21" name="Picture 5">
            <a:extLst>
              <a:ext uri="{FF2B5EF4-FFF2-40B4-BE49-F238E27FC236}">
                <a16:creationId xmlns:a16="http://schemas.microsoft.com/office/drawing/2014/main" id="{423377B8-0602-7449-93EC-88E42E0EA2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831" t="25373" r="3837" b="22560"/>
          <a:stretch/>
        </p:blipFill>
        <p:spPr bwMode="auto">
          <a:xfrm>
            <a:off x="1920587" y="1758051"/>
            <a:ext cx="3121179" cy="2417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9050">
                <a:solidFill>
                  <a:srgbClr val="000000"/>
                </a:solidFill>
                <a:miter lim="800000"/>
                <a:headEnd/>
                <a:tailEnd/>
              </a14:hiddenLine>
            </a:ext>
          </a:extLst>
        </p:spPr>
      </p:pic>
      <p:sp>
        <p:nvSpPr>
          <p:cNvPr id="22" name="TextBox 21">
            <a:extLst>
              <a:ext uri="{FF2B5EF4-FFF2-40B4-BE49-F238E27FC236}">
                <a16:creationId xmlns:a16="http://schemas.microsoft.com/office/drawing/2014/main" id="{6D1EAB4D-8E2E-724B-ABAC-93934BFC334E}"/>
              </a:ext>
            </a:extLst>
          </p:cNvPr>
          <p:cNvSpPr txBox="1"/>
          <p:nvPr/>
        </p:nvSpPr>
        <p:spPr>
          <a:xfrm>
            <a:off x="1982579" y="1234612"/>
            <a:ext cx="2971192" cy="307777"/>
          </a:xfrm>
          <a:prstGeom prst="rect">
            <a:avLst/>
          </a:prstGeom>
          <a:solidFill>
            <a:srgbClr val="FFFFFF"/>
          </a:solidFill>
        </p:spPr>
        <p:txBody>
          <a:bodyPr wrap="square" rtlCol="0">
            <a:spAutoFit/>
          </a:bodyPr>
          <a:lstStyle/>
          <a:p>
            <a:pPr algn="ctr"/>
            <a:r>
              <a:rPr lang="en-US" sz="1400" dirty="0">
                <a:latin typeface="Avenir Next Regular"/>
                <a:cs typeface="Avenir Next Regular"/>
              </a:rPr>
              <a:t>new </a:t>
            </a:r>
            <a:r>
              <a:rPr lang="en-US" sz="1400" b="1" dirty="0">
                <a:solidFill>
                  <a:schemeClr val="accent5">
                    <a:lumMod val="75000"/>
                  </a:schemeClr>
                </a:solidFill>
                <a:latin typeface="Avenir Next Regular"/>
                <a:cs typeface="Avenir Next Regular"/>
              </a:rPr>
              <a:t>synonymous (S)</a:t>
            </a:r>
            <a:r>
              <a:rPr lang="en-US" sz="1400" dirty="0">
                <a:latin typeface="Avenir Next Regular"/>
                <a:cs typeface="Avenir Next Regular"/>
              </a:rPr>
              <a:t> mutations</a:t>
            </a:r>
          </a:p>
        </p:txBody>
      </p:sp>
      <p:sp>
        <p:nvSpPr>
          <p:cNvPr id="23" name="TextBox 22">
            <a:extLst>
              <a:ext uri="{FF2B5EF4-FFF2-40B4-BE49-F238E27FC236}">
                <a16:creationId xmlns:a16="http://schemas.microsoft.com/office/drawing/2014/main" id="{DD69037D-A624-F84E-8E9B-B298AE9D29B8}"/>
              </a:ext>
            </a:extLst>
          </p:cNvPr>
          <p:cNvSpPr txBox="1"/>
          <p:nvPr/>
        </p:nvSpPr>
        <p:spPr>
          <a:xfrm>
            <a:off x="1718536" y="4519016"/>
            <a:ext cx="3499277" cy="830997"/>
          </a:xfrm>
          <a:prstGeom prst="rect">
            <a:avLst/>
          </a:prstGeom>
          <a:solidFill>
            <a:schemeClr val="bg1"/>
          </a:solidFill>
        </p:spPr>
        <p:txBody>
          <a:bodyPr wrap="square" rtlCol="0">
            <a:spAutoFit/>
          </a:bodyPr>
          <a:lstStyle/>
          <a:p>
            <a:pPr algn="ctr"/>
            <a:r>
              <a:rPr lang="en-US" sz="1600" dirty="0">
                <a:solidFill>
                  <a:schemeClr val="accent5">
                    <a:lumMod val="75000"/>
                  </a:schemeClr>
                </a:solidFill>
                <a:latin typeface="Avenir Next Regular"/>
                <a:cs typeface="Avenir Next Regular"/>
              </a:rPr>
              <a:t>synonymous </a:t>
            </a:r>
            <a:r>
              <a:rPr lang="en-US" sz="1600" u="sng" dirty="0">
                <a:solidFill>
                  <a:schemeClr val="accent5">
                    <a:lumMod val="75000"/>
                  </a:schemeClr>
                </a:solidFill>
                <a:latin typeface="Avenir Next Regular"/>
                <a:cs typeface="Avenir Next Regular"/>
              </a:rPr>
              <a:t>substitution</a:t>
            </a:r>
            <a:r>
              <a:rPr lang="en-US" sz="1600" dirty="0">
                <a:solidFill>
                  <a:schemeClr val="accent5">
                    <a:lumMod val="75000"/>
                  </a:schemeClr>
                </a:solidFill>
                <a:latin typeface="Avenir Next Regular"/>
                <a:cs typeface="Avenir Next Regular"/>
              </a:rPr>
              <a:t> </a:t>
            </a:r>
            <a:r>
              <a:rPr lang="en-US" sz="1600" u="sng" dirty="0">
                <a:solidFill>
                  <a:schemeClr val="accent5">
                    <a:lumMod val="75000"/>
                  </a:schemeClr>
                </a:solidFill>
                <a:latin typeface="Avenir Next Regular"/>
                <a:cs typeface="Avenir Next Regular"/>
              </a:rPr>
              <a:t>rate</a:t>
            </a:r>
            <a:r>
              <a:rPr lang="en-US" sz="1600" dirty="0">
                <a:solidFill>
                  <a:schemeClr val="accent5">
                    <a:lumMod val="75000"/>
                  </a:schemeClr>
                </a:solidFill>
                <a:latin typeface="Avenir Next Regular"/>
                <a:cs typeface="Avenir Next Regular"/>
              </a:rPr>
              <a:t>: </a:t>
            </a:r>
            <a:r>
              <a:rPr lang="en-US" sz="1600" b="1" dirty="0">
                <a:solidFill>
                  <a:schemeClr val="accent5">
                    <a:lumMod val="75000"/>
                  </a:schemeClr>
                </a:solidFill>
                <a:latin typeface="Avenir Next Regular"/>
                <a:cs typeface="Avenir Next Regular"/>
              </a:rPr>
              <a:t>FAST</a:t>
            </a:r>
          </a:p>
          <a:p>
            <a:pPr algn="ctr"/>
            <a:r>
              <a:rPr lang="en-US" sz="1600" dirty="0">
                <a:latin typeface="Avenir Next Regular"/>
                <a:cs typeface="Avenir Next Regular"/>
              </a:rPr>
              <a:t>(</a:t>
            </a:r>
            <a:r>
              <a:rPr lang="en-US" sz="1400" i="1" dirty="0">
                <a:latin typeface="Avenir Next Regular"/>
                <a:cs typeface="Avenir Next Regular"/>
              </a:rPr>
              <a:t>many get fixed</a:t>
            </a:r>
          </a:p>
          <a:p>
            <a:pPr algn="ctr"/>
            <a:r>
              <a:rPr lang="en-US" sz="1400" i="1" dirty="0">
                <a:latin typeface="Avenir Next Regular"/>
                <a:cs typeface="Avenir Next Regular"/>
              </a:rPr>
              <a:t> because they are neutral</a:t>
            </a:r>
            <a:r>
              <a:rPr lang="en-US" sz="1600" dirty="0">
                <a:latin typeface="Avenir Next Regular"/>
                <a:cs typeface="Avenir Next Regular"/>
              </a:rPr>
              <a:t>)</a:t>
            </a:r>
          </a:p>
        </p:txBody>
      </p:sp>
      <p:sp>
        <p:nvSpPr>
          <p:cNvPr id="25" name="TextBox 24">
            <a:extLst>
              <a:ext uri="{FF2B5EF4-FFF2-40B4-BE49-F238E27FC236}">
                <a16:creationId xmlns:a16="http://schemas.microsoft.com/office/drawing/2014/main" id="{456FC40D-BF33-2B4E-9859-BAB74CF63EA9}"/>
              </a:ext>
            </a:extLst>
          </p:cNvPr>
          <p:cNvSpPr txBox="1"/>
          <p:nvPr/>
        </p:nvSpPr>
        <p:spPr>
          <a:xfrm>
            <a:off x="7309644" y="1207458"/>
            <a:ext cx="2971192" cy="307777"/>
          </a:xfrm>
          <a:prstGeom prst="rect">
            <a:avLst/>
          </a:prstGeom>
          <a:solidFill>
            <a:srgbClr val="FFFFFF"/>
          </a:solidFill>
        </p:spPr>
        <p:txBody>
          <a:bodyPr wrap="square" rtlCol="0">
            <a:spAutoFit/>
          </a:bodyPr>
          <a:lstStyle/>
          <a:p>
            <a:pPr algn="ctr"/>
            <a:r>
              <a:rPr lang="en-US" sz="1400" dirty="0">
                <a:latin typeface="Avenir Next Regular"/>
                <a:cs typeface="Avenir Next Regular"/>
              </a:rPr>
              <a:t>new </a:t>
            </a:r>
            <a:r>
              <a:rPr lang="en-US" sz="1400" b="1" dirty="0">
                <a:solidFill>
                  <a:srgbClr val="C00000"/>
                </a:solidFill>
                <a:latin typeface="Avenir Next Regular"/>
                <a:cs typeface="Avenir Next Regular"/>
              </a:rPr>
              <a:t>non-synonymous (N)</a:t>
            </a:r>
            <a:r>
              <a:rPr lang="en-US" sz="1400" dirty="0">
                <a:solidFill>
                  <a:schemeClr val="tx2">
                    <a:lumMod val="75000"/>
                  </a:schemeClr>
                </a:solidFill>
                <a:latin typeface="Avenir Next Regular"/>
                <a:cs typeface="Avenir Next Regular"/>
              </a:rPr>
              <a:t> </a:t>
            </a:r>
            <a:r>
              <a:rPr lang="en-US" sz="1400" dirty="0">
                <a:latin typeface="Avenir Next Regular"/>
                <a:cs typeface="Avenir Next Regular"/>
              </a:rPr>
              <a:t>mutations</a:t>
            </a:r>
          </a:p>
        </p:txBody>
      </p:sp>
      <p:sp>
        <p:nvSpPr>
          <p:cNvPr id="26" name="TextBox 25">
            <a:extLst>
              <a:ext uri="{FF2B5EF4-FFF2-40B4-BE49-F238E27FC236}">
                <a16:creationId xmlns:a16="http://schemas.microsoft.com/office/drawing/2014/main" id="{7DFF86CC-498A-274E-8AE3-17237A688954}"/>
              </a:ext>
            </a:extLst>
          </p:cNvPr>
          <p:cNvSpPr txBox="1"/>
          <p:nvPr/>
        </p:nvSpPr>
        <p:spPr>
          <a:xfrm>
            <a:off x="6794184" y="4519016"/>
            <a:ext cx="3797871" cy="784830"/>
          </a:xfrm>
          <a:prstGeom prst="rect">
            <a:avLst/>
          </a:prstGeom>
          <a:solidFill>
            <a:schemeClr val="bg1"/>
          </a:solidFill>
        </p:spPr>
        <p:txBody>
          <a:bodyPr wrap="square" rtlCol="0">
            <a:spAutoFit/>
          </a:bodyPr>
          <a:lstStyle/>
          <a:p>
            <a:pPr algn="ctr"/>
            <a:r>
              <a:rPr lang="en-US" sz="1500" dirty="0">
                <a:solidFill>
                  <a:srgbClr val="C00000"/>
                </a:solidFill>
                <a:latin typeface="Avenir Next Regular"/>
                <a:cs typeface="Avenir Next Regular"/>
              </a:rPr>
              <a:t>non-synonymous </a:t>
            </a:r>
            <a:r>
              <a:rPr lang="en-US" sz="1500" u="sng" dirty="0">
                <a:solidFill>
                  <a:srgbClr val="C00000"/>
                </a:solidFill>
                <a:latin typeface="Avenir Next Regular"/>
                <a:cs typeface="Avenir Next Regular"/>
              </a:rPr>
              <a:t>substitution</a:t>
            </a:r>
            <a:r>
              <a:rPr lang="en-US" sz="1500" dirty="0">
                <a:solidFill>
                  <a:srgbClr val="C00000"/>
                </a:solidFill>
                <a:latin typeface="Avenir Next Regular"/>
                <a:cs typeface="Avenir Next Regular"/>
              </a:rPr>
              <a:t> </a:t>
            </a:r>
            <a:r>
              <a:rPr lang="en-US" sz="1500" u="sng" dirty="0">
                <a:solidFill>
                  <a:srgbClr val="C00000"/>
                </a:solidFill>
                <a:latin typeface="Avenir Next Regular"/>
                <a:cs typeface="Avenir Next Regular"/>
              </a:rPr>
              <a:t>rate</a:t>
            </a:r>
            <a:r>
              <a:rPr lang="en-US" sz="1500" dirty="0">
                <a:solidFill>
                  <a:srgbClr val="C00000"/>
                </a:solidFill>
                <a:latin typeface="Avenir Next Regular"/>
                <a:cs typeface="Avenir Next Regular"/>
              </a:rPr>
              <a:t>: </a:t>
            </a:r>
            <a:r>
              <a:rPr lang="en-US" sz="1500" b="1" dirty="0">
                <a:solidFill>
                  <a:srgbClr val="C00000"/>
                </a:solidFill>
                <a:latin typeface="Avenir Next Regular"/>
                <a:cs typeface="Avenir Next Regular"/>
              </a:rPr>
              <a:t>SLOW</a:t>
            </a:r>
          </a:p>
          <a:p>
            <a:pPr algn="ctr"/>
            <a:r>
              <a:rPr lang="en-US" sz="1500" dirty="0">
                <a:latin typeface="Avenir Next Regular"/>
                <a:cs typeface="Avenir Next Regular"/>
              </a:rPr>
              <a:t>(</a:t>
            </a:r>
            <a:r>
              <a:rPr lang="en-US" sz="1400" i="1" dirty="0">
                <a:latin typeface="Avenir Next Regular"/>
                <a:cs typeface="Avenir Next Regular"/>
              </a:rPr>
              <a:t>very few get fixed because </a:t>
            </a:r>
          </a:p>
          <a:p>
            <a:pPr algn="ctr"/>
            <a:r>
              <a:rPr lang="en-US" sz="1400" i="1" dirty="0">
                <a:latin typeface="Avenir Next Regular"/>
                <a:cs typeface="Avenir Next Regular"/>
              </a:rPr>
              <a:t>they are mostly deleterious</a:t>
            </a:r>
            <a:r>
              <a:rPr lang="en-US" sz="1500" dirty="0">
                <a:latin typeface="Avenir Next Regular"/>
                <a:cs typeface="Avenir Next Regular"/>
              </a:rPr>
              <a:t>)</a:t>
            </a:r>
          </a:p>
        </p:txBody>
      </p:sp>
      <p:pic>
        <p:nvPicPr>
          <p:cNvPr id="28" name="Picture 5">
            <a:extLst>
              <a:ext uri="{FF2B5EF4-FFF2-40B4-BE49-F238E27FC236}">
                <a16:creationId xmlns:a16="http://schemas.microsoft.com/office/drawing/2014/main" id="{0C2FEAAC-6804-054D-8784-1E967AB8127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36" t="24040" r="52333" b="23892"/>
          <a:stretch/>
        </p:blipFill>
        <p:spPr bwMode="auto">
          <a:xfrm>
            <a:off x="7190427" y="1789514"/>
            <a:ext cx="3121179" cy="2417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9050">
                <a:solidFill>
                  <a:srgbClr val="000000"/>
                </a:solidFill>
                <a:miter lim="800000"/>
                <a:headEnd/>
                <a:tailEnd/>
              </a14:hiddenLine>
            </a:ext>
          </a:extLst>
        </p:spPr>
      </p:pic>
      <p:sp>
        <p:nvSpPr>
          <p:cNvPr id="29" name="Rectangle 28">
            <a:extLst>
              <a:ext uri="{FF2B5EF4-FFF2-40B4-BE49-F238E27FC236}">
                <a16:creationId xmlns:a16="http://schemas.microsoft.com/office/drawing/2014/main" id="{26F937B1-6EE0-F145-BC20-0016F3074D8C}"/>
              </a:ext>
            </a:extLst>
          </p:cNvPr>
          <p:cNvSpPr/>
          <p:nvPr/>
        </p:nvSpPr>
        <p:spPr>
          <a:xfrm>
            <a:off x="8117674" y="5782262"/>
            <a:ext cx="1150892" cy="369332"/>
          </a:xfrm>
          <a:prstGeom prst="rect">
            <a:avLst/>
          </a:prstGeom>
        </p:spPr>
        <p:txBody>
          <a:bodyPr wrap="none">
            <a:spAutoFit/>
          </a:bodyPr>
          <a:lstStyle/>
          <a:p>
            <a:pPr algn="ctr"/>
            <a:r>
              <a:rPr lang="en-US" b="1" i="1" dirty="0">
                <a:solidFill>
                  <a:srgbClr val="C00000"/>
                </a:solidFill>
                <a:latin typeface="Noteworthy Light"/>
                <a:cs typeface="Noteworthy Light"/>
              </a:rPr>
              <a:t>K</a:t>
            </a:r>
            <a:r>
              <a:rPr lang="en-US" b="1" i="1" baseline="-25000" dirty="0">
                <a:solidFill>
                  <a:srgbClr val="C00000"/>
                </a:solidFill>
                <a:latin typeface="Noteworthy Light"/>
                <a:cs typeface="Noteworthy Light"/>
              </a:rPr>
              <a:t>N</a:t>
            </a:r>
            <a:r>
              <a:rPr lang="en-US" i="1" dirty="0">
                <a:solidFill>
                  <a:srgbClr val="C00000"/>
                </a:solidFill>
                <a:latin typeface="Noteworthy Light"/>
                <a:cs typeface="Noteworthy Light"/>
              </a:rPr>
              <a:t> =  LOW</a:t>
            </a:r>
          </a:p>
        </p:txBody>
      </p:sp>
    </p:spTree>
    <p:extLst>
      <p:ext uri="{BB962C8B-B14F-4D97-AF65-F5344CB8AC3E}">
        <p14:creationId xmlns:p14="http://schemas.microsoft.com/office/powerpoint/2010/main" val="346513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3" grpId="0" animBg="1"/>
      <p:bldP spid="26" grpId="0" animBg="1"/>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 descr="Screen Shot 2018-11-04 at 1.16.01 PM.png">
            <a:extLst>
              <a:ext uri="{FF2B5EF4-FFF2-40B4-BE49-F238E27FC236}">
                <a16:creationId xmlns:a16="http://schemas.microsoft.com/office/drawing/2014/main" id="{F4F286AE-3EDB-4542-BA1C-98E0E116DC42}"/>
              </a:ext>
            </a:extLst>
          </p:cNvPr>
          <p:cNvPicPr>
            <a:picLocks noChangeAspect="1"/>
          </p:cNvPicPr>
          <p:nvPr/>
        </p:nvPicPr>
        <p:blipFill>
          <a:blip r:embed="rId2">
            <a:extLst>
              <a:ext uri="{28A0092B-C50C-407E-A947-70E740481C1C}">
                <a14:useLocalDpi xmlns:a14="http://schemas.microsoft.com/office/drawing/2010/main" val="0"/>
              </a:ext>
            </a:extLst>
          </a:blip>
          <a:srcRect b="26033"/>
          <a:stretch>
            <a:fillRect/>
          </a:stretch>
        </p:blipFill>
        <p:spPr bwMode="auto">
          <a:xfrm>
            <a:off x="8265318" y="1099230"/>
            <a:ext cx="847725"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descr="Screen Shot 2018-11-04 at 1.18.49 PM.png">
            <a:extLst>
              <a:ext uri="{FF2B5EF4-FFF2-40B4-BE49-F238E27FC236}">
                <a16:creationId xmlns:a16="http://schemas.microsoft.com/office/drawing/2014/main" id="{0695474C-CC82-DA43-A195-C8888174F5BC}"/>
              </a:ext>
            </a:extLst>
          </p:cNvPr>
          <p:cNvPicPr>
            <a:picLocks noChangeAspect="1"/>
          </p:cNvPicPr>
          <p:nvPr/>
        </p:nvPicPr>
        <p:blipFill>
          <a:blip r:embed="rId3">
            <a:extLst>
              <a:ext uri="{28A0092B-C50C-407E-A947-70E740481C1C}">
                <a14:useLocalDpi xmlns:a14="http://schemas.microsoft.com/office/drawing/2010/main" val="0"/>
              </a:ext>
            </a:extLst>
          </a:blip>
          <a:srcRect l="4404" r="7684"/>
          <a:stretch>
            <a:fillRect/>
          </a:stretch>
        </p:blipFill>
        <p:spPr bwMode="auto">
          <a:xfrm>
            <a:off x="3015814" y="1115105"/>
            <a:ext cx="682625"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Connector 8">
            <a:extLst>
              <a:ext uri="{FF2B5EF4-FFF2-40B4-BE49-F238E27FC236}">
                <a16:creationId xmlns:a16="http://schemas.microsoft.com/office/drawing/2014/main" id="{3E437893-BB84-F34B-B717-EAA14D263887}"/>
              </a:ext>
            </a:extLst>
          </p:cNvPr>
          <p:cNvCxnSpPr/>
          <p:nvPr/>
        </p:nvCxnSpPr>
        <p:spPr bwMode="auto">
          <a:xfrm>
            <a:off x="3007137" y="2348742"/>
            <a:ext cx="0" cy="30886"/>
          </a:xfrm>
          <a:prstGeom prst="line">
            <a:avLst/>
          </a:prstGeom>
          <a:ln w="19050" cmpd="sng">
            <a:solidFill>
              <a:srgbClr val="FF4816"/>
            </a:solidFill>
          </a:ln>
          <a:effectLst>
            <a:glow rad="25400">
              <a:schemeClr val="accent2">
                <a:satMod val="175000"/>
                <a:alpha val="40000"/>
              </a:schemeClr>
            </a:glow>
          </a:effectLst>
        </p:spPr>
        <p:style>
          <a:lnRef idx="2">
            <a:schemeClr val="accent1"/>
          </a:lnRef>
          <a:fillRef idx="0">
            <a:schemeClr val="accent1"/>
          </a:fillRef>
          <a:effectRef idx="1">
            <a:schemeClr val="accent1"/>
          </a:effectRef>
          <a:fontRef idx="minor">
            <a:schemeClr val="tx1"/>
          </a:fontRef>
        </p:style>
      </p:cxnSp>
      <p:grpSp>
        <p:nvGrpSpPr>
          <p:cNvPr id="41" name="Group 40">
            <a:extLst>
              <a:ext uri="{FF2B5EF4-FFF2-40B4-BE49-F238E27FC236}">
                <a16:creationId xmlns:a16="http://schemas.microsoft.com/office/drawing/2014/main" id="{02AA5641-C274-384D-860D-12267E0AA4FE}"/>
              </a:ext>
            </a:extLst>
          </p:cNvPr>
          <p:cNvGrpSpPr/>
          <p:nvPr/>
        </p:nvGrpSpPr>
        <p:grpSpPr>
          <a:xfrm>
            <a:off x="6026943" y="1833314"/>
            <a:ext cx="298451" cy="543385"/>
            <a:chOff x="6043135" y="1697717"/>
            <a:chExt cx="298451" cy="543385"/>
          </a:xfrm>
        </p:grpSpPr>
        <p:pic>
          <p:nvPicPr>
            <p:cNvPr id="11" name="Picture 6" descr="Screen Shot 2018-11-04 at 1.23.40 PM.png">
              <a:extLst>
                <a:ext uri="{FF2B5EF4-FFF2-40B4-BE49-F238E27FC236}">
                  <a16:creationId xmlns:a16="http://schemas.microsoft.com/office/drawing/2014/main" id="{290DC3CB-AFC5-4A45-A319-5C3F9505740F}"/>
                </a:ext>
              </a:extLst>
            </p:cNvPr>
            <p:cNvPicPr>
              <a:picLocks noChangeAspect="1"/>
            </p:cNvPicPr>
            <p:nvPr/>
          </p:nvPicPr>
          <p:blipFill>
            <a:blip r:embed="rId4">
              <a:extLst>
                <a:ext uri="{28A0092B-C50C-407E-A947-70E740481C1C}">
                  <a14:useLocalDpi xmlns:a14="http://schemas.microsoft.com/office/drawing/2010/main" val="0"/>
                </a:ext>
              </a:extLst>
            </a:blip>
            <a:srcRect l="4224" r="25475"/>
            <a:stretch>
              <a:fillRect/>
            </a:stretch>
          </p:blipFill>
          <p:spPr bwMode="auto">
            <a:xfrm>
              <a:off x="6052661" y="1697717"/>
              <a:ext cx="288925" cy="53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 name="Straight Connector 11">
              <a:extLst>
                <a:ext uri="{FF2B5EF4-FFF2-40B4-BE49-F238E27FC236}">
                  <a16:creationId xmlns:a16="http://schemas.microsoft.com/office/drawing/2014/main" id="{3944E11A-0263-C648-B51C-6E43AA8633F5}"/>
                </a:ext>
              </a:extLst>
            </p:cNvPr>
            <p:cNvCxnSpPr/>
            <p:nvPr/>
          </p:nvCxnSpPr>
          <p:spPr bwMode="auto">
            <a:xfrm>
              <a:off x="6043135" y="2208593"/>
              <a:ext cx="0" cy="32509"/>
            </a:xfrm>
            <a:prstGeom prst="line">
              <a:avLst/>
            </a:prstGeom>
            <a:ln w="19050" cmpd="sng">
              <a:solidFill>
                <a:srgbClr val="FF4816"/>
              </a:solidFill>
            </a:ln>
            <a:effectLst>
              <a:glow rad="25400">
                <a:schemeClr val="accent2">
                  <a:satMod val="175000"/>
                  <a:alpha val="40000"/>
                </a:schemeClr>
              </a:glow>
            </a:effectLst>
          </p:spPr>
          <p:style>
            <a:lnRef idx="2">
              <a:schemeClr val="accent1"/>
            </a:lnRef>
            <a:fillRef idx="0">
              <a:schemeClr val="accent1"/>
            </a:fillRef>
            <a:effectRef idx="1">
              <a:schemeClr val="accent1"/>
            </a:effectRef>
            <a:fontRef idx="minor">
              <a:schemeClr val="tx1"/>
            </a:fontRef>
          </p:style>
        </p:cxnSp>
      </p:grpSp>
      <p:grpSp>
        <p:nvGrpSpPr>
          <p:cNvPr id="13" name="Group 8">
            <a:extLst>
              <a:ext uri="{FF2B5EF4-FFF2-40B4-BE49-F238E27FC236}">
                <a16:creationId xmlns:a16="http://schemas.microsoft.com/office/drawing/2014/main" id="{7663E30F-31EC-0B4A-AD8F-691D30D4DD8B}"/>
              </a:ext>
            </a:extLst>
          </p:cNvPr>
          <p:cNvGrpSpPr>
            <a:grpSpLocks/>
          </p:cNvGrpSpPr>
          <p:nvPr/>
        </p:nvGrpSpPr>
        <p:grpSpPr bwMode="auto">
          <a:xfrm>
            <a:off x="2270918" y="1115105"/>
            <a:ext cx="7650163" cy="1270000"/>
            <a:chOff x="841531" y="2065432"/>
            <a:chExt cx="7650282" cy="1269859"/>
          </a:xfrm>
        </p:grpSpPr>
        <p:grpSp>
          <p:nvGrpSpPr>
            <p:cNvPr id="14" name="Group 9">
              <a:extLst>
                <a:ext uri="{FF2B5EF4-FFF2-40B4-BE49-F238E27FC236}">
                  <a16:creationId xmlns:a16="http://schemas.microsoft.com/office/drawing/2014/main" id="{92A794C6-66EE-484B-8B03-723ADDA66FA9}"/>
                </a:ext>
              </a:extLst>
            </p:cNvPr>
            <p:cNvGrpSpPr>
              <a:grpSpLocks/>
            </p:cNvGrpSpPr>
            <p:nvPr/>
          </p:nvGrpSpPr>
          <p:grpSpPr bwMode="auto">
            <a:xfrm>
              <a:off x="979236" y="2065432"/>
              <a:ext cx="7512577" cy="1269859"/>
              <a:chOff x="979236" y="2065432"/>
              <a:chExt cx="7512577" cy="1269859"/>
            </a:xfrm>
          </p:grpSpPr>
          <p:sp>
            <p:nvSpPr>
              <p:cNvPr id="16" name="Rectangle 15">
                <a:extLst>
                  <a:ext uri="{FF2B5EF4-FFF2-40B4-BE49-F238E27FC236}">
                    <a16:creationId xmlns:a16="http://schemas.microsoft.com/office/drawing/2014/main" id="{86B2B105-FED0-1B47-9F95-D36D6C7EFA2C}"/>
                  </a:ext>
                </a:extLst>
              </p:cNvPr>
              <p:cNvSpPr/>
              <p:nvPr/>
            </p:nvSpPr>
            <p:spPr>
              <a:xfrm>
                <a:off x="979646" y="2065432"/>
                <a:ext cx="7359765" cy="1269859"/>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 name="Rounded Rectangle 16">
                <a:extLst>
                  <a:ext uri="{FF2B5EF4-FFF2-40B4-BE49-F238E27FC236}">
                    <a16:creationId xmlns:a16="http://schemas.microsoft.com/office/drawing/2014/main" id="{9DAD3F35-8202-5741-87F3-10AF6EA3D314}"/>
                  </a:ext>
                </a:extLst>
              </p:cNvPr>
              <p:cNvSpPr/>
              <p:nvPr/>
            </p:nvSpPr>
            <p:spPr>
              <a:xfrm>
                <a:off x="8217171" y="2070193"/>
                <a:ext cx="274642" cy="1260335"/>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sp>
          <p:nvSpPr>
            <p:cNvPr id="15" name="Rounded Rectangle 14">
              <a:extLst>
                <a:ext uri="{FF2B5EF4-FFF2-40B4-BE49-F238E27FC236}">
                  <a16:creationId xmlns:a16="http://schemas.microsoft.com/office/drawing/2014/main" id="{F077CEB7-F76A-1848-803E-7D6AF9B3EFE6}"/>
                </a:ext>
              </a:extLst>
            </p:cNvPr>
            <p:cNvSpPr/>
            <p:nvPr/>
          </p:nvSpPr>
          <p:spPr>
            <a:xfrm>
              <a:off x="841531" y="2071781"/>
              <a:ext cx="274642" cy="1258747"/>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sp>
        <p:nvSpPr>
          <p:cNvPr id="18" name="TextBox 13">
            <a:extLst>
              <a:ext uri="{FF2B5EF4-FFF2-40B4-BE49-F238E27FC236}">
                <a16:creationId xmlns:a16="http://schemas.microsoft.com/office/drawing/2014/main" id="{EC1A97D3-7EB9-3B44-A32F-BB2297057280}"/>
              </a:ext>
            </a:extLst>
          </p:cNvPr>
          <p:cNvSpPr txBox="1">
            <a:spLocks noChangeArrowheads="1"/>
          </p:cNvSpPr>
          <p:nvPr/>
        </p:nvSpPr>
        <p:spPr bwMode="auto">
          <a:xfrm>
            <a:off x="1866106" y="945242"/>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Medium" panose="02000503020000020003" pitchFamily="2" charset="0"/>
              </a:rPr>
              <a:t>1.0</a:t>
            </a:r>
          </a:p>
        </p:txBody>
      </p:sp>
      <p:sp>
        <p:nvSpPr>
          <p:cNvPr id="19" name="TextBox 14">
            <a:extLst>
              <a:ext uri="{FF2B5EF4-FFF2-40B4-BE49-F238E27FC236}">
                <a16:creationId xmlns:a16="http://schemas.microsoft.com/office/drawing/2014/main" id="{49876270-7AA6-8243-A526-3F0E9976973C}"/>
              </a:ext>
            </a:extLst>
          </p:cNvPr>
          <p:cNvSpPr txBox="1">
            <a:spLocks noChangeArrowheads="1"/>
          </p:cNvSpPr>
          <p:nvPr/>
        </p:nvSpPr>
        <p:spPr bwMode="auto">
          <a:xfrm>
            <a:off x="1937543" y="2216830"/>
            <a:ext cx="746125"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Medium" panose="02000503020000020003" pitchFamily="2" charset="0"/>
              </a:rPr>
              <a:t>0</a:t>
            </a:r>
          </a:p>
        </p:txBody>
      </p:sp>
      <p:sp>
        <p:nvSpPr>
          <p:cNvPr id="20" name="TextBox 15">
            <a:extLst>
              <a:ext uri="{FF2B5EF4-FFF2-40B4-BE49-F238E27FC236}">
                <a16:creationId xmlns:a16="http://schemas.microsoft.com/office/drawing/2014/main" id="{C9566C47-B18E-C640-9648-55D6650AF1FA}"/>
              </a:ext>
            </a:extLst>
          </p:cNvPr>
          <p:cNvSpPr txBox="1">
            <a:spLocks noChangeArrowheads="1"/>
          </p:cNvSpPr>
          <p:nvPr/>
        </p:nvSpPr>
        <p:spPr bwMode="auto">
          <a:xfrm rot="-5400000">
            <a:off x="966788" y="1595323"/>
            <a:ext cx="17891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solidFill>
                  <a:srgbClr val="7F7F7F"/>
                </a:solidFill>
                <a:latin typeface="Avenir Medium" panose="02000503020000020003" pitchFamily="2" charset="0"/>
              </a:rPr>
              <a:t>allele frequency</a:t>
            </a:r>
          </a:p>
        </p:txBody>
      </p:sp>
      <p:sp>
        <p:nvSpPr>
          <p:cNvPr id="21" name="TextBox 16">
            <a:extLst>
              <a:ext uri="{FF2B5EF4-FFF2-40B4-BE49-F238E27FC236}">
                <a16:creationId xmlns:a16="http://schemas.microsoft.com/office/drawing/2014/main" id="{C924A99F-369C-8148-A7B9-886B108C2CB9}"/>
              </a:ext>
            </a:extLst>
          </p:cNvPr>
          <p:cNvSpPr txBox="1">
            <a:spLocks noChangeArrowheads="1"/>
          </p:cNvSpPr>
          <p:nvPr/>
        </p:nvSpPr>
        <p:spPr bwMode="auto">
          <a:xfrm>
            <a:off x="2426493" y="1505630"/>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A</a:t>
            </a:r>
          </a:p>
        </p:txBody>
      </p:sp>
      <p:sp>
        <p:nvSpPr>
          <p:cNvPr id="22" name="TextBox 17">
            <a:extLst>
              <a:ext uri="{FF2B5EF4-FFF2-40B4-BE49-F238E27FC236}">
                <a16:creationId xmlns:a16="http://schemas.microsoft.com/office/drawing/2014/main" id="{047F1CB0-729C-BC4A-B8D9-1150508394E8}"/>
              </a:ext>
            </a:extLst>
          </p:cNvPr>
          <p:cNvSpPr txBox="1">
            <a:spLocks noChangeArrowheads="1"/>
          </p:cNvSpPr>
          <p:nvPr/>
        </p:nvSpPr>
        <p:spPr bwMode="auto">
          <a:xfrm>
            <a:off x="4202906" y="1543730"/>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C</a:t>
            </a:r>
          </a:p>
        </p:txBody>
      </p:sp>
      <p:sp>
        <p:nvSpPr>
          <p:cNvPr id="23" name="TextBox 18">
            <a:extLst>
              <a:ext uri="{FF2B5EF4-FFF2-40B4-BE49-F238E27FC236}">
                <a16:creationId xmlns:a16="http://schemas.microsoft.com/office/drawing/2014/main" id="{D7C10A98-683F-FC4D-95FF-27DEA08EE200}"/>
              </a:ext>
            </a:extLst>
          </p:cNvPr>
          <p:cNvSpPr txBox="1">
            <a:spLocks noChangeArrowheads="1"/>
          </p:cNvSpPr>
          <p:nvPr/>
        </p:nvSpPr>
        <p:spPr bwMode="auto">
          <a:xfrm>
            <a:off x="9189243" y="1558017"/>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G</a:t>
            </a:r>
          </a:p>
        </p:txBody>
      </p:sp>
      <p:sp>
        <p:nvSpPr>
          <p:cNvPr id="24" name="TextBox 23">
            <a:extLst>
              <a:ext uri="{FF2B5EF4-FFF2-40B4-BE49-F238E27FC236}">
                <a16:creationId xmlns:a16="http://schemas.microsoft.com/office/drawing/2014/main" id="{05FF884A-C7B9-F846-B761-3061A65CED3C}"/>
              </a:ext>
            </a:extLst>
          </p:cNvPr>
          <p:cNvSpPr txBox="1"/>
          <p:nvPr/>
        </p:nvSpPr>
        <p:spPr>
          <a:xfrm>
            <a:off x="5874543" y="622980"/>
            <a:ext cx="746125" cy="307975"/>
          </a:xfrm>
          <a:prstGeom prst="rect">
            <a:avLst/>
          </a:prstGeom>
          <a:noFill/>
        </p:spPr>
        <p:txBody>
          <a:bodyPr>
            <a:spAutoFit/>
          </a:bodyPr>
          <a:lstStyle/>
          <a:p>
            <a:pPr algn="ctr">
              <a:defRPr/>
            </a:pPr>
            <a:r>
              <a:rPr lang="en-US" sz="1400" dirty="0">
                <a:solidFill>
                  <a:schemeClr val="bg1">
                    <a:lumMod val="50000"/>
                  </a:schemeClr>
                </a:solidFill>
                <a:latin typeface="Avenir Medium"/>
                <a:ea typeface="ＭＳ Ｐゴシック" charset="0"/>
                <a:cs typeface="Avenir Medium"/>
              </a:rPr>
              <a:t>time</a:t>
            </a:r>
          </a:p>
        </p:txBody>
      </p:sp>
      <p:cxnSp>
        <p:nvCxnSpPr>
          <p:cNvPr id="25" name="Straight Arrow Connector 24">
            <a:extLst>
              <a:ext uri="{FF2B5EF4-FFF2-40B4-BE49-F238E27FC236}">
                <a16:creationId xmlns:a16="http://schemas.microsoft.com/office/drawing/2014/main" id="{77A49D40-408C-9845-9542-6237D72B01C5}"/>
              </a:ext>
            </a:extLst>
          </p:cNvPr>
          <p:cNvCxnSpPr/>
          <p:nvPr/>
        </p:nvCxnSpPr>
        <p:spPr>
          <a:xfrm>
            <a:off x="5439568" y="945242"/>
            <a:ext cx="1714500" cy="0"/>
          </a:xfrm>
          <a:prstGeom prst="straightConnector1">
            <a:avLst/>
          </a:prstGeom>
          <a:ln w="12700" cmpd="sng">
            <a:solidFill>
              <a:schemeClr val="bg1">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8" name="TextBox 23">
            <a:extLst>
              <a:ext uri="{FF2B5EF4-FFF2-40B4-BE49-F238E27FC236}">
                <a16:creationId xmlns:a16="http://schemas.microsoft.com/office/drawing/2014/main" id="{59D12A97-68A0-2F4C-BA93-855B55042F9F}"/>
              </a:ext>
            </a:extLst>
          </p:cNvPr>
          <p:cNvSpPr txBox="1">
            <a:spLocks noChangeArrowheads="1"/>
          </p:cNvSpPr>
          <p:nvPr/>
        </p:nvSpPr>
        <p:spPr bwMode="auto">
          <a:xfrm>
            <a:off x="5807868" y="2401685"/>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T</a:t>
            </a:r>
          </a:p>
        </p:txBody>
      </p:sp>
      <p:grpSp>
        <p:nvGrpSpPr>
          <p:cNvPr id="45" name="Group 44">
            <a:extLst>
              <a:ext uri="{FF2B5EF4-FFF2-40B4-BE49-F238E27FC236}">
                <a16:creationId xmlns:a16="http://schemas.microsoft.com/office/drawing/2014/main" id="{DAA5B3B1-AB4D-7148-A4CD-6F9459B56C16}"/>
              </a:ext>
            </a:extLst>
          </p:cNvPr>
          <p:cNvGrpSpPr/>
          <p:nvPr/>
        </p:nvGrpSpPr>
        <p:grpSpPr>
          <a:xfrm>
            <a:off x="1928018" y="1121455"/>
            <a:ext cx="8207375" cy="5256986"/>
            <a:chOff x="1928018" y="1121455"/>
            <a:chExt cx="8207375" cy="5256986"/>
          </a:xfrm>
        </p:grpSpPr>
        <p:sp>
          <p:nvSpPr>
            <p:cNvPr id="34" name="TextBox 30">
              <a:extLst>
                <a:ext uri="{FF2B5EF4-FFF2-40B4-BE49-F238E27FC236}">
                  <a16:creationId xmlns:a16="http://schemas.microsoft.com/office/drawing/2014/main" id="{81D74D9F-B0B0-2A4B-9B9C-BFB898290929}"/>
                </a:ext>
              </a:extLst>
            </p:cNvPr>
            <p:cNvSpPr txBox="1">
              <a:spLocks noChangeArrowheads="1"/>
            </p:cNvSpPr>
            <p:nvPr/>
          </p:nvSpPr>
          <p:spPr bwMode="auto">
            <a:xfrm>
              <a:off x="1928018" y="4863192"/>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dirty="0">
                  <a:latin typeface="Avenir Next Demi Bold" panose="020B0503020202020204" pitchFamily="34" charset="0"/>
                </a:rPr>
                <a:t>A</a:t>
              </a:r>
            </a:p>
          </p:txBody>
        </p:sp>
        <p:grpSp>
          <p:nvGrpSpPr>
            <p:cNvPr id="44" name="Group 43">
              <a:extLst>
                <a:ext uri="{FF2B5EF4-FFF2-40B4-BE49-F238E27FC236}">
                  <a16:creationId xmlns:a16="http://schemas.microsoft.com/office/drawing/2014/main" id="{90D506F4-19EE-154E-8632-EAD69175167C}"/>
                </a:ext>
              </a:extLst>
            </p:cNvPr>
            <p:cNvGrpSpPr/>
            <p:nvPr/>
          </p:nvGrpSpPr>
          <p:grpSpPr>
            <a:xfrm>
              <a:off x="2409031" y="1121455"/>
              <a:ext cx="7726362" cy="5256986"/>
              <a:chOff x="2409031" y="1121455"/>
              <a:chExt cx="7726362" cy="5256986"/>
            </a:xfrm>
          </p:grpSpPr>
          <p:cxnSp>
            <p:nvCxnSpPr>
              <p:cNvPr id="4" name="Straight Arrow Connector 3">
                <a:extLst>
                  <a:ext uri="{FF2B5EF4-FFF2-40B4-BE49-F238E27FC236}">
                    <a16:creationId xmlns:a16="http://schemas.microsoft.com/office/drawing/2014/main" id="{4355E267-EF61-C24C-8216-A7A6EDB2D0B9}"/>
                  </a:ext>
                </a:extLst>
              </p:cNvPr>
              <p:cNvCxnSpPr>
                <a:cxnSpLocks/>
              </p:cNvCxnSpPr>
              <p:nvPr/>
            </p:nvCxnSpPr>
            <p:spPr>
              <a:xfrm>
                <a:off x="3015814" y="2400980"/>
                <a:ext cx="779104" cy="2187575"/>
              </a:xfrm>
              <a:prstGeom prst="straightConnector1">
                <a:avLst/>
              </a:prstGeom>
              <a:ln>
                <a:solidFill>
                  <a:schemeClr val="bg1">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95386455-F001-444E-BA3D-C11B8C287241}"/>
                  </a:ext>
                </a:extLst>
              </p:cNvPr>
              <p:cNvCxnSpPr>
                <a:cxnSpLocks/>
              </p:cNvCxnSpPr>
              <p:nvPr/>
            </p:nvCxnSpPr>
            <p:spPr>
              <a:xfrm>
                <a:off x="8265318" y="2391455"/>
                <a:ext cx="847725" cy="2197100"/>
              </a:xfrm>
              <a:prstGeom prst="straightConnector1">
                <a:avLst/>
              </a:prstGeom>
              <a:ln>
                <a:solidFill>
                  <a:schemeClr val="bg1">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A15F7A54-DAF0-694F-9993-E94C9CAB2BA6}"/>
                  </a:ext>
                </a:extLst>
              </p:cNvPr>
              <p:cNvCxnSpPr/>
              <p:nvPr/>
            </p:nvCxnSpPr>
            <p:spPr>
              <a:xfrm>
                <a:off x="2409031" y="5031467"/>
                <a:ext cx="7235825"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7" name="TextBox 22">
                <a:extLst>
                  <a:ext uri="{FF2B5EF4-FFF2-40B4-BE49-F238E27FC236}">
                    <a16:creationId xmlns:a16="http://schemas.microsoft.com/office/drawing/2014/main" id="{1D5D1FA3-7131-EF4E-89D2-84B5350E79F0}"/>
                  </a:ext>
                </a:extLst>
              </p:cNvPr>
              <p:cNvSpPr txBox="1">
                <a:spLocks noChangeArrowheads="1"/>
              </p:cNvSpPr>
              <p:nvPr/>
            </p:nvSpPr>
            <p:spPr bwMode="auto">
              <a:xfrm>
                <a:off x="4143850" y="5066490"/>
                <a:ext cx="44332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dirty="0">
                    <a:solidFill>
                      <a:srgbClr val="7F7F7F"/>
                    </a:solidFill>
                    <a:latin typeface="Avenir Medium" panose="02000503020000020003" pitchFamily="2" charset="0"/>
                  </a:rPr>
                  <a:t>DNA state in process of gene-sequence evolution</a:t>
                </a:r>
              </a:p>
            </p:txBody>
          </p:sp>
          <p:cxnSp>
            <p:nvCxnSpPr>
              <p:cNvPr id="29" name="Straight Connector 28">
                <a:extLst>
                  <a:ext uri="{FF2B5EF4-FFF2-40B4-BE49-F238E27FC236}">
                    <a16:creationId xmlns:a16="http://schemas.microsoft.com/office/drawing/2014/main" id="{C9B92247-64DD-C249-98FD-B5FF685F1977}"/>
                  </a:ext>
                </a:extLst>
              </p:cNvPr>
              <p:cNvCxnSpPr/>
              <p:nvPr/>
            </p:nvCxnSpPr>
            <p:spPr>
              <a:xfrm>
                <a:off x="3794918" y="4967967"/>
                <a:ext cx="0" cy="12700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30" name="TextBox 25">
                <a:extLst>
                  <a:ext uri="{FF2B5EF4-FFF2-40B4-BE49-F238E27FC236}">
                    <a16:creationId xmlns:a16="http://schemas.microsoft.com/office/drawing/2014/main" id="{F696AC72-643C-B74F-A5FD-8794BA007873}"/>
                  </a:ext>
                </a:extLst>
              </p:cNvPr>
              <p:cNvSpPr txBox="1">
                <a:spLocks noChangeArrowheads="1"/>
              </p:cNvSpPr>
              <p:nvPr/>
            </p:nvSpPr>
            <p:spPr bwMode="auto">
              <a:xfrm>
                <a:off x="3415506" y="4718730"/>
                <a:ext cx="746125"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A</a:t>
                </a:r>
                <a:r>
                  <a:rPr lang="en-US" altLang="en-US" sz="1400">
                    <a:latin typeface="Wingdings" pitchFamily="2" charset="2"/>
                    <a:sym typeface="Wingdings" pitchFamily="2" charset="2"/>
                  </a:rPr>
                  <a:t></a:t>
                </a:r>
                <a:r>
                  <a:rPr lang="en-US" altLang="en-US" sz="1400">
                    <a:latin typeface="Avenir Next Demi Bold" panose="020B0503020202020204" pitchFamily="34" charset="0"/>
                  </a:rPr>
                  <a:t>C</a:t>
                </a:r>
              </a:p>
            </p:txBody>
          </p:sp>
          <p:grpSp>
            <p:nvGrpSpPr>
              <p:cNvPr id="31" name="Group 26">
                <a:extLst>
                  <a:ext uri="{FF2B5EF4-FFF2-40B4-BE49-F238E27FC236}">
                    <a16:creationId xmlns:a16="http://schemas.microsoft.com/office/drawing/2014/main" id="{3B6ADFF2-365E-7D4E-A6B7-90BB69982B66}"/>
                  </a:ext>
                </a:extLst>
              </p:cNvPr>
              <p:cNvGrpSpPr>
                <a:grpSpLocks/>
              </p:cNvGrpSpPr>
              <p:nvPr/>
            </p:nvGrpSpPr>
            <p:grpSpPr bwMode="auto">
              <a:xfrm>
                <a:off x="8739981" y="4718730"/>
                <a:ext cx="746125" cy="376237"/>
                <a:chOff x="6907765" y="4518527"/>
                <a:chExt cx="746125" cy="377242"/>
              </a:xfrm>
            </p:grpSpPr>
            <p:cxnSp>
              <p:nvCxnSpPr>
                <p:cNvPr id="32" name="Straight Connector 31">
                  <a:extLst>
                    <a:ext uri="{FF2B5EF4-FFF2-40B4-BE49-F238E27FC236}">
                      <a16:creationId xmlns:a16="http://schemas.microsoft.com/office/drawing/2014/main" id="{D9689DCD-C8D0-E94D-88C5-EEB4E3CFF4E3}"/>
                    </a:ext>
                  </a:extLst>
                </p:cNvPr>
                <p:cNvCxnSpPr/>
                <p:nvPr/>
              </p:nvCxnSpPr>
              <p:spPr>
                <a:xfrm>
                  <a:off x="7287177" y="4768430"/>
                  <a:ext cx="0" cy="127339"/>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33" name="TextBox 28">
                  <a:extLst>
                    <a:ext uri="{FF2B5EF4-FFF2-40B4-BE49-F238E27FC236}">
                      <a16:creationId xmlns:a16="http://schemas.microsoft.com/office/drawing/2014/main" id="{4517565F-7802-3243-9F38-6EFBBF14321D}"/>
                    </a:ext>
                  </a:extLst>
                </p:cNvPr>
                <p:cNvSpPr txBox="1">
                  <a:spLocks noChangeArrowheads="1"/>
                </p:cNvSpPr>
                <p:nvPr/>
              </p:nvSpPr>
              <p:spPr bwMode="auto">
                <a:xfrm>
                  <a:off x="6907765" y="4518527"/>
                  <a:ext cx="7461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C</a:t>
                  </a:r>
                  <a:r>
                    <a:rPr lang="en-US" altLang="en-US" sz="1400">
                      <a:latin typeface="Wingdings" pitchFamily="2" charset="2"/>
                      <a:sym typeface="Wingdings" pitchFamily="2" charset="2"/>
                    </a:rPr>
                    <a:t></a:t>
                  </a:r>
                  <a:r>
                    <a:rPr lang="en-US" altLang="en-US" sz="1400">
                      <a:latin typeface="Avenir Next Demi Bold" panose="020B0503020202020204" pitchFamily="34" charset="0"/>
                    </a:rPr>
                    <a:t>G</a:t>
                  </a:r>
                </a:p>
              </p:txBody>
            </p:sp>
          </p:grpSp>
          <p:cxnSp>
            <p:nvCxnSpPr>
              <p:cNvPr id="35" name="Straight Arrow Connector 34">
                <a:extLst>
                  <a:ext uri="{FF2B5EF4-FFF2-40B4-BE49-F238E27FC236}">
                    <a16:creationId xmlns:a16="http://schemas.microsoft.com/office/drawing/2014/main" id="{01DA3F04-60D3-E341-8194-84D37EE034D4}"/>
                  </a:ext>
                </a:extLst>
              </p:cNvPr>
              <p:cNvCxnSpPr>
                <a:cxnSpLocks/>
              </p:cNvCxnSpPr>
              <p:nvPr/>
            </p:nvCxnSpPr>
            <p:spPr>
              <a:xfrm>
                <a:off x="3698439" y="1121455"/>
                <a:ext cx="99654" cy="3467100"/>
              </a:xfrm>
              <a:prstGeom prst="straightConnector1">
                <a:avLst/>
              </a:prstGeom>
              <a:ln>
                <a:solidFill>
                  <a:schemeClr val="bg1">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8CBC4423-9188-D34F-B4FC-A5CB4B5221A9}"/>
                  </a:ext>
                </a:extLst>
              </p:cNvPr>
              <p:cNvCxnSpPr>
                <a:cxnSpLocks/>
              </p:cNvCxnSpPr>
              <p:nvPr/>
            </p:nvCxnSpPr>
            <p:spPr>
              <a:xfrm flipH="1">
                <a:off x="9122568" y="1121455"/>
                <a:ext cx="25400" cy="3467100"/>
              </a:xfrm>
              <a:prstGeom prst="straightConnector1">
                <a:avLst/>
              </a:prstGeom>
              <a:ln>
                <a:solidFill>
                  <a:schemeClr val="bg1">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1AA750E7-4651-3F4A-BE24-D7983B979CBB}"/>
                  </a:ext>
                </a:extLst>
              </p:cNvPr>
              <p:cNvSpPr txBox="1"/>
              <p:nvPr/>
            </p:nvSpPr>
            <p:spPr>
              <a:xfrm>
                <a:off x="3133724" y="6101442"/>
                <a:ext cx="6148387" cy="276999"/>
              </a:xfrm>
              <a:prstGeom prst="rect">
                <a:avLst/>
              </a:prstGeom>
              <a:noFill/>
            </p:spPr>
            <p:txBody>
              <a:bodyPr>
                <a:spAutoFit/>
              </a:bodyPr>
              <a:lstStyle/>
              <a:p>
                <a:pPr algn="ctr">
                  <a:defRPr/>
                </a:pPr>
                <a:r>
                  <a:rPr lang="en-US" sz="1050" dirty="0">
                    <a:solidFill>
                      <a:schemeClr val="tx1">
                        <a:lumMod val="75000"/>
                        <a:lumOff val="25000"/>
                      </a:schemeClr>
                    </a:solidFill>
                    <a:latin typeface="Avenir Next Regular"/>
                    <a:ea typeface="ＭＳ Ｐゴシック" charset="0"/>
                    <a:cs typeface="Avenir Next Regular"/>
                  </a:rPr>
                  <a:t>From macroevolution view: </a:t>
                </a:r>
                <a:r>
                  <a:rPr lang="en-US" sz="1050" b="1" dirty="0">
                    <a:latin typeface="Avenir Next Regular"/>
                    <a:ea typeface="ＭＳ Ｐゴシック" charset="0"/>
                    <a:cs typeface="Avenir Next Regular"/>
                  </a:rPr>
                  <a:t>substitutions “</a:t>
                </a:r>
                <a:r>
                  <a:rPr lang="en-US" sz="1200" b="1" dirty="0">
                    <a:latin typeface="Avenir Next Regular"/>
                    <a:ea typeface="ＭＳ Ｐゴシック" charset="0"/>
                    <a:cs typeface="Avenir Next Regular"/>
                  </a:rPr>
                  <a:t>look like” </a:t>
                </a:r>
                <a:r>
                  <a:rPr lang="en-US" sz="1050" b="1" dirty="0">
                    <a:latin typeface="Avenir Next Regular"/>
                    <a:ea typeface="ＭＳ Ｐゴシック" charset="0"/>
                    <a:cs typeface="Avenir Next Regular"/>
                  </a:rPr>
                  <a:t>instantaneous changes </a:t>
                </a:r>
                <a:r>
                  <a:rPr lang="en-US" sz="1050" dirty="0">
                    <a:solidFill>
                      <a:schemeClr val="tx1">
                        <a:lumMod val="75000"/>
                        <a:lumOff val="25000"/>
                      </a:schemeClr>
                    </a:solidFill>
                    <a:latin typeface="Avenir Next Regular"/>
                    <a:ea typeface="ＭＳ Ｐゴシック" charset="0"/>
                    <a:cs typeface="Avenir Next Regular"/>
                  </a:rPr>
                  <a:t>in state </a:t>
                </a:r>
              </a:p>
            </p:txBody>
          </p:sp>
          <p:sp>
            <p:nvSpPr>
              <p:cNvPr id="38" name="TextBox 55">
                <a:extLst>
                  <a:ext uri="{FF2B5EF4-FFF2-40B4-BE49-F238E27FC236}">
                    <a16:creationId xmlns:a16="http://schemas.microsoft.com/office/drawing/2014/main" id="{2C78921A-948C-8E4A-928B-88797F762A81}"/>
                  </a:ext>
                </a:extLst>
              </p:cNvPr>
              <p:cNvSpPr txBox="1">
                <a:spLocks noChangeArrowheads="1"/>
              </p:cNvSpPr>
              <p:nvPr/>
            </p:nvSpPr>
            <p:spPr bwMode="auto">
              <a:xfrm>
                <a:off x="9389268" y="4861605"/>
                <a:ext cx="7461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sz="24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sz="24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sz="24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ctr" eaLnBrk="1" hangingPunct="1"/>
                <a:r>
                  <a:rPr lang="en-US" altLang="en-US" sz="1400">
                    <a:latin typeface="Avenir Next Demi Bold" panose="020B0503020202020204" pitchFamily="34" charset="0"/>
                  </a:rPr>
                  <a:t>G</a:t>
                </a:r>
              </a:p>
            </p:txBody>
          </p:sp>
        </p:grpSp>
      </p:grpSp>
    </p:spTree>
    <p:extLst>
      <p:ext uri="{BB962C8B-B14F-4D97-AF65-F5344CB8AC3E}">
        <p14:creationId xmlns:p14="http://schemas.microsoft.com/office/powerpoint/2010/main" val="30929810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2AB242-F135-9740-82C1-AE238C0CFCA2}"/>
              </a:ext>
            </a:extLst>
          </p:cNvPr>
          <p:cNvSpPr txBox="1"/>
          <p:nvPr/>
        </p:nvSpPr>
        <p:spPr>
          <a:xfrm>
            <a:off x="1245029" y="821951"/>
            <a:ext cx="9980908" cy="1508105"/>
          </a:xfrm>
          <a:prstGeom prst="rect">
            <a:avLst/>
          </a:prstGeom>
          <a:noFill/>
        </p:spPr>
        <p:txBody>
          <a:bodyPr wrap="square" rtlCol="0">
            <a:spAutoFit/>
          </a:bodyPr>
          <a:lstStyle/>
          <a:p>
            <a:pPr algn="ctr">
              <a:lnSpc>
                <a:spcPct val="150000"/>
              </a:lnSpc>
            </a:pPr>
            <a:r>
              <a:rPr lang="en-US" sz="3200" dirty="0">
                <a:latin typeface="Avenir Next" panose="020B0503020202020204" pitchFamily="34" charset="0"/>
              </a:rPr>
              <a:t>Models of molecular evolution seek to explain the </a:t>
            </a:r>
            <a:r>
              <a:rPr lang="en-US" sz="3200" i="1" dirty="0">
                <a:latin typeface="Avenir Next" panose="020B0503020202020204" pitchFamily="34" charset="0"/>
              </a:rPr>
              <a:t>origin</a:t>
            </a:r>
            <a:r>
              <a:rPr lang="en-US" sz="3200" dirty="0">
                <a:latin typeface="Avenir Next" panose="020B0503020202020204" pitchFamily="34" charset="0"/>
              </a:rPr>
              <a:t> and </a:t>
            </a:r>
            <a:r>
              <a:rPr lang="en-US" sz="3200" i="1" dirty="0">
                <a:latin typeface="Avenir Next" panose="020B0503020202020204" pitchFamily="34" charset="0"/>
              </a:rPr>
              <a:t>maintenance</a:t>
            </a:r>
            <a:r>
              <a:rPr lang="en-US" sz="3200" dirty="0">
                <a:latin typeface="Avenir Next" panose="020B0503020202020204" pitchFamily="34" charset="0"/>
              </a:rPr>
              <a:t> of genetic variation   </a:t>
            </a:r>
          </a:p>
        </p:txBody>
      </p:sp>
      <p:pic>
        <p:nvPicPr>
          <p:cNvPr id="20" name="Picture 19">
            <a:extLst>
              <a:ext uri="{FF2B5EF4-FFF2-40B4-BE49-F238E27FC236}">
                <a16:creationId xmlns:a16="http://schemas.microsoft.com/office/drawing/2014/main" id="{683E6478-7074-804E-8A64-79AB1A674634}"/>
              </a:ext>
            </a:extLst>
          </p:cNvPr>
          <p:cNvPicPr>
            <a:picLocks noChangeAspect="1"/>
          </p:cNvPicPr>
          <p:nvPr/>
        </p:nvPicPr>
        <p:blipFill>
          <a:blip r:embed="rId3"/>
          <a:stretch>
            <a:fillRect/>
          </a:stretch>
        </p:blipFill>
        <p:spPr>
          <a:xfrm>
            <a:off x="1709979" y="3367008"/>
            <a:ext cx="3444748" cy="2590102"/>
          </a:xfrm>
          <a:prstGeom prst="rect">
            <a:avLst/>
          </a:prstGeom>
        </p:spPr>
      </p:pic>
      <p:pic>
        <p:nvPicPr>
          <p:cNvPr id="21" name="Picture 20">
            <a:extLst>
              <a:ext uri="{FF2B5EF4-FFF2-40B4-BE49-F238E27FC236}">
                <a16:creationId xmlns:a16="http://schemas.microsoft.com/office/drawing/2014/main" id="{C5398749-9108-4848-ACB5-7BFCB26D45AB}"/>
              </a:ext>
            </a:extLst>
          </p:cNvPr>
          <p:cNvPicPr>
            <a:picLocks noChangeAspect="1"/>
          </p:cNvPicPr>
          <p:nvPr/>
        </p:nvPicPr>
        <p:blipFill>
          <a:blip r:embed="rId4"/>
          <a:stretch>
            <a:fillRect/>
          </a:stretch>
        </p:blipFill>
        <p:spPr>
          <a:xfrm>
            <a:off x="7388798" y="3401439"/>
            <a:ext cx="3697655" cy="2590103"/>
          </a:xfrm>
          <a:prstGeom prst="rect">
            <a:avLst/>
          </a:prstGeom>
        </p:spPr>
      </p:pic>
    </p:spTree>
    <p:extLst>
      <p:ext uri="{BB962C8B-B14F-4D97-AF65-F5344CB8AC3E}">
        <p14:creationId xmlns:p14="http://schemas.microsoft.com/office/powerpoint/2010/main" val="1583834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9384F-6C79-0249-B52B-A05FEA66B8C7}"/>
              </a:ext>
            </a:extLst>
          </p:cNvPr>
          <p:cNvSpPr txBox="1"/>
          <p:nvPr/>
        </p:nvSpPr>
        <p:spPr>
          <a:xfrm>
            <a:off x="333829" y="468544"/>
            <a:ext cx="11393714" cy="1200329"/>
          </a:xfrm>
          <a:prstGeom prst="rect">
            <a:avLst/>
          </a:prstGeom>
          <a:noFill/>
        </p:spPr>
        <p:txBody>
          <a:bodyPr wrap="square" rtlCol="0">
            <a:spAutoFit/>
          </a:bodyPr>
          <a:lstStyle/>
          <a:p>
            <a:r>
              <a:rPr lang="en-US" sz="2400" dirty="0">
                <a:latin typeface="Avenir Next" panose="020B0503020202020204" pitchFamily="34" charset="0"/>
              </a:rPr>
              <a:t>Conceptual models that explain genetic variation:</a:t>
            </a:r>
          </a:p>
          <a:p>
            <a:endParaRPr lang="en-US" sz="2400" dirty="0">
              <a:latin typeface="Avenir Next" panose="020B0503020202020204" pitchFamily="34" charset="0"/>
            </a:endParaRPr>
          </a:p>
          <a:p>
            <a:endParaRPr lang="en-US" sz="2400" dirty="0">
              <a:latin typeface="Avenir Next" panose="020B0503020202020204" pitchFamily="34" charset="0"/>
            </a:endParaRPr>
          </a:p>
        </p:txBody>
      </p:sp>
      <p:sp>
        <p:nvSpPr>
          <p:cNvPr id="5" name="TextBox 4">
            <a:extLst>
              <a:ext uri="{FF2B5EF4-FFF2-40B4-BE49-F238E27FC236}">
                <a16:creationId xmlns:a16="http://schemas.microsoft.com/office/drawing/2014/main" id="{EA7A143C-2440-2342-9872-8CF54F75D45F}"/>
              </a:ext>
            </a:extLst>
          </p:cNvPr>
          <p:cNvSpPr txBox="1"/>
          <p:nvPr/>
        </p:nvSpPr>
        <p:spPr>
          <a:xfrm>
            <a:off x="938756" y="5831095"/>
            <a:ext cx="2419314" cy="646331"/>
          </a:xfrm>
          <a:prstGeom prst="rect">
            <a:avLst/>
          </a:prstGeom>
          <a:noFill/>
        </p:spPr>
        <p:txBody>
          <a:bodyPr wrap="square" rtlCol="0">
            <a:spAutoFit/>
          </a:bodyPr>
          <a:lstStyle/>
          <a:p>
            <a:pPr algn="ctr"/>
            <a:r>
              <a:rPr lang="en-US" dirty="0">
                <a:latin typeface="Avenir Next" panose="020B0503020202020204" pitchFamily="34" charset="0"/>
              </a:rPr>
              <a:t>natural selection dominates</a:t>
            </a:r>
          </a:p>
        </p:txBody>
      </p:sp>
      <p:pic>
        <p:nvPicPr>
          <p:cNvPr id="2050" name="Picture 2" descr="Charles Darwin - Theory, Book &amp;amp; Quotes - Biography">
            <a:extLst>
              <a:ext uri="{FF2B5EF4-FFF2-40B4-BE49-F238E27FC236}">
                <a16:creationId xmlns:a16="http://schemas.microsoft.com/office/drawing/2014/main" id="{8751F0A2-F5C7-7B4A-A448-259C243329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013" r="6822"/>
          <a:stretch/>
        </p:blipFill>
        <p:spPr bwMode="auto">
          <a:xfrm>
            <a:off x="1092230" y="2522526"/>
            <a:ext cx="2112366" cy="25400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3EFE974-3D17-C742-97B6-254D52298A1F}"/>
              </a:ext>
            </a:extLst>
          </p:cNvPr>
          <p:cNvSpPr txBox="1"/>
          <p:nvPr/>
        </p:nvSpPr>
        <p:spPr>
          <a:xfrm>
            <a:off x="801999" y="1642255"/>
            <a:ext cx="2762612" cy="461665"/>
          </a:xfrm>
          <a:prstGeom prst="rect">
            <a:avLst/>
          </a:prstGeom>
          <a:noFill/>
        </p:spPr>
        <p:txBody>
          <a:bodyPr wrap="square">
            <a:spAutoFit/>
          </a:bodyPr>
          <a:lstStyle/>
          <a:p>
            <a:pPr algn="ctr"/>
            <a:r>
              <a:rPr lang="en-US" sz="2400" dirty="0">
                <a:latin typeface="Avenir Next" panose="020B0503020202020204" pitchFamily="34" charset="0"/>
              </a:rPr>
              <a:t>1. Neo-Darwinism</a:t>
            </a:r>
            <a:endParaRPr lang="en-US" sz="2400" dirty="0"/>
          </a:p>
        </p:txBody>
      </p:sp>
      <p:grpSp>
        <p:nvGrpSpPr>
          <p:cNvPr id="9" name="Group 8">
            <a:extLst>
              <a:ext uri="{FF2B5EF4-FFF2-40B4-BE49-F238E27FC236}">
                <a16:creationId xmlns:a16="http://schemas.microsoft.com/office/drawing/2014/main" id="{9FB58AB8-6C37-DD4F-BCB0-EA007D059F6D}"/>
              </a:ext>
            </a:extLst>
          </p:cNvPr>
          <p:cNvGrpSpPr/>
          <p:nvPr/>
        </p:nvGrpSpPr>
        <p:grpSpPr>
          <a:xfrm>
            <a:off x="4574653" y="1627872"/>
            <a:ext cx="2773961" cy="4603551"/>
            <a:chOff x="4574653" y="1627872"/>
            <a:chExt cx="2773961" cy="4603551"/>
          </a:xfrm>
        </p:grpSpPr>
        <p:sp>
          <p:nvSpPr>
            <p:cNvPr id="6" name="TextBox 5">
              <a:extLst>
                <a:ext uri="{FF2B5EF4-FFF2-40B4-BE49-F238E27FC236}">
                  <a16:creationId xmlns:a16="http://schemas.microsoft.com/office/drawing/2014/main" id="{DCE413D0-49A7-D14F-9752-EED2F592217E}"/>
                </a:ext>
              </a:extLst>
            </p:cNvPr>
            <p:cNvSpPr txBox="1"/>
            <p:nvPr/>
          </p:nvSpPr>
          <p:spPr>
            <a:xfrm>
              <a:off x="4574653" y="5862091"/>
              <a:ext cx="2764951" cy="369332"/>
            </a:xfrm>
            <a:prstGeom prst="rect">
              <a:avLst/>
            </a:prstGeom>
            <a:noFill/>
          </p:spPr>
          <p:txBody>
            <a:bodyPr wrap="square" rtlCol="0">
              <a:spAutoFit/>
            </a:bodyPr>
            <a:lstStyle/>
            <a:p>
              <a:r>
                <a:rPr lang="en-US" dirty="0">
                  <a:latin typeface="Avenir Next" panose="020B0503020202020204" pitchFamily="34" charset="0"/>
                </a:rPr>
                <a:t>genetic drift dominates</a:t>
              </a:r>
            </a:p>
          </p:txBody>
        </p:sp>
        <p:pic>
          <p:nvPicPr>
            <p:cNvPr id="2052" name="Picture 4" descr="Motoo Kimura - Wikipedia">
              <a:extLst>
                <a:ext uri="{FF2B5EF4-FFF2-40B4-BE49-F238E27FC236}">
                  <a16:creationId xmlns:a16="http://schemas.microsoft.com/office/drawing/2014/main" id="{8E8E2A14-7CEA-AC4E-9F13-2A3CF1E5587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4486"/>
            <a:stretch/>
          </p:blipFill>
          <p:spPr bwMode="auto">
            <a:xfrm>
              <a:off x="4895555"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8D2F13A-E05A-694F-B2F3-6F8A1DC24438}"/>
                </a:ext>
              </a:extLst>
            </p:cNvPr>
            <p:cNvSpPr txBox="1"/>
            <p:nvPr/>
          </p:nvSpPr>
          <p:spPr>
            <a:xfrm>
              <a:off x="4586002" y="1627872"/>
              <a:ext cx="2762612" cy="461665"/>
            </a:xfrm>
            <a:prstGeom prst="rect">
              <a:avLst/>
            </a:prstGeom>
            <a:noFill/>
          </p:spPr>
          <p:txBody>
            <a:bodyPr wrap="square">
              <a:spAutoFit/>
            </a:bodyPr>
            <a:lstStyle/>
            <a:p>
              <a:pPr algn="ctr"/>
              <a:r>
                <a:rPr lang="en-US" sz="2400" dirty="0">
                  <a:latin typeface="Avenir Next" panose="020B0503020202020204" pitchFamily="34" charset="0"/>
                </a:rPr>
                <a:t>2.  Neutral Theory </a:t>
              </a:r>
              <a:endParaRPr lang="en-US" sz="2400" dirty="0"/>
            </a:p>
          </p:txBody>
        </p:sp>
      </p:grpSp>
      <p:grpSp>
        <p:nvGrpSpPr>
          <p:cNvPr id="11" name="Group 10">
            <a:extLst>
              <a:ext uri="{FF2B5EF4-FFF2-40B4-BE49-F238E27FC236}">
                <a16:creationId xmlns:a16="http://schemas.microsoft.com/office/drawing/2014/main" id="{CFBA5DCE-42B1-8D4E-A676-426770420806}"/>
              </a:ext>
            </a:extLst>
          </p:cNvPr>
          <p:cNvGrpSpPr/>
          <p:nvPr/>
        </p:nvGrpSpPr>
        <p:grpSpPr>
          <a:xfrm>
            <a:off x="8006744" y="1627872"/>
            <a:ext cx="3434207" cy="4572554"/>
            <a:chOff x="8006744" y="1627872"/>
            <a:chExt cx="3434207" cy="4572554"/>
          </a:xfrm>
        </p:grpSpPr>
        <p:sp>
          <p:nvSpPr>
            <p:cNvPr id="7" name="TextBox 6">
              <a:extLst>
                <a:ext uri="{FF2B5EF4-FFF2-40B4-BE49-F238E27FC236}">
                  <a16:creationId xmlns:a16="http://schemas.microsoft.com/office/drawing/2014/main" id="{CD1C20D5-E036-444B-83F8-F77DFFE454DC}"/>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pic>
          <p:nvPicPr>
            <p:cNvPr id="2056" name="Picture 8" descr="Tomoko Ohta">
              <a:extLst>
                <a:ext uri="{FF2B5EF4-FFF2-40B4-BE49-F238E27FC236}">
                  <a16:creationId xmlns:a16="http://schemas.microsoft.com/office/drawing/2014/main" id="{C84973F8-560D-F14A-A5CE-A768A002DED8}"/>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28499" r="25051" b="14975"/>
            <a:stretch/>
          </p:blipFill>
          <p:spPr bwMode="auto">
            <a:xfrm>
              <a:off x="8765951" y="2522526"/>
              <a:ext cx="2079172" cy="25400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B68DF1D-9751-524A-80D8-CF1E7C00CBBA}"/>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spTree>
    <p:extLst>
      <p:ext uri="{BB962C8B-B14F-4D97-AF65-F5344CB8AC3E}">
        <p14:creationId xmlns:p14="http://schemas.microsoft.com/office/powerpoint/2010/main" val="35215896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9384F-6C79-0249-B52B-A05FEA66B8C7}"/>
              </a:ext>
            </a:extLst>
          </p:cNvPr>
          <p:cNvSpPr txBox="1"/>
          <p:nvPr/>
        </p:nvSpPr>
        <p:spPr>
          <a:xfrm>
            <a:off x="333829" y="468544"/>
            <a:ext cx="11393714" cy="1200329"/>
          </a:xfrm>
          <a:prstGeom prst="rect">
            <a:avLst/>
          </a:prstGeom>
          <a:noFill/>
        </p:spPr>
        <p:txBody>
          <a:bodyPr wrap="square" rtlCol="0">
            <a:spAutoFit/>
          </a:bodyPr>
          <a:lstStyle/>
          <a:p>
            <a:r>
              <a:rPr lang="en-US" sz="2400" dirty="0">
                <a:latin typeface="Avenir Next" panose="020B0503020202020204" pitchFamily="34" charset="0"/>
              </a:rPr>
              <a:t>Conceptual models that explain genetic variation:</a:t>
            </a:r>
          </a:p>
          <a:p>
            <a:endParaRPr lang="en-US" sz="2400" dirty="0">
              <a:latin typeface="Avenir Next" panose="020B0503020202020204" pitchFamily="34" charset="0"/>
            </a:endParaRPr>
          </a:p>
          <a:p>
            <a:endParaRPr lang="en-US" sz="2400" dirty="0">
              <a:latin typeface="Avenir Next" panose="020B0503020202020204" pitchFamily="34" charset="0"/>
            </a:endParaRPr>
          </a:p>
        </p:txBody>
      </p:sp>
      <p:sp>
        <p:nvSpPr>
          <p:cNvPr id="5" name="TextBox 4">
            <a:extLst>
              <a:ext uri="{FF2B5EF4-FFF2-40B4-BE49-F238E27FC236}">
                <a16:creationId xmlns:a16="http://schemas.microsoft.com/office/drawing/2014/main" id="{EA7A143C-2440-2342-9872-8CF54F75D45F}"/>
              </a:ext>
            </a:extLst>
          </p:cNvPr>
          <p:cNvSpPr txBox="1"/>
          <p:nvPr/>
        </p:nvSpPr>
        <p:spPr>
          <a:xfrm>
            <a:off x="938756" y="5831095"/>
            <a:ext cx="2419314" cy="646331"/>
          </a:xfrm>
          <a:prstGeom prst="rect">
            <a:avLst/>
          </a:prstGeom>
          <a:noFill/>
        </p:spPr>
        <p:txBody>
          <a:bodyPr wrap="square" rtlCol="0">
            <a:spAutoFit/>
          </a:bodyPr>
          <a:lstStyle/>
          <a:p>
            <a:pPr algn="ctr"/>
            <a:r>
              <a:rPr lang="en-US" dirty="0">
                <a:latin typeface="Avenir Next" panose="020B0503020202020204" pitchFamily="34" charset="0"/>
              </a:rPr>
              <a:t>natural selection dominates</a:t>
            </a:r>
          </a:p>
        </p:txBody>
      </p:sp>
      <p:sp>
        <p:nvSpPr>
          <p:cNvPr id="10" name="TextBox 9">
            <a:extLst>
              <a:ext uri="{FF2B5EF4-FFF2-40B4-BE49-F238E27FC236}">
                <a16:creationId xmlns:a16="http://schemas.microsoft.com/office/drawing/2014/main" id="{13EFE974-3D17-C742-97B6-254D52298A1F}"/>
              </a:ext>
            </a:extLst>
          </p:cNvPr>
          <p:cNvSpPr txBox="1"/>
          <p:nvPr/>
        </p:nvSpPr>
        <p:spPr>
          <a:xfrm>
            <a:off x="801999" y="1642255"/>
            <a:ext cx="2762612" cy="461665"/>
          </a:xfrm>
          <a:prstGeom prst="rect">
            <a:avLst/>
          </a:prstGeom>
          <a:noFill/>
        </p:spPr>
        <p:txBody>
          <a:bodyPr wrap="square">
            <a:spAutoFit/>
          </a:bodyPr>
          <a:lstStyle/>
          <a:p>
            <a:pPr algn="ctr"/>
            <a:r>
              <a:rPr lang="en-US" sz="2400" dirty="0">
                <a:latin typeface="Avenir Next" panose="020B0503020202020204" pitchFamily="34" charset="0"/>
              </a:rPr>
              <a:t>1. Neo-Darwinism</a:t>
            </a:r>
            <a:endParaRPr lang="en-US" sz="2400" dirty="0"/>
          </a:p>
        </p:txBody>
      </p:sp>
      <p:grpSp>
        <p:nvGrpSpPr>
          <p:cNvPr id="9" name="Group 8">
            <a:extLst>
              <a:ext uri="{FF2B5EF4-FFF2-40B4-BE49-F238E27FC236}">
                <a16:creationId xmlns:a16="http://schemas.microsoft.com/office/drawing/2014/main" id="{9FB58AB8-6C37-DD4F-BCB0-EA007D059F6D}"/>
              </a:ext>
            </a:extLst>
          </p:cNvPr>
          <p:cNvGrpSpPr/>
          <p:nvPr/>
        </p:nvGrpSpPr>
        <p:grpSpPr>
          <a:xfrm>
            <a:off x="4574653" y="1627872"/>
            <a:ext cx="2773961" cy="4603551"/>
            <a:chOff x="4574653" y="1627872"/>
            <a:chExt cx="2773961" cy="4603551"/>
          </a:xfrm>
        </p:grpSpPr>
        <p:sp>
          <p:nvSpPr>
            <p:cNvPr id="6" name="TextBox 5">
              <a:extLst>
                <a:ext uri="{FF2B5EF4-FFF2-40B4-BE49-F238E27FC236}">
                  <a16:creationId xmlns:a16="http://schemas.microsoft.com/office/drawing/2014/main" id="{DCE413D0-49A7-D14F-9752-EED2F592217E}"/>
                </a:ext>
              </a:extLst>
            </p:cNvPr>
            <p:cNvSpPr txBox="1"/>
            <p:nvPr/>
          </p:nvSpPr>
          <p:spPr>
            <a:xfrm>
              <a:off x="4574653" y="5862091"/>
              <a:ext cx="2764951" cy="369332"/>
            </a:xfrm>
            <a:prstGeom prst="rect">
              <a:avLst/>
            </a:prstGeom>
            <a:noFill/>
          </p:spPr>
          <p:txBody>
            <a:bodyPr wrap="square" rtlCol="0">
              <a:spAutoFit/>
            </a:bodyPr>
            <a:lstStyle/>
            <a:p>
              <a:r>
                <a:rPr lang="en-US" dirty="0">
                  <a:latin typeface="Avenir Next" panose="020B0503020202020204" pitchFamily="34" charset="0"/>
                </a:rPr>
                <a:t>genetic drift dominates</a:t>
              </a:r>
            </a:p>
          </p:txBody>
        </p:sp>
        <p:sp>
          <p:nvSpPr>
            <p:cNvPr id="12" name="TextBox 11">
              <a:extLst>
                <a:ext uri="{FF2B5EF4-FFF2-40B4-BE49-F238E27FC236}">
                  <a16:creationId xmlns:a16="http://schemas.microsoft.com/office/drawing/2014/main" id="{F8D2F13A-E05A-694F-B2F3-6F8A1DC24438}"/>
                </a:ext>
              </a:extLst>
            </p:cNvPr>
            <p:cNvSpPr txBox="1"/>
            <p:nvPr/>
          </p:nvSpPr>
          <p:spPr>
            <a:xfrm>
              <a:off x="4586002" y="1627872"/>
              <a:ext cx="2762612" cy="461665"/>
            </a:xfrm>
            <a:prstGeom prst="rect">
              <a:avLst/>
            </a:prstGeom>
            <a:noFill/>
          </p:spPr>
          <p:txBody>
            <a:bodyPr wrap="square">
              <a:spAutoFit/>
            </a:bodyPr>
            <a:lstStyle/>
            <a:p>
              <a:pPr algn="ctr"/>
              <a:r>
                <a:rPr lang="en-US" sz="2400" dirty="0">
                  <a:latin typeface="Avenir Next" panose="020B0503020202020204" pitchFamily="34" charset="0"/>
                </a:rPr>
                <a:t>2.  Neutral Theory </a:t>
              </a:r>
              <a:endParaRPr lang="en-US" sz="2400" dirty="0"/>
            </a:p>
          </p:txBody>
        </p:sp>
      </p:grpSp>
      <p:grpSp>
        <p:nvGrpSpPr>
          <p:cNvPr id="11" name="Group 10">
            <a:extLst>
              <a:ext uri="{FF2B5EF4-FFF2-40B4-BE49-F238E27FC236}">
                <a16:creationId xmlns:a16="http://schemas.microsoft.com/office/drawing/2014/main" id="{CFBA5DCE-42B1-8D4E-A676-426770420806}"/>
              </a:ext>
            </a:extLst>
          </p:cNvPr>
          <p:cNvGrpSpPr/>
          <p:nvPr/>
        </p:nvGrpSpPr>
        <p:grpSpPr>
          <a:xfrm>
            <a:off x="8006744" y="1627872"/>
            <a:ext cx="3434207" cy="4572554"/>
            <a:chOff x="8006744" y="1627872"/>
            <a:chExt cx="3434207" cy="4572554"/>
          </a:xfrm>
        </p:grpSpPr>
        <p:sp>
          <p:nvSpPr>
            <p:cNvPr id="7" name="TextBox 6">
              <a:extLst>
                <a:ext uri="{FF2B5EF4-FFF2-40B4-BE49-F238E27FC236}">
                  <a16:creationId xmlns:a16="http://schemas.microsoft.com/office/drawing/2014/main" id="{CD1C20D5-E036-444B-83F8-F77DFFE454DC}"/>
                </a:ext>
              </a:extLst>
            </p:cNvPr>
            <p:cNvSpPr txBox="1"/>
            <p:nvPr/>
          </p:nvSpPr>
          <p:spPr>
            <a:xfrm>
              <a:off x="8385714" y="5831094"/>
              <a:ext cx="3055237" cy="369332"/>
            </a:xfrm>
            <a:prstGeom prst="rect">
              <a:avLst/>
            </a:prstGeom>
            <a:noFill/>
          </p:spPr>
          <p:txBody>
            <a:bodyPr wrap="square" rtlCol="0">
              <a:spAutoFit/>
            </a:bodyPr>
            <a:lstStyle/>
            <a:p>
              <a:pPr algn="ctr"/>
              <a:r>
                <a:rPr lang="en-US" dirty="0">
                  <a:latin typeface="Avenir Next" panose="020B0503020202020204" pitchFamily="34" charset="0"/>
                </a:rPr>
                <a:t>drift and selection </a:t>
              </a:r>
              <a:r>
                <a:rPr lang="en-US" b="1" dirty="0">
                  <a:latin typeface="Avenir Next" panose="020B0503020202020204" pitchFamily="34" charset="0"/>
                </a:rPr>
                <a:t>interact</a:t>
              </a:r>
            </a:p>
          </p:txBody>
        </p:sp>
        <p:sp>
          <p:nvSpPr>
            <p:cNvPr id="14" name="TextBox 13">
              <a:extLst>
                <a:ext uri="{FF2B5EF4-FFF2-40B4-BE49-F238E27FC236}">
                  <a16:creationId xmlns:a16="http://schemas.microsoft.com/office/drawing/2014/main" id="{5B68DF1D-9751-524A-80D8-CF1E7C00CBBA}"/>
                </a:ext>
              </a:extLst>
            </p:cNvPr>
            <p:cNvSpPr txBox="1"/>
            <p:nvPr/>
          </p:nvSpPr>
          <p:spPr>
            <a:xfrm>
              <a:off x="8006744" y="1627872"/>
              <a:ext cx="3157295" cy="461665"/>
            </a:xfrm>
            <a:prstGeom prst="rect">
              <a:avLst/>
            </a:prstGeom>
            <a:noFill/>
          </p:spPr>
          <p:txBody>
            <a:bodyPr wrap="square">
              <a:spAutoFit/>
            </a:bodyPr>
            <a:lstStyle/>
            <a:p>
              <a:pPr lvl="1" algn="ctr"/>
              <a:r>
                <a:rPr lang="en-US" sz="2400" dirty="0">
                  <a:latin typeface="Avenir Next" panose="020B0503020202020204" pitchFamily="34" charset="0"/>
                </a:rPr>
                <a:t>3. Nearly Neutral</a:t>
              </a:r>
            </a:p>
          </p:txBody>
        </p:sp>
      </p:grpSp>
      <p:graphicFrame>
        <p:nvGraphicFramePr>
          <p:cNvPr id="15" name="Chart 14">
            <a:extLst>
              <a:ext uri="{FF2B5EF4-FFF2-40B4-BE49-F238E27FC236}">
                <a16:creationId xmlns:a16="http://schemas.microsoft.com/office/drawing/2014/main" id="{31A0ED44-499F-744E-A4D6-1A3070B8661B}"/>
              </a:ext>
            </a:extLst>
          </p:cNvPr>
          <p:cNvGraphicFramePr>
            <a:graphicFrameLocks noChangeAspect="1"/>
          </p:cNvGraphicFramePr>
          <p:nvPr>
            <p:extLst>
              <p:ext uri="{D42A27DB-BD31-4B8C-83A1-F6EECF244321}">
                <p14:modId xmlns:p14="http://schemas.microsoft.com/office/powerpoint/2010/main" val="593880381"/>
              </p:ext>
            </p:extLst>
          </p:nvPr>
        </p:nvGraphicFramePr>
        <p:xfrm>
          <a:off x="831342" y="3083101"/>
          <a:ext cx="2794420" cy="1700864"/>
        </p:xfrm>
        <a:graphic>
          <a:graphicData uri="http://schemas.openxmlformats.org/drawingml/2006/chart">
            <c:chart xmlns:c="http://schemas.openxmlformats.org/drawingml/2006/chart" xmlns:r="http://schemas.openxmlformats.org/officeDocument/2006/relationships" r:id="rId3"/>
          </a:graphicData>
        </a:graphic>
      </p:graphicFrame>
      <p:sp>
        <p:nvSpPr>
          <p:cNvPr id="16" name="TextBox 15">
            <a:extLst>
              <a:ext uri="{FF2B5EF4-FFF2-40B4-BE49-F238E27FC236}">
                <a16:creationId xmlns:a16="http://schemas.microsoft.com/office/drawing/2014/main" id="{687AE1DA-12B9-E940-BB47-2560C5A53B63}"/>
              </a:ext>
            </a:extLst>
          </p:cNvPr>
          <p:cNvSpPr txBox="1"/>
          <p:nvPr/>
        </p:nvSpPr>
        <p:spPr>
          <a:xfrm>
            <a:off x="2662324" y="4506966"/>
            <a:ext cx="674928" cy="276999"/>
          </a:xfrm>
          <a:prstGeom prst="rect">
            <a:avLst/>
          </a:prstGeom>
          <a:noFill/>
        </p:spPr>
        <p:txBody>
          <a:bodyPr wrap="none" rtlCol="0">
            <a:spAutoFit/>
          </a:bodyPr>
          <a:lstStyle/>
          <a:p>
            <a:r>
              <a:rPr lang="en-US" sz="1200" dirty="0">
                <a:latin typeface="Avenir Next" panose="020B0503020202020204" pitchFamily="34" charset="0"/>
              </a:rPr>
              <a:t>neutral</a:t>
            </a:r>
          </a:p>
        </p:txBody>
      </p:sp>
      <p:sp>
        <p:nvSpPr>
          <p:cNvPr id="17" name="TextBox 16">
            <a:extLst>
              <a:ext uri="{FF2B5EF4-FFF2-40B4-BE49-F238E27FC236}">
                <a16:creationId xmlns:a16="http://schemas.microsoft.com/office/drawing/2014/main" id="{72827AF5-EB97-5C4C-96DF-CAB9FE445C52}"/>
              </a:ext>
            </a:extLst>
          </p:cNvPr>
          <p:cNvSpPr txBox="1"/>
          <p:nvPr/>
        </p:nvSpPr>
        <p:spPr>
          <a:xfrm>
            <a:off x="2370764" y="2944601"/>
            <a:ext cx="867545" cy="276999"/>
          </a:xfrm>
          <a:prstGeom prst="rect">
            <a:avLst/>
          </a:prstGeom>
          <a:solidFill>
            <a:schemeClr val="bg1"/>
          </a:solidFill>
        </p:spPr>
        <p:txBody>
          <a:bodyPr wrap="none" rtlCol="0">
            <a:spAutoFit/>
          </a:bodyPr>
          <a:lstStyle/>
          <a:p>
            <a:r>
              <a:rPr lang="en-US" sz="1200" dirty="0">
                <a:solidFill>
                  <a:srgbClr val="0070C3"/>
                </a:solidFill>
                <a:latin typeface="Avenir Next" panose="020B0503020202020204" pitchFamily="34" charset="0"/>
              </a:rPr>
              <a:t>beneficial</a:t>
            </a:r>
          </a:p>
        </p:txBody>
      </p:sp>
      <p:sp>
        <p:nvSpPr>
          <p:cNvPr id="18" name="TextBox 17">
            <a:extLst>
              <a:ext uri="{FF2B5EF4-FFF2-40B4-BE49-F238E27FC236}">
                <a16:creationId xmlns:a16="http://schemas.microsoft.com/office/drawing/2014/main" id="{9D4CD007-C466-9D42-8021-AB25C79022BF}"/>
              </a:ext>
            </a:extLst>
          </p:cNvPr>
          <p:cNvSpPr txBox="1"/>
          <p:nvPr/>
        </p:nvSpPr>
        <p:spPr>
          <a:xfrm>
            <a:off x="450689" y="4243270"/>
            <a:ext cx="981359" cy="276999"/>
          </a:xfrm>
          <a:prstGeom prst="rect">
            <a:avLst/>
          </a:prstGeom>
          <a:noFill/>
        </p:spPr>
        <p:txBody>
          <a:bodyPr wrap="none" rtlCol="0">
            <a:spAutoFit/>
          </a:bodyPr>
          <a:lstStyle/>
          <a:p>
            <a:r>
              <a:rPr lang="en-US" sz="1200" dirty="0">
                <a:solidFill>
                  <a:srgbClr val="C00000"/>
                </a:solidFill>
                <a:latin typeface="Avenir Next" panose="020B0503020202020204" pitchFamily="34" charset="0"/>
              </a:rPr>
              <a:t>deleterious</a:t>
            </a:r>
          </a:p>
        </p:txBody>
      </p:sp>
      <p:graphicFrame>
        <p:nvGraphicFramePr>
          <p:cNvPr id="19" name="Chart 18">
            <a:extLst>
              <a:ext uri="{FF2B5EF4-FFF2-40B4-BE49-F238E27FC236}">
                <a16:creationId xmlns:a16="http://schemas.microsoft.com/office/drawing/2014/main" id="{4268E9B6-C951-3644-BAE7-B32CD8FFEE33}"/>
              </a:ext>
            </a:extLst>
          </p:cNvPr>
          <p:cNvGraphicFramePr>
            <a:graphicFrameLocks noChangeAspect="1"/>
          </p:cNvGraphicFramePr>
          <p:nvPr>
            <p:extLst>
              <p:ext uri="{D42A27DB-BD31-4B8C-83A1-F6EECF244321}">
                <p14:modId xmlns:p14="http://schemas.microsoft.com/office/powerpoint/2010/main" val="1242148080"/>
              </p:ext>
            </p:extLst>
          </p:nvPr>
        </p:nvGraphicFramePr>
        <p:xfrm>
          <a:off x="4698790" y="3128926"/>
          <a:ext cx="2794420" cy="1700864"/>
        </p:xfrm>
        <a:graphic>
          <a:graphicData uri="http://schemas.openxmlformats.org/drawingml/2006/chart">
            <c:chart xmlns:c="http://schemas.openxmlformats.org/drawingml/2006/chart" xmlns:r="http://schemas.openxmlformats.org/officeDocument/2006/relationships" r:id="rId4"/>
          </a:graphicData>
        </a:graphic>
      </p:graphicFrame>
      <p:sp>
        <p:nvSpPr>
          <p:cNvPr id="20" name="TextBox 19">
            <a:extLst>
              <a:ext uri="{FF2B5EF4-FFF2-40B4-BE49-F238E27FC236}">
                <a16:creationId xmlns:a16="http://schemas.microsoft.com/office/drawing/2014/main" id="{D3A2B59A-FF85-5E48-B5F4-2740E2D52493}"/>
              </a:ext>
            </a:extLst>
          </p:cNvPr>
          <p:cNvSpPr txBox="1"/>
          <p:nvPr/>
        </p:nvSpPr>
        <p:spPr>
          <a:xfrm>
            <a:off x="6910920" y="3708286"/>
            <a:ext cx="674928" cy="276999"/>
          </a:xfrm>
          <a:prstGeom prst="rect">
            <a:avLst/>
          </a:prstGeom>
          <a:noFill/>
        </p:spPr>
        <p:txBody>
          <a:bodyPr wrap="none" rtlCol="0">
            <a:spAutoFit/>
          </a:bodyPr>
          <a:lstStyle/>
          <a:p>
            <a:r>
              <a:rPr lang="en-US" sz="1200" dirty="0">
                <a:latin typeface="Avenir Next" panose="020B0503020202020204" pitchFamily="34" charset="0"/>
              </a:rPr>
              <a:t>neutral</a:t>
            </a:r>
          </a:p>
        </p:txBody>
      </p:sp>
      <p:sp>
        <p:nvSpPr>
          <p:cNvPr id="21" name="TextBox 20">
            <a:extLst>
              <a:ext uri="{FF2B5EF4-FFF2-40B4-BE49-F238E27FC236}">
                <a16:creationId xmlns:a16="http://schemas.microsoft.com/office/drawing/2014/main" id="{0D11C923-8E43-3E4F-84EC-1CCD040E7C16}"/>
              </a:ext>
            </a:extLst>
          </p:cNvPr>
          <p:cNvSpPr txBox="1"/>
          <p:nvPr/>
        </p:nvSpPr>
        <p:spPr>
          <a:xfrm>
            <a:off x="5662227" y="2934619"/>
            <a:ext cx="867545" cy="276999"/>
          </a:xfrm>
          <a:prstGeom prst="rect">
            <a:avLst/>
          </a:prstGeom>
          <a:solidFill>
            <a:schemeClr val="bg1"/>
          </a:solidFill>
        </p:spPr>
        <p:txBody>
          <a:bodyPr wrap="none" rtlCol="0">
            <a:spAutoFit/>
          </a:bodyPr>
          <a:lstStyle/>
          <a:p>
            <a:r>
              <a:rPr lang="en-US" sz="1200" dirty="0">
                <a:solidFill>
                  <a:srgbClr val="0070C3"/>
                </a:solidFill>
                <a:latin typeface="Avenir Next" panose="020B0503020202020204" pitchFamily="34" charset="0"/>
              </a:rPr>
              <a:t>beneficial</a:t>
            </a:r>
          </a:p>
        </p:txBody>
      </p:sp>
      <p:sp>
        <p:nvSpPr>
          <p:cNvPr id="22" name="TextBox 21">
            <a:extLst>
              <a:ext uri="{FF2B5EF4-FFF2-40B4-BE49-F238E27FC236}">
                <a16:creationId xmlns:a16="http://schemas.microsoft.com/office/drawing/2014/main" id="{6D35D107-E11F-9A40-9328-1789A6FACC16}"/>
              </a:ext>
            </a:extLst>
          </p:cNvPr>
          <p:cNvSpPr txBox="1"/>
          <p:nvPr/>
        </p:nvSpPr>
        <p:spPr>
          <a:xfrm>
            <a:off x="4300216" y="4104771"/>
            <a:ext cx="981359" cy="276999"/>
          </a:xfrm>
          <a:prstGeom prst="rect">
            <a:avLst/>
          </a:prstGeom>
          <a:noFill/>
        </p:spPr>
        <p:txBody>
          <a:bodyPr wrap="none" rtlCol="0">
            <a:spAutoFit/>
          </a:bodyPr>
          <a:lstStyle/>
          <a:p>
            <a:r>
              <a:rPr lang="en-US" sz="1200" dirty="0">
                <a:solidFill>
                  <a:srgbClr val="C00000"/>
                </a:solidFill>
                <a:latin typeface="Avenir Next" panose="020B0503020202020204" pitchFamily="34" charset="0"/>
              </a:rPr>
              <a:t>deleterious</a:t>
            </a:r>
          </a:p>
        </p:txBody>
      </p:sp>
      <p:graphicFrame>
        <p:nvGraphicFramePr>
          <p:cNvPr id="23" name="Chart 22">
            <a:extLst>
              <a:ext uri="{FF2B5EF4-FFF2-40B4-BE49-F238E27FC236}">
                <a16:creationId xmlns:a16="http://schemas.microsoft.com/office/drawing/2014/main" id="{EEBF7B17-7E4C-504D-B5DF-AD612C876DF2}"/>
              </a:ext>
            </a:extLst>
          </p:cNvPr>
          <p:cNvGraphicFramePr>
            <a:graphicFrameLocks noChangeAspect="1"/>
          </p:cNvGraphicFramePr>
          <p:nvPr>
            <p:extLst>
              <p:ext uri="{D42A27DB-BD31-4B8C-83A1-F6EECF244321}">
                <p14:modId xmlns:p14="http://schemas.microsoft.com/office/powerpoint/2010/main" val="1775133406"/>
              </p:ext>
            </p:extLst>
          </p:nvPr>
        </p:nvGraphicFramePr>
        <p:xfrm>
          <a:off x="8301447" y="2975641"/>
          <a:ext cx="3055237" cy="1859614"/>
        </p:xfrm>
        <a:graphic>
          <a:graphicData uri="http://schemas.openxmlformats.org/drawingml/2006/chart">
            <c:chart xmlns:c="http://schemas.openxmlformats.org/drawingml/2006/chart" xmlns:r="http://schemas.openxmlformats.org/officeDocument/2006/relationships" r:id="rId5"/>
          </a:graphicData>
        </a:graphic>
      </p:graphicFrame>
      <p:sp>
        <p:nvSpPr>
          <p:cNvPr id="24" name="TextBox 23">
            <a:extLst>
              <a:ext uri="{FF2B5EF4-FFF2-40B4-BE49-F238E27FC236}">
                <a16:creationId xmlns:a16="http://schemas.microsoft.com/office/drawing/2014/main" id="{C3C67C8D-180C-F646-8DA8-14811E67177E}"/>
              </a:ext>
            </a:extLst>
          </p:cNvPr>
          <p:cNvSpPr txBox="1"/>
          <p:nvPr/>
        </p:nvSpPr>
        <p:spPr>
          <a:xfrm>
            <a:off x="8075558" y="4082220"/>
            <a:ext cx="981359" cy="276999"/>
          </a:xfrm>
          <a:prstGeom prst="rect">
            <a:avLst/>
          </a:prstGeom>
          <a:noFill/>
        </p:spPr>
        <p:txBody>
          <a:bodyPr wrap="none" rtlCol="0">
            <a:spAutoFit/>
          </a:bodyPr>
          <a:lstStyle/>
          <a:p>
            <a:r>
              <a:rPr lang="en-US" sz="1200" dirty="0">
                <a:solidFill>
                  <a:srgbClr val="C00000"/>
                </a:solidFill>
                <a:latin typeface="Avenir Next" panose="020B0503020202020204" pitchFamily="34" charset="0"/>
              </a:rPr>
              <a:t>deleterious</a:t>
            </a:r>
          </a:p>
        </p:txBody>
      </p:sp>
      <p:sp>
        <p:nvSpPr>
          <p:cNvPr id="25" name="TextBox 24">
            <a:extLst>
              <a:ext uri="{FF2B5EF4-FFF2-40B4-BE49-F238E27FC236}">
                <a16:creationId xmlns:a16="http://schemas.microsoft.com/office/drawing/2014/main" id="{72B5973D-4F07-C24B-8541-1466730692E9}"/>
              </a:ext>
            </a:extLst>
          </p:cNvPr>
          <p:cNvSpPr txBox="1"/>
          <p:nvPr/>
        </p:nvSpPr>
        <p:spPr>
          <a:xfrm>
            <a:off x="10681756" y="3702359"/>
            <a:ext cx="674928" cy="276999"/>
          </a:xfrm>
          <a:prstGeom prst="rect">
            <a:avLst/>
          </a:prstGeom>
          <a:noFill/>
        </p:spPr>
        <p:txBody>
          <a:bodyPr wrap="none" rtlCol="0">
            <a:spAutoFit/>
          </a:bodyPr>
          <a:lstStyle/>
          <a:p>
            <a:r>
              <a:rPr lang="en-US" sz="1200" dirty="0">
                <a:latin typeface="Avenir Next" panose="020B0503020202020204" pitchFamily="34" charset="0"/>
              </a:rPr>
              <a:t>neutral</a:t>
            </a:r>
          </a:p>
        </p:txBody>
      </p:sp>
      <p:sp>
        <p:nvSpPr>
          <p:cNvPr id="26" name="TextBox 25">
            <a:extLst>
              <a:ext uri="{FF2B5EF4-FFF2-40B4-BE49-F238E27FC236}">
                <a16:creationId xmlns:a16="http://schemas.microsoft.com/office/drawing/2014/main" id="{38C8BC07-17A6-B24C-A095-86CA3412EA6B}"/>
              </a:ext>
            </a:extLst>
          </p:cNvPr>
          <p:cNvSpPr txBox="1"/>
          <p:nvPr/>
        </p:nvSpPr>
        <p:spPr>
          <a:xfrm>
            <a:off x="10269527" y="2990426"/>
            <a:ext cx="1499385" cy="276999"/>
          </a:xfrm>
          <a:prstGeom prst="rect">
            <a:avLst/>
          </a:prstGeom>
          <a:solidFill>
            <a:schemeClr val="bg1"/>
          </a:solidFill>
        </p:spPr>
        <p:txBody>
          <a:bodyPr wrap="none" rtlCol="0">
            <a:spAutoFit/>
          </a:bodyPr>
          <a:lstStyle/>
          <a:p>
            <a:r>
              <a:rPr lang="en-US" sz="1200" dirty="0">
                <a:solidFill>
                  <a:srgbClr val="0070C3"/>
                </a:solidFill>
                <a:latin typeface="Avenir Next" panose="020B0503020202020204" pitchFamily="34" charset="0"/>
              </a:rPr>
              <a:t>range of beneficial</a:t>
            </a:r>
          </a:p>
        </p:txBody>
      </p:sp>
      <p:sp>
        <p:nvSpPr>
          <p:cNvPr id="27" name="TextBox 26">
            <a:extLst>
              <a:ext uri="{FF2B5EF4-FFF2-40B4-BE49-F238E27FC236}">
                <a16:creationId xmlns:a16="http://schemas.microsoft.com/office/drawing/2014/main" id="{B8F58778-DD28-904C-8527-28650B7770DE}"/>
              </a:ext>
            </a:extLst>
          </p:cNvPr>
          <p:cNvSpPr txBox="1"/>
          <p:nvPr/>
        </p:nvSpPr>
        <p:spPr>
          <a:xfrm>
            <a:off x="10296494" y="4456157"/>
            <a:ext cx="1613199" cy="276999"/>
          </a:xfrm>
          <a:prstGeom prst="rect">
            <a:avLst/>
          </a:prstGeom>
          <a:noFill/>
        </p:spPr>
        <p:txBody>
          <a:bodyPr wrap="none" rtlCol="0">
            <a:spAutoFit/>
          </a:bodyPr>
          <a:lstStyle/>
          <a:p>
            <a:r>
              <a:rPr lang="en-US" sz="1200" dirty="0">
                <a:solidFill>
                  <a:srgbClr val="C00000"/>
                </a:solidFill>
                <a:latin typeface="Avenir Next" panose="020B0503020202020204" pitchFamily="34" charset="0"/>
              </a:rPr>
              <a:t>range of deleterious</a:t>
            </a:r>
          </a:p>
        </p:txBody>
      </p:sp>
      <p:sp>
        <p:nvSpPr>
          <p:cNvPr id="2" name="Rounded Rectangle 1">
            <a:extLst>
              <a:ext uri="{FF2B5EF4-FFF2-40B4-BE49-F238E27FC236}">
                <a16:creationId xmlns:a16="http://schemas.microsoft.com/office/drawing/2014/main" id="{42D1ABA8-9A8D-6741-A3BD-45B15017B780}"/>
              </a:ext>
            </a:extLst>
          </p:cNvPr>
          <p:cNvSpPr/>
          <p:nvPr/>
        </p:nvSpPr>
        <p:spPr>
          <a:xfrm>
            <a:off x="8102391" y="1094890"/>
            <a:ext cx="3714750" cy="5214938"/>
          </a:xfrm>
          <a:prstGeom prst="roundRect">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ounded Rectangle 28">
            <a:extLst>
              <a:ext uri="{FF2B5EF4-FFF2-40B4-BE49-F238E27FC236}">
                <a16:creationId xmlns:a16="http://schemas.microsoft.com/office/drawing/2014/main" id="{B9091545-AD92-3E44-A57F-D299998CC76C}"/>
              </a:ext>
            </a:extLst>
          </p:cNvPr>
          <p:cNvSpPr/>
          <p:nvPr/>
        </p:nvSpPr>
        <p:spPr>
          <a:xfrm>
            <a:off x="4320815" y="1371889"/>
            <a:ext cx="3714750" cy="5214938"/>
          </a:xfrm>
          <a:prstGeom prst="roundRect">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63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9"/>
                                        </p:tgtEl>
                                      </p:cBhvr>
                                    </p:animEffect>
                                    <p:set>
                                      <p:cBhvr>
                                        <p:cTn id="7" dur="1" fill="hold">
                                          <p:stCondLst>
                                            <p:cond delay="499"/>
                                          </p:stCondLst>
                                        </p:cTn>
                                        <p:tgtEl>
                                          <p:spTgt spid="2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79DB1E3F-071C-7943-83D8-9FD6C57574C3}" vid="{CE44019C-2881-264B-936F-76593BF55B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43104</TotalTime>
  <Words>3973</Words>
  <Application>Microsoft Macintosh PowerPoint</Application>
  <PresentationFormat>Widescreen</PresentationFormat>
  <Paragraphs>732</Paragraphs>
  <Slides>58</Slides>
  <Notes>43</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58</vt:i4>
      </vt:variant>
    </vt:vector>
  </HeadingPairs>
  <TitlesOfParts>
    <vt:vector size="73" baseType="lpstr">
      <vt:lpstr>Arial</vt:lpstr>
      <vt:lpstr>Avenir Medium</vt:lpstr>
      <vt:lpstr>Avenir Next</vt:lpstr>
      <vt:lpstr>Avenir Next Demi Bold</vt:lpstr>
      <vt:lpstr>Avenir Next Regular</vt:lpstr>
      <vt:lpstr>Calibri</vt:lpstr>
      <vt:lpstr>Calibri Light</vt:lpstr>
      <vt:lpstr>Century Gothic</vt:lpstr>
      <vt:lpstr>Lucida Grande</vt:lpstr>
      <vt:lpstr>Noteworthy Light</vt:lpstr>
      <vt:lpstr>Times New Roman</vt:lpstr>
      <vt:lpstr>Verdana</vt:lpstr>
      <vt:lpstr>Wingdings</vt:lpstr>
      <vt:lpstr>Office Theme</vt:lpstr>
      <vt:lpstr>Equation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Bielawski</dc:creator>
  <cp:lastModifiedBy>Joseph Bielawski</cp:lastModifiedBy>
  <cp:revision>464</cp:revision>
  <dcterms:created xsi:type="dcterms:W3CDTF">2021-10-26T13:22:52Z</dcterms:created>
  <dcterms:modified xsi:type="dcterms:W3CDTF">2022-11-01T16:08:14Z</dcterms:modified>
</cp:coreProperties>
</file>

<file path=docProps/thumbnail.jpeg>
</file>